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3"/>
  </p:notesMasterIdLst>
  <p:handoutMasterIdLst>
    <p:handoutMasterId r:id="rId64"/>
  </p:handoutMasterIdLst>
  <p:sldIdLst>
    <p:sldId id="257" r:id="rId2"/>
    <p:sldId id="262" r:id="rId3"/>
    <p:sldId id="271" r:id="rId4"/>
    <p:sldId id="263" r:id="rId5"/>
    <p:sldId id="270" r:id="rId6"/>
    <p:sldId id="268" r:id="rId7"/>
    <p:sldId id="269" r:id="rId8"/>
    <p:sldId id="442" r:id="rId9"/>
    <p:sldId id="353" r:id="rId10"/>
    <p:sldId id="272" r:id="rId11"/>
    <p:sldId id="278" r:id="rId12"/>
    <p:sldId id="273" r:id="rId13"/>
    <p:sldId id="275" r:id="rId14"/>
    <p:sldId id="276" r:id="rId15"/>
    <p:sldId id="277" r:id="rId16"/>
    <p:sldId id="266" r:id="rId17"/>
    <p:sldId id="284" r:id="rId18"/>
    <p:sldId id="285" r:id="rId19"/>
    <p:sldId id="286" r:id="rId20"/>
    <p:sldId id="287" r:id="rId21"/>
    <p:sldId id="283" r:id="rId22"/>
    <p:sldId id="288" r:id="rId23"/>
    <p:sldId id="443" r:id="rId24"/>
    <p:sldId id="289" r:id="rId25"/>
    <p:sldId id="444" r:id="rId26"/>
    <p:sldId id="290" r:id="rId27"/>
    <p:sldId id="267" r:id="rId28"/>
    <p:sldId id="291" r:id="rId29"/>
    <p:sldId id="292" r:id="rId30"/>
    <p:sldId id="293" r:id="rId31"/>
    <p:sldId id="299" r:id="rId32"/>
    <p:sldId id="294" r:id="rId33"/>
    <p:sldId id="298" r:id="rId34"/>
    <p:sldId id="295" r:id="rId35"/>
    <p:sldId id="281" r:id="rId36"/>
    <p:sldId id="301" r:id="rId37"/>
    <p:sldId id="302" r:id="rId38"/>
    <p:sldId id="441" r:id="rId39"/>
    <p:sldId id="342" r:id="rId40"/>
    <p:sldId id="304" r:id="rId41"/>
    <p:sldId id="305" r:id="rId42"/>
    <p:sldId id="306" r:id="rId43"/>
    <p:sldId id="307" r:id="rId44"/>
    <p:sldId id="308" r:id="rId45"/>
    <p:sldId id="309" r:id="rId46"/>
    <p:sldId id="310" r:id="rId47"/>
    <p:sldId id="311" r:id="rId48"/>
    <p:sldId id="312" r:id="rId49"/>
    <p:sldId id="315" r:id="rId50"/>
    <p:sldId id="316" r:id="rId51"/>
    <p:sldId id="317" r:id="rId52"/>
    <p:sldId id="318" r:id="rId53"/>
    <p:sldId id="319" r:id="rId54"/>
    <p:sldId id="323" r:id="rId55"/>
    <p:sldId id="324" r:id="rId56"/>
    <p:sldId id="326" r:id="rId57"/>
    <p:sldId id="445" r:id="rId58"/>
    <p:sldId id="446" r:id="rId59"/>
    <p:sldId id="447" r:id="rId60"/>
    <p:sldId id="448" r:id="rId61"/>
    <p:sldId id="449" r:id="rId62"/>
  </p:sldIdLst>
  <p:sldSz cx="9906000" cy="6858000" type="A4"/>
  <p:notesSz cx="7099300" cy="10234613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3200" i="1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3200" i="1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3200" i="1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3200" i="1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3200" i="1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3200" i="1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3200" i="1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3200" i="1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3200" i="1"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566">
          <p15:clr>
            <a:srgbClr val="A4A3A4"/>
          </p15:clr>
        </p15:guide>
        <p15:guide id="2" pos="312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00"/>
    <a:srgbClr val="333333"/>
    <a:srgbClr val="008000"/>
    <a:srgbClr val="CC0000"/>
    <a:srgbClr val="800000"/>
    <a:srgbClr val="990000"/>
    <a:srgbClr val="000066"/>
    <a:srgbClr val="8080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95" autoAdjust="0"/>
  </p:normalViewPr>
  <p:slideViewPr>
    <p:cSldViewPr snapToGrid="0" showGuides="1">
      <p:cViewPr varScale="1">
        <p:scale>
          <a:sx n="84" d="100"/>
          <a:sy n="84" d="100"/>
        </p:scale>
        <p:origin x="750" y="78"/>
      </p:cViewPr>
      <p:guideLst>
        <p:guide orient="horz" pos="3566"/>
        <p:guide pos="312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369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notesMaster" Target="notesMasters/notesMaster1.xml"/><Relationship Id="rId68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handoutMaster" Target="handoutMasters/handout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wmf"/></Relationships>
</file>

<file path=ppt/drawings/_rels/vmlDrawing10.vml.rels><?xml version="1.0" encoding="UTF-8" standalone="yes"?>
<Relationships xmlns="http://schemas.openxmlformats.org/package/2006/relationships"><Relationship Id="rId3" Type="http://schemas.openxmlformats.org/officeDocument/2006/relationships/image" Target="../media/image57.wmf"/><Relationship Id="rId2" Type="http://schemas.openxmlformats.org/officeDocument/2006/relationships/image" Target="../media/image56.wmf"/><Relationship Id="rId1" Type="http://schemas.openxmlformats.org/officeDocument/2006/relationships/image" Target="../media/image55.wmf"/><Relationship Id="rId4" Type="http://schemas.openxmlformats.org/officeDocument/2006/relationships/image" Target="../media/image58.wmf"/></Relationships>
</file>

<file path=ppt/drawings/_rels/vmlDrawing11.vml.rels><?xml version="1.0" encoding="UTF-8" standalone="yes"?>
<Relationships xmlns="http://schemas.openxmlformats.org/package/2006/relationships"><Relationship Id="rId3" Type="http://schemas.openxmlformats.org/officeDocument/2006/relationships/image" Target="../media/image61.wmf"/><Relationship Id="rId2" Type="http://schemas.openxmlformats.org/officeDocument/2006/relationships/image" Target="../media/image60.wmf"/><Relationship Id="rId1" Type="http://schemas.openxmlformats.org/officeDocument/2006/relationships/image" Target="../media/image59.wmf"/><Relationship Id="rId4" Type="http://schemas.openxmlformats.org/officeDocument/2006/relationships/image" Target="../media/image62.wmf"/></Relationships>
</file>

<file path=ppt/drawings/_rels/vmlDrawing12.vml.rels><?xml version="1.0" encoding="UTF-8" standalone="yes"?>
<Relationships xmlns="http://schemas.openxmlformats.org/package/2006/relationships"><Relationship Id="rId3" Type="http://schemas.openxmlformats.org/officeDocument/2006/relationships/image" Target="../media/image64.wmf"/><Relationship Id="rId2" Type="http://schemas.openxmlformats.org/officeDocument/2006/relationships/image" Target="../media/image63.wmf"/><Relationship Id="rId1" Type="http://schemas.openxmlformats.org/officeDocument/2006/relationships/image" Target="../media/image48.w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65.wmf"/></Relationships>
</file>

<file path=ppt/drawings/_rels/vmlDrawing14.vml.rels><?xml version="1.0" encoding="UTF-8" standalone="yes"?>
<Relationships xmlns="http://schemas.openxmlformats.org/package/2006/relationships"><Relationship Id="rId2" Type="http://schemas.openxmlformats.org/officeDocument/2006/relationships/image" Target="../media/image66.wmf"/><Relationship Id="rId1" Type="http://schemas.openxmlformats.org/officeDocument/2006/relationships/image" Target="../media/image65.wmf"/></Relationships>
</file>

<file path=ppt/drawings/_rels/vmlDrawing15.vml.rels><?xml version="1.0" encoding="UTF-8" standalone="yes"?>
<Relationships xmlns="http://schemas.openxmlformats.org/package/2006/relationships"><Relationship Id="rId3" Type="http://schemas.openxmlformats.org/officeDocument/2006/relationships/image" Target="../media/image69.wmf"/><Relationship Id="rId2" Type="http://schemas.openxmlformats.org/officeDocument/2006/relationships/image" Target="../media/image68.wmf"/><Relationship Id="rId1" Type="http://schemas.openxmlformats.org/officeDocument/2006/relationships/image" Target="../media/image67.wmf"/></Relationships>
</file>

<file path=ppt/drawings/_rels/vmlDrawing16.vml.rels><?xml version="1.0" encoding="UTF-8" standalone="yes"?>
<Relationships xmlns="http://schemas.openxmlformats.org/package/2006/relationships"><Relationship Id="rId3" Type="http://schemas.openxmlformats.org/officeDocument/2006/relationships/image" Target="../media/image76.wmf"/><Relationship Id="rId2" Type="http://schemas.openxmlformats.org/officeDocument/2006/relationships/image" Target="../media/image75.wmf"/><Relationship Id="rId1" Type="http://schemas.openxmlformats.org/officeDocument/2006/relationships/image" Target="../media/image74.wmf"/></Relationships>
</file>

<file path=ppt/drawings/_rels/vmlDrawing17.vml.rels><?xml version="1.0" encoding="UTF-8" standalone="yes"?>
<Relationships xmlns="http://schemas.openxmlformats.org/package/2006/relationships"><Relationship Id="rId1" Type="http://schemas.openxmlformats.org/officeDocument/2006/relationships/image" Target="../media/image77.wmf"/></Relationships>
</file>

<file path=ppt/drawings/_rels/vmlDrawing18.vml.rels><?xml version="1.0" encoding="UTF-8" standalone="yes"?>
<Relationships xmlns="http://schemas.openxmlformats.org/package/2006/relationships"><Relationship Id="rId2" Type="http://schemas.openxmlformats.org/officeDocument/2006/relationships/image" Target="../media/image79.wmf"/><Relationship Id="rId1" Type="http://schemas.openxmlformats.org/officeDocument/2006/relationships/image" Target="../media/image78.emf"/></Relationships>
</file>

<file path=ppt/drawings/_rels/vmlDrawing19.vml.rels><?xml version="1.0" encoding="UTF-8" standalone="yes"?>
<Relationships xmlns="http://schemas.openxmlformats.org/package/2006/relationships"><Relationship Id="rId2" Type="http://schemas.openxmlformats.org/officeDocument/2006/relationships/image" Target="../media/image81.wmf"/><Relationship Id="rId1" Type="http://schemas.openxmlformats.org/officeDocument/2006/relationships/image" Target="../media/image80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2.wmf"/></Relationships>
</file>

<file path=ppt/drawings/_rels/vmlDrawing20.vml.rels><?xml version="1.0" encoding="UTF-8" standalone="yes"?>
<Relationships xmlns="http://schemas.openxmlformats.org/package/2006/relationships"><Relationship Id="rId3" Type="http://schemas.openxmlformats.org/officeDocument/2006/relationships/image" Target="../media/image84.wmf"/><Relationship Id="rId2" Type="http://schemas.openxmlformats.org/officeDocument/2006/relationships/image" Target="../media/image83.wmf"/><Relationship Id="rId1" Type="http://schemas.openxmlformats.org/officeDocument/2006/relationships/image" Target="../media/image82.wmf"/></Relationships>
</file>

<file path=ppt/drawings/_rels/vmlDrawing21.vml.rels><?xml version="1.0" encoding="UTF-8" standalone="yes"?>
<Relationships xmlns="http://schemas.openxmlformats.org/package/2006/relationships"><Relationship Id="rId1" Type="http://schemas.openxmlformats.org/officeDocument/2006/relationships/image" Target="../media/image85.wmf"/></Relationships>
</file>

<file path=ppt/drawings/_rels/vmlDrawing22.vml.rels><?xml version="1.0" encoding="UTF-8" standalone="yes"?>
<Relationships xmlns="http://schemas.openxmlformats.org/package/2006/relationships"><Relationship Id="rId3" Type="http://schemas.openxmlformats.org/officeDocument/2006/relationships/image" Target="../media/image88.wmf"/><Relationship Id="rId2" Type="http://schemas.openxmlformats.org/officeDocument/2006/relationships/image" Target="../media/image87.wmf"/><Relationship Id="rId1" Type="http://schemas.openxmlformats.org/officeDocument/2006/relationships/image" Target="../media/image86.wmf"/><Relationship Id="rId4" Type="http://schemas.openxmlformats.org/officeDocument/2006/relationships/image" Target="../media/image89.wmf"/></Relationships>
</file>

<file path=ppt/drawings/_rels/vmlDrawing23.vml.rels><?xml version="1.0" encoding="UTF-8" standalone="yes"?>
<Relationships xmlns="http://schemas.openxmlformats.org/package/2006/relationships"><Relationship Id="rId1" Type="http://schemas.openxmlformats.org/officeDocument/2006/relationships/image" Target="../media/image90.wmf"/></Relationships>
</file>

<file path=ppt/drawings/_rels/vmlDrawing24.vml.rels><?xml version="1.0" encoding="UTF-8" standalone="yes"?>
<Relationships xmlns="http://schemas.openxmlformats.org/package/2006/relationships"><Relationship Id="rId3" Type="http://schemas.openxmlformats.org/officeDocument/2006/relationships/image" Target="../media/image92.wmf"/><Relationship Id="rId7" Type="http://schemas.openxmlformats.org/officeDocument/2006/relationships/image" Target="../media/image96.wmf"/><Relationship Id="rId2" Type="http://schemas.openxmlformats.org/officeDocument/2006/relationships/image" Target="../media/image91.wmf"/><Relationship Id="rId1" Type="http://schemas.openxmlformats.org/officeDocument/2006/relationships/image" Target="../media/image86.wmf"/><Relationship Id="rId6" Type="http://schemas.openxmlformats.org/officeDocument/2006/relationships/image" Target="../media/image95.wmf"/><Relationship Id="rId5" Type="http://schemas.openxmlformats.org/officeDocument/2006/relationships/image" Target="../media/image94.wmf"/><Relationship Id="rId4" Type="http://schemas.openxmlformats.org/officeDocument/2006/relationships/image" Target="../media/image93.wmf"/></Relationships>
</file>

<file path=ppt/drawings/_rels/vmlDrawing25.vml.rels><?xml version="1.0" encoding="UTF-8" standalone="yes"?>
<Relationships xmlns="http://schemas.openxmlformats.org/package/2006/relationships"><Relationship Id="rId1" Type="http://schemas.openxmlformats.org/officeDocument/2006/relationships/image" Target="../media/image97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39.wmf"/><Relationship Id="rId2" Type="http://schemas.openxmlformats.org/officeDocument/2006/relationships/image" Target="../media/image38.wmf"/><Relationship Id="rId1" Type="http://schemas.openxmlformats.org/officeDocument/2006/relationships/image" Target="../media/image37.wmf"/><Relationship Id="rId4" Type="http://schemas.openxmlformats.org/officeDocument/2006/relationships/image" Target="../media/image40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41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42.wmf"/></Relationships>
</file>

<file path=ppt/drawings/_rels/vmlDrawing7.vml.rels><?xml version="1.0" encoding="UTF-8" standalone="yes"?>
<Relationships xmlns="http://schemas.openxmlformats.org/package/2006/relationships"><Relationship Id="rId2" Type="http://schemas.openxmlformats.org/officeDocument/2006/relationships/image" Target="../media/image48.wmf"/><Relationship Id="rId1" Type="http://schemas.openxmlformats.org/officeDocument/2006/relationships/image" Target="../media/image47.wmf"/></Relationships>
</file>

<file path=ppt/drawings/_rels/vmlDrawing8.vml.rels><?xml version="1.0" encoding="UTF-8" standalone="yes"?>
<Relationships xmlns="http://schemas.openxmlformats.org/package/2006/relationships"><Relationship Id="rId3" Type="http://schemas.openxmlformats.org/officeDocument/2006/relationships/image" Target="../media/image51.wmf"/><Relationship Id="rId2" Type="http://schemas.openxmlformats.org/officeDocument/2006/relationships/image" Target="../media/image50.wmf"/><Relationship Id="rId1" Type="http://schemas.openxmlformats.org/officeDocument/2006/relationships/image" Target="../media/image49.wmf"/><Relationship Id="rId4" Type="http://schemas.openxmlformats.org/officeDocument/2006/relationships/image" Target="../media/image52.wmf"/></Relationships>
</file>

<file path=ppt/drawings/_rels/vmlDrawing9.vml.rels><?xml version="1.0" encoding="UTF-8" standalone="yes"?>
<Relationships xmlns="http://schemas.openxmlformats.org/package/2006/relationships"><Relationship Id="rId3" Type="http://schemas.openxmlformats.org/officeDocument/2006/relationships/image" Target="../media/image54.wmf"/><Relationship Id="rId2" Type="http://schemas.openxmlformats.org/officeDocument/2006/relationships/image" Target="../media/image48.wmf"/><Relationship Id="rId1" Type="http://schemas.openxmlformats.org/officeDocument/2006/relationships/image" Target="../media/image53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713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575" cy="509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668" tIns="47334" rIns="94668" bIns="47334" numCol="1" anchor="t" anchorCtr="0" compatLnSpc="1">
            <a:prstTxWarp prst="textNoShape">
              <a:avLst/>
            </a:prstTxWarp>
          </a:bodyPr>
          <a:lstStyle>
            <a:lvl1pPr defTabSz="946150">
              <a:defRPr sz="1200" i="0"/>
            </a:lvl1pPr>
          </a:lstStyle>
          <a:p>
            <a:endParaRPr lang="nb-NO" altLang="nb-NO"/>
          </a:p>
        </p:txBody>
      </p:sp>
      <p:sp>
        <p:nvSpPr>
          <p:cNvPr id="34713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1138" y="0"/>
            <a:ext cx="3076575" cy="509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668" tIns="47334" rIns="94668" bIns="47334" numCol="1" anchor="t" anchorCtr="0" compatLnSpc="1">
            <a:prstTxWarp prst="textNoShape">
              <a:avLst/>
            </a:prstTxWarp>
          </a:bodyPr>
          <a:lstStyle>
            <a:lvl1pPr algn="r" defTabSz="946150">
              <a:defRPr sz="1200" i="0"/>
            </a:lvl1pPr>
          </a:lstStyle>
          <a:p>
            <a:endParaRPr lang="nb-NO" altLang="nb-NO"/>
          </a:p>
        </p:txBody>
      </p:sp>
      <p:sp>
        <p:nvSpPr>
          <p:cNvPr id="34714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72185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668" tIns="47334" rIns="94668" bIns="47334" numCol="1" anchor="b" anchorCtr="0" compatLnSpc="1">
            <a:prstTxWarp prst="textNoShape">
              <a:avLst/>
            </a:prstTxWarp>
          </a:bodyPr>
          <a:lstStyle>
            <a:lvl1pPr defTabSz="946150">
              <a:defRPr sz="1200" i="0"/>
            </a:lvl1pPr>
          </a:lstStyle>
          <a:p>
            <a:endParaRPr lang="nb-NO" altLang="nb-NO"/>
          </a:p>
        </p:txBody>
      </p:sp>
      <p:sp>
        <p:nvSpPr>
          <p:cNvPr id="34714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1138" y="972185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668" tIns="47334" rIns="94668" bIns="47334" numCol="1" anchor="b" anchorCtr="0" compatLnSpc="1">
            <a:prstTxWarp prst="textNoShape">
              <a:avLst/>
            </a:prstTxWarp>
          </a:bodyPr>
          <a:lstStyle>
            <a:lvl1pPr algn="r" defTabSz="946150">
              <a:defRPr sz="1200" i="0"/>
            </a:lvl1pPr>
          </a:lstStyle>
          <a:p>
            <a:fld id="{5B887D2A-FFF8-4CE0-95BE-27884FC0002E}" type="slidenum">
              <a:rPr lang="en-US" altLang="nb-NO"/>
              <a:pPr/>
              <a:t>‹#›</a:t>
            </a:fld>
            <a:endParaRPr lang="en-US" altLang="nb-NO"/>
          </a:p>
        </p:txBody>
      </p:sp>
    </p:spTree>
    <p:extLst>
      <p:ext uri="{BB962C8B-B14F-4D97-AF65-F5344CB8AC3E}">
        <p14:creationId xmlns:p14="http://schemas.microsoft.com/office/powerpoint/2010/main" val="150043063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575" cy="509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668" tIns="47334" rIns="94668" bIns="47334" numCol="1" anchor="t" anchorCtr="0" compatLnSpc="1">
            <a:prstTxWarp prst="textNoShape">
              <a:avLst/>
            </a:prstTxWarp>
          </a:bodyPr>
          <a:lstStyle>
            <a:lvl1pPr defTabSz="946150">
              <a:defRPr sz="1200" i="0"/>
            </a:lvl1pPr>
          </a:lstStyle>
          <a:p>
            <a:endParaRPr lang="nb-NO" altLang="nb-NO"/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1138" y="0"/>
            <a:ext cx="3076575" cy="509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668" tIns="47334" rIns="94668" bIns="47334" numCol="1" anchor="t" anchorCtr="0" compatLnSpc="1">
            <a:prstTxWarp prst="textNoShape">
              <a:avLst/>
            </a:prstTxWarp>
          </a:bodyPr>
          <a:lstStyle>
            <a:lvl1pPr algn="r" defTabSz="946150">
              <a:defRPr sz="1200" i="0"/>
            </a:lvl1pPr>
          </a:lstStyle>
          <a:p>
            <a:endParaRPr lang="nb-NO" altLang="nb-NO"/>
          </a:p>
        </p:txBody>
      </p:sp>
      <p:sp>
        <p:nvSpPr>
          <p:cNvPr id="8090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777875" y="768350"/>
            <a:ext cx="5545138" cy="38385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638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9613" y="4862513"/>
            <a:ext cx="5680075" cy="4603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668" tIns="47334" rIns="94668" bIns="4733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1639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72185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668" tIns="47334" rIns="94668" bIns="47334" numCol="1" anchor="b" anchorCtr="0" compatLnSpc="1">
            <a:prstTxWarp prst="textNoShape">
              <a:avLst/>
            </a:prstTxWarp>
          </a:bodyPr>
          <a:lstStyle>
            <a:lvl1pPr defTabSz="946150">
              <a:defRPr sz="1200" i="0"/>
            </a:lvl1pPr>
          </a:lstStyle>
          <a:p>
            <a:endParaRPr lang="nb-NO" altLang="nb-NO"/>
          </a:p>
        </p:txBody>
      </p:sp>
      <p:sp>
        <p:nvSpPr>
          <p:cNvPr id="1639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1138" y="972185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668" tIns="47334" rIns="94668" bIns="47334" numCol="1" anchor="b" anchorCtr="0" compatLnSpc="1">
            <a:prstTxWarp prst="textNoShape">
              <a:avLst/>
            </a:prstTxWarp>
          </a:bodyPr>
          <a:lstStyle>
            <a:lvl1pPr algn="r" defTabSz="946150">
              <a:defRPr sz="1200" i="0"/>
            </a:lvl1pPr>
          </a:lstStyle>
          <a:p>
            <a:fld id="{475F7DA6-1338-4D80-9EC2-26F1A97D62DE}" type="slidenum">
              <a:rPr lang="en-US" altLang="nb-NO"/>
              <a:pPr/>
              <a:t>‹#›</a:t>
            </a:fld>
            <a:endParaRPr lang="en-US" altLang="nb-NO"/>
          </a:p>
        </p:txBody>
      </p:sp>
    </p:spTree>
    <p:extLst>
      <p:ext uri="{BB962C8B-B14F-4D97-AF65-F5344CB8AC3E}">
        <p14:creationId xmlns:p14="http://schemas.microsoft.com/office/powerpoint/2010/main" val="238144679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90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90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90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90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90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9E96D2BE-C33A-40DA-AA3E-A251C470BF24}" type="slidenum">
              <a:rPr lang="en-US" altLang="nb-NO" sz="1300" smtClean="0"/>
              <a:pPr eaLnBrk="1" hangingPunct="1">
                <a:spcBef>
                  <a:spcPct val="0"/>
                </a:spcBef>
              </a:pPr>
              <a:t>23</a:t>
            </a:fld>
            <a:endParaRPr lang="en-US" altLang="nb-NO" sz="1300" smtClean="0"/>
          </a:p>
        </p:txBody>
      </p:sp>
      <p:sp>
        <p:nvSpPr>
          <p:cNvPr id="532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5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nb-NO" altLang="nb-NO" smtClean="0"/>
          </a:p>
        </p:txBody>
      </p:sp>
    </p:spTree>
    <p:extLst>
      <p:ext uri="{BB962C8B-B14F-4D97-AF65-F5344CB8AC3E}">
        <p14:creationId xmlns:p14="http://schemas.microsoft.com/office/powerpoint/2010/main" val="184615304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90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90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90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90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90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8BBC1F4F-68E2-465E-A91C-20F29425838E}" type="slidenum">
              <a:rPr lang="en-US" altLang="nb-NO" sz="1300" smtClean="0"/>
              <a:pPr eaLnBrk="1" hangingPunct="1">
                <a:spcBef>
                  <a:spcPct val="0"/>
                </a:spcBef>
              </a:pPr>
              <a:t>25</a:t>
            </a:fld>
            <a:endParaRPr lang="en-US" altLang="nb-NO" sz="1300" smtClean="0"/>
          </a:p>
        </p:txBody>
      </p:sp>
      <p:sp>
        <p:nvSpPr>
          <p:cNvPr id="552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30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nb-NO" altLang="nb-NO" smtClean="0"/>
          </a:p>
        </p:txBody>
      </p:sp>
    </p:spTree>
    <p:extLst>
      <p:ext uri="{BB962C8B-B14F-4D97-AF65-F5344CB8AC3E}">
        <p14:creationId xmlns:p14="http://schemas.microsoft.com/office/powerpoint/2010/main" val="216395719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5F7DA6-1338-4D80-9EC2-26F1A97D62DE}" type="slidenum">
              <a:rPr lang="en-US" altLang="nb-NO" smtClean="0"/>
              <a:pPr/>
              <a:t>28</a:t>
            </a:fld>
            <a:endParaRPr lang="en-US" altLang="nb-NO"/>
          </a:p>
        </p:txBody>
      </p:sp>
    </p:spTree>
    <p:extLst>
      <p:ext uri="{BB962C8B-B14F-4D97-AF65-F5344CB8AC3E}">
        <p14:creationId xmlns:p14="http://schemas.microsoft.com/office/powerpoint/2010/main" val="40190432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2130425"/>
            <a:ext cx="84201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nb-NO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nb-NO" altLang="nb-NO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MA-EVU2 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3084D9F-FA04-4A9B-837F-A3F4369D58C3}" type="slidenum">
              <a:rPr lang="en-US" altLang="nb-NO"/>
              <a:pPr/>
              <a:t>‹#›</a:t>
            </a:fld>
            <a:endParaRPr lang="en-US" altLang="nb-NO"/>
          </a:p>
        </p:txBody>
      </p:sp>
    </p:spTree>
    <p:extLst>
      <p:ext uri="{BB962C8B-B14F-4D97-AF65-F5344CB8AC3E}">
        <p14:creationId xmlns:p14="http://schemas.microsoft.com/office/powerpoint/2010/main" val="29549892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nb-NO" altLang="nb-NO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MA-EVU2 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225B23B-2B24-4358-95BF-3EE6B34E2019}" type="slidenum">
              <a:rPr lang="en-US" altLang="nb-NO"/>
              <a:pPr/>
              <a:t>‹#›</a:t>
            </a:fld>
            <a:endParaRPr lang="en-US" altLang="nb-NO"/>
          </a:p>
        </p:txBody>
      </p:sp>
    </p:spTree>
    <p:extLst>
      <p:ext uri="{BB962C8B-B14F-4D97-AF65-F5344CB8AC3E}">
        <p14:creationId xmlns:p14="http://schemas.microsoft.com/office/powerpoint/2010/main" val="15383097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81850" y="274638"/>
            <a:ext cx="222885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95300" y="274638"/>
            <a:ext cx="653415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nb-NO" altLang="nb-NO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MA-EVU2 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463B482-186A-450D-8DFC-3A8649F9FC3B}" type="slidenum">
              <a:rPr lang="en-US" altLang="nb-NO"/>
              <a:pPr/>
              <a:t>‹#›</a:t>
            </a:fld>
            <a:endParaRPr lang="en-US" altLang="nb-NO"/>
          </a:p>
        </p:txBody>
      </p:sp>
    </p:spTree>
    <p:extLst>
      <p:ext uri="{BB962C8B-B14F-4D97-AF65-F5344CB8AC3E}">
        <p14:creationId xmlns:p14="http://schemas.microsoft.com/office/powerpoint/2010/main" val="74698183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95300" y="1600200"/>
            <a:ext cx="43815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29200" y="1600200"/>
            <a:ext cx="43815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nb-NO" altLang="nb-NO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MA-EVU2 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3EF1B78-728D-44EA-B1FF-B6C179141F3F}" type="slidenum">
              <a:rPr lang="en-US" altLang="nb-NO"/>
              <a:pPr/>
              <a:t>‹#›</a:t>
            </a:fld>
            <a:endParaRPr lang="en-US" altLang="nb-NO"/>
          </a:p>
        </p:txBody>
      </p:sp>
    </p:spTree>
    <p:extLst>
      <p:ext uri="{BB962C8B-B14F-4D97-AF65-F5344CB8AC3E}">
        <p14:creationId xmlns:p14="http://schemas.microsoft.com/office/powerpoint/2010/main" val="312412011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95300" y="1600200"/>
            <a:ext cx="43815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5029200" y="1600200"/>
            <a:ext cx="43815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5029200" y="3938588"/>
            <a:ext cx="43815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nb-NO" altLang="nb-NO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MA-EVU2 </a:t>
            </a: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FC7AD74-AC8A-4735-9819-276F9CFCD4D3}" type="slidenum">
              <a:rPr lang="en-US" altLang="nb-NO"/>
              <a:pPr/>
              <a:t>‹#›</a:t>
            </a:fld>
            <a:endParaRPr lang="en-US" altLang="nb-NO"/>
          </a:p>
        </p:txBody>
      </p:sp>
    </p:spTree>
    <p:extLst>
      <p:ext uri="{BB962C8B-B14F-4D97-AF65-F5344CB8AC3E}">
        <p14:creationId xmlns:p14="http://schemas.microsoft.com/office/powerpoint/2010/main" val="376559162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95300" y="274638"/>
            <a:ext cx="8915400" cy="5851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nb-NO" altLang="nb-NO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MA-EVU2 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503D2F2-6131-402A-B97D-73F2063DDFF5}" type="slidenum">
              <a:rPr lang="en-US" altLang="nb-NO"/>
              <a:pPr/>
              <a:t>‹#›</a:t>
            </a:fld>
            <a:endParaRPr lang="en-US" altLang="nb-NO"/>
          </a:p>
        </p:txBody>
      </p:sp>
    </p:spTree>
    <p:extLst>
      <p:ext uri="{BB962C8B-B14F-4D97-AF65-F5344CB8AC3E}">
        <p14:creationId xmlns:p14="http://schemas.microsoft.com/office/powerpoint/2010/main" val="356856341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495300" y="274638"/>
            <a:ext cx="8915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95300" y="1600200"/>
            <a:ext cx="43815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5029200" y="1600200"/>
            <a:ext cx="43815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95300" y="3938588"/>
            <a:ext cx="43815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29200" y="3938588"/>
            <a:ext cx="43815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nb-NO" altLang="nb-NO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MA-EVU2 </a:t>
            </a: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B7E92E1-A5B9-4BA0-BC86-C23CC3D81D5F}" type="slidenum">
              <a:rPr lang="en-US" altLang="nb-NO"/>
              <a:pPr/>
              <a:t>‹#›</a:t>
            </a:fld>
            <a:endParaRPr lang="en-US" altLang="nb-NO"/>
          </a:p>
        </p:txBody>
      </p:sp>
    </p:spTree>
    <p:extLst>
      <p:ext uri="{BB962C8B-B14F-4D97-AF65-F5344CB8AC3E}">
        <p14:creationId xmlns:p14="http://schemas.microsoft.com/office/powerpoint/2010/main" val="171554039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95300" y="1600200"/>
            <a:ext cx="43815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5029200" y="1600200"/>
            <a:ext cx="43815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5029200" y="3938588"/>
            <a:ext cx="43815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nb-NO" altLang="nb-NO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MA-EVU2 </a:t>
            </a: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B61966D-5F77-454F-9C52-59F1C5FCDB96}" type="slidenum">
              <a:rPr lang="en-US" altLang="nb-NO"/>
              <a:pPr/>
              <a:t>‹#›</a:t>
            </a:fld>
            <a:endParaRPr lang="en-US" altLang="nb-NO"/>
          </a:p>
        </p:txBody>
      </p:sp>
    </p:spTree>
    <p:extLst>
      <p:ext uri="{BB962C8B-B14F-4D97-AF65-F5344CB8AC3E}">
        <p14:creationId xmlns:p14="http://schemas.microsoft.com/office/powerpoint/2010/main" val="148723440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95300" y="1600200"/>
            <a:ext cx="8915400" cy="4525963"/>
          </a:xfrm>
        </p:spPr>
        <p:txBody>
          <a:bodyPr/>
          <a:lstStyle/>
          <a:p>
            <a:pPr lvl="0"/>
            <a:endParaRPr lang="nb-NO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nb-NO" altLang="nb-NO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MA-EVU2 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773AC75-B523-4D75-9DE5-ED41A78145C5}" type="slidenum">
              <a:rPr lang="en-US" altLang="nb-NO"/>
              <a:pPr/>
              <a:t>‹#›</a:t>
            </a:fld>
            <a:endParaRPr lang="en-US" altLang="nb-NO"/>
          </a:p>
        </p:txBody>
      </p:sp>
    </p:spTree>
    <p:extLst>
      <p:ext uri="{BB962C8B-B14F-4D97-AF65-F5344CB8AC3E}">
        <p14:creationId xmlns:p14="http://schemas.microsoft.com/office/powerpoint/2010/main" val="27366852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nb-NO" altLang="nb-NO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MA-EVU2 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189ABC0-7668-46EE-939D-B1B18B089745}" type="slidenum">
              <a:rPr lang="en-US" altLang="nb-NO"/>
              <a:pPr/>
              <a:t>‹#›</a:t>
            </a:fld>
            <a:endParaRPr lang="en-US" altLang="nb-NO"/>
          </a:p>
        </p:txBody>
      </p:sp>
    </p:spTree>
    <p:extLst>
      <p:ext uri="{BB962C8B-B14F-4D97-AF65-F5344CB8AC3E}">
        <p14:creationId xmlns:p14="http://schemas.microsoft.com/office/powerpoint/2010/main" val="24233344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2638" y="4406900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82638" y="2906713"/>
            <a:ext cx="84201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nb-NO" altLang="nb-NO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MA-EVU2 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C108CD2-E7E1-4075-92A2-A2CBF99EFB06}" type="slidenum">
              <a:rPr lang="en-US" altLang="nb-NO"/>
              <a:pPr/>
              <a:t>‹#›</a:t>
            </a:fld>
            <a:endParaRPr lang="en-US" altLang="nb-NO"/>
          </a:p>
        </p:txBody>
      </p:sp>
    </p:spTree>
    <p:extLst>
      <p:ext uri="{BB962C8B-B14F-4D97-AF65-F5344CB8AC3E}">
        <p14:creationId xmlns:p14="http://schemas.microsoft.com/office/powerpoint/2010/main" val="14025593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95300" y="1600200"/>
            <a:ext cx="43815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29200" y="1600200"/>
            <a:ext cx="43815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nb-NO" altLang="nb-NO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MA-EVU2 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46A68E4-38B9-4645-8A66-DE5CF1AA37A7}" type="slidenum">
              <a:rPr lang="en-US" altLang="nb-NO"/>
              <a:pPr/>
              <a:t>‹#›</a:t>
            </a:fld>
            <a:endParaRPr lang="en-US" altLang="nb-NO"/>
          </a:p>
        </p:txBody>
      </p:sp>
    </p:spTree>
    <p:extLst>
      <p:ext uri="{BB962C8B-B14F-4D97-AF65-F5344CB8AC3E}">
        <p14:creationId xmlns:p14="http://schemas.microsoft.com/office/powerpoint/2010/main" val="22822016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73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73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32375" y="1535113"/>
            <a:ext cx="437832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32375" y="2174875"/>
            <a:ext cx="437832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nb-NO" altLang="nb-NO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MA-EVU2 </a:t>
            </a: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37DE866-6424-49A4-B212-674E159B6469}" type="slidenum">
              <a:rPr lang="en-US" altLang="nb-NO"/>
              <a:pPr/>
              <a:t>‹#›</a:t>
            </a:fld>
            <a:endParaRPr lang="en-US" altLang="nb-NO"/>
          </a:p>
        </p:txBody>
      </p:sp>
    </p:spTree>
    <p:extLst>
      <p:ext uri="{BB962C8B-B14F-4D97-AF65-F5344CB8AC3E}">
        <p14:creationId xmlns:p14="http://schemas.microsoft.com/office/powerpoint/2010/main" val="1211816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nb-NO" altLang="nb-NO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MA-EVU2 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158B416-F3E0-4717-8308-ECC032680ACC}" type="slidenum">
              <a:rPr lang="en-US" altLang="nb-NO"/>
              <a:pPr/>
              <a:t>‹#›</a:t>
            </a:fld>
            <a:endParaRPr lang="en-US" altLang="nb-NO"/>
          </a:p>
        </p:txBody>
      </p:sp>
    </p:spTree>
    <p:extLst>
      <p:ext uri="{BB962C8B-B14F-4D97-AF65-F5344CB8AC3E}">
        <p14:creationId xmlns:p14="http://schemas.microsoft.com/office/powerpoint/2010/main" val="1781785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nb-NO" altLang="nb-NO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MA-EVU2 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79C37D0-6396-43A2-A05F-B0E5DDC280A6}" type="slidenum">
              <a:rPr lang="en-US" altLang="nb-NO"/>
              <a:pPr/>
              <a:t>‹#›</a:t>
            </a:fld>
            <a:endParaRPr lang="en-US" altLang="nb-NO"/>
          </a:p>
        </p:txBody>
      </p:sp>
    </p:spTree>
    <p:extLst>
      <p:ext uri="{BB962C8B-B14F-4D97-AF65-F5344CB8AC3E}">
        <p14:creationId xmlns:p14="http://schemas.microsoft.com/office/powerpoint/2010/main" val="27527842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138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73500" y="273050"/>
            <a:ext cx="55372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" y="1435100"/>
            <a:ext cx="3259138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nb-NO" altLang="nb-NO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MA-EVU2 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C28833F-5C76-4591-BB6C-07593F234055}" type="slidenum">
              <a:rPr lang="en-US" altLang="nb-NO"/>
              <a:pPr/>
              <a:t>‹#›</a:t>
            </a:fld>
            <a:endParaRPr lang="en-US" altLang="nb-NO"/>
          </a:p>
        </p:txBody>
      </p:sp>
    </p:spTree>
    <p:extLst>
      <p:ext uri="{BB962C8B-B14F-4D97-AF65-F5344CB8AC3E}">
        <p14:creationId xmlns:p14="http://schemas.microsoft.com/office/powerpoint/2010/main" val="41489503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1513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41513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nb-NO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1513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nb-NO" altLang="nb-NO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MA-EVU2 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0540197-5C84-45C7-A992-9D8B78F5B036}" type="slidenum">
              <a:rPr lang="en-US" altLang="nb-NO"/>
              <a:pPr/>
              <a:t>‹#›</a:t>
            </a:fld>
            <a:endParaRPr lang="en-US" altLang="nb-NO"/>
          </a:p>
        </p:txBody>
      </p:sp>
    </p:spTree>
    <p:extLst>
      <p:ext uri="{BB962C8B-B14F-4D97-AF65-F5344CB8AC3E}">
        <p14:creationId xmlns:p14="http://schemas.microsoft.com/office/powerpoint/2010/main" val="14850465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95300" y="274638"/>
            <a:ext cx="8915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nb-NO" smtClean="0"/>
              <a:t>Click to edit Master title style</a:t>
            </a:r>
          </a:p>
        </p:txBody>
      </p:sp>
      <p:sp>
        <p:nvSpPr>
          <p:cNvPr id="4608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95300" y="1600200"/>
            <a:ext cx="89154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nb-NO" smtClean="0"/>
              <a:t>Click to edit Master text styles</a:t>
            </a:r>
          </a:p>
          <a:p>
            <a:pPr lvl="1"/>
            <a:r>
              <a:rPr lang="en-US" altLang="nb-NO" smtClean="0"/>
              <a:t>Second level</a:t>
            </a:r>
          </a:p>
          <a:p>
            <a:pPr lvl="2"/>
            <a:r>
              <a:rPr lang="en-US" altLang="nb-NO" smtClean="0"/>
              <a:t>Third level</a:t>
            </a:r>
          </a:p>
          <a:p>
            <a:pPr lvl="3"/>
            <a:r>
              <a:rPr lang="en-US" altLang="nb-NO" smtClean="0"/>
              <a:t>Fourth level</a:t>
            </a:r>
          </a:p>
          <a:p>
            <a:pPr lvl="4"/>
            <a:r>
              <a:rPr lang="en-US" altLang="nb-NO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95300" y="6245225"/>
            <a:ext cx="23114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i="0"/>
            </a:lvl1pPr>
          </a:lstStyle>
          <a:p>
            <a:endParaRPr lang="nb-NO" altLang="nb-NO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384550" y="6245225"/>
            <a:ext cx="31369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i="0"/>
            </a:lvl1pPr>
          </a:lstStyle>
          <a:p>
            <a:pPr>
              <a:defRPr/>
            </a:pPr>
            <a:r>
              <a:rPr lang="en-US"/>
              <a:t>MA-EVU2 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99300" y="6245225"/>
            <a:ext cx="23114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i="0"/>
            </a:lvl1pPr>
          </a:lstStyle>
          <a:p>
            <a:fld id="{D9CFC534-BA67-4F70-A30F-B598A07BB13D}" type="slidenum">
              <a:rPr lang="en-US" altLang="nb-NO"/>
              <a:pPr/>
              <a:t>‹#›</a:t>
            </a:fld>
            <a:endParaRPr lang="en-US" altLang="nb-NO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0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4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24.w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7" Type="http://schemas.openxmlformats.org/officeDocument/2006/relationships/image" Target="../media/image31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30.jpeg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32.wmf"/><Relationship Id="rId4" Type="http://schemas.openxmlformats.org/officeDocument/2006/relationships/oleObject" Target="../embeddings/oleObject2.bin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hyperlink" Target="http://www.stabak.no/" TargetMode="Externa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5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5.jpe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4.xml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wmf"/><Relationship Id="rId3" Type="http://schemas.openxmlformats.org/officeDocument/2006/relationships/oleObject" Target="../embeddings/oleObject3.bin"/><Relationship Id="rId7" Type="http://schemas.openxmlformats.org/officeDocument/2006/relationships/oleObject" Target="../embeddings/oleObject5.bin"/><Relationship Id="rId2" Type="http://schemas.openxmlformats.org/officeDocument/2006/relationships/slideLayout" Target="../slideLayouts/slideLayout14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38.wmf"/><Relationship Id="rId5" Type="http://schemas.openxmlformats.org/officeDocument/2006/relationships/oleObject" Target="../embeddings/oleObject4.bin"/><Relationship Id="rId10" Type="http://schemas.openxmlformats.org/officeDocument/2006/relationships/image" Target="../media/image40.wmf"/><Relationship Id="rId4" Type="http://schemas.openxmlformats.org/officeDocument/2006/relationships/image" Target="../media/image37.wmf"/><Relationship Id="rId9" Type="http://schemas.openxmlformats.org/officeDocument/2006/relationships/oleObject" Target="../embeddings/oleObject6.bin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24.wmf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6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slideLayout" Target="../slideLayouts/slideLayout14.xml"/><Relationship Id="rId1" Type="http://schemas.openxmlformats.org/officeDocument/2006/relationships/vmlDrawing" Target="../drawings/vmlDrawing5.vml"/><Relationship Id="rId4" Type="http://schemas.openxmlformats.org/officeDocument/2006/relationships/image" Target="../media/image41.wmf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png"/><Relationship Id="rId3" Type="http://schemas.openxmlformats.org/officeDocument/2006/relationships/image" Target="../media/image43.png"/><Relationship Id="rId7" Type="http://schemas.openxmlformats.org/officeDocument/2006/relationships/image" Target="../media/image42.wmf"/><Relationship Id="rId2" Type="http://schemas.openxmlformats.org/officeDocument/2006/relationships/slideLayout" Target="../slideLayouts/slideLayout15.xml"/><Relationship Id="rId1" Type="http://schemas.openxmlformats.org/officeDocument/2006/relationships/vmlDrawing" Target="../drawings/vmlDrawing6.vml"/><Relationship Id="rId6" Type="http://schemas.openxmlformats.org/officeDocument/2006/relationships/oleObject" Target="../embeddings/oleObject9.bin"/><Relationship Id="rId5" Type="http://schemas.openxmlformats.org/officeDocument/2006/relationships/image" Target="../media/image45.png"/><Relationship Id="rId4" Type="http://schemas.openxmlformats.org/officeDocument/2006/relationships/image" Target="../media/image4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0.pn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48.wmf"/><Relationship Id="rId5" Type="http://schemas.openxmlformats.org/officeDocument/2006/relationships/oleObject" Target="../embeddings/oleObject11.bin"/><Relationship Id="rId4" Type="http://schemas.openxmlformats.org/officeDocument/2006/relationships/image" Target="../media/image47.wmf"/></Relationships>
</file>

<file path=ppt/slides/_rels/slide4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wmf"/><Relationship Id="rId3" Type="http://schemas.openxmlformats.org/officeDocument/2006/relationships/oleObject" Target="../embeddings/oleObject12.bin"/><Relationship Id="rId7" Type="http://schemas.openxmlformats.org/officeDocument/2006/relationships/oleObject" Target="../embeddings/oleObject14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50.wmf"/><Relationship Id="rId5" Type="http://schemas.openxmlformats.org/officeDocument/2006/relationships/oleObject" Target="../embeddings/oleObject13.bin"/><Relationship Id="rId10" Type="http://schemas.openxmlformats.org/officeDocument/2006/relationships/image" Target="../media/image52.wmf"/><Relationship Id="rId4" Type="http://schemas.openxmlformats.org/officeDocument/2006/relationships/image" Target="../media/image49.wmf"/><Relationship Id="rId9" Type="http://schemas.openxmlformats.org/officeDocument/2006/relationships/oleObject" Target="../embeddings/oleObject15.bin"/></Relationships>
</file>

<file path=ppt/slides/_rels/slide4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4.wmf"/><Relationship Id="rId3" Type="http://schemas.openxmlformats.org/officeDocument/2006/relationships/oleObject" Target="../embeddings/oleObject16.bin"/><Relationship Id="rId7" Type="http://schemas.openxmlformats.org/officeDocument/2006/relationships/oleObject" Target="../embeddings/oleObject18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9.vml"/><Relationship Id="rId6" Type="http://schemas.openxmlformats.org/officeDocument/2006/relationships/image" Target="../media/image48.wmf"/><Relationship Id="rId5" Type="http://schemas.openxmlformats.org/officeDocument/2006/relationships/oleObject" Target="../embeddings/oleObject17.bin"/><Relationship Id="rId4" Type="http://schemas.openxmlformats.org/officeDocument/2006/relationships/image" Target="../media/image53.wmf"/></Relationships>
</file>

<file path=ppt/slides/_rels/slide4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7.wmf"/><Relationship Id="rId3" Type="http://schemas.openxmlformats.org/officeDocument/2006/relationships/oleObject" Target="../embeddings/oleObject19.bin"/><Relationship Id="rId7" Type="http://schemas.openxmlformats.org/officeDocument/2006/relationships/oleObject" Target="../embeddings/oleObject21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0.vml"/><Relationship Id="rId6" Type="http://schemas.openxmlformats.org/officeDocument/2006/relationships/image" Target="../media/image56.wmf"/><Relationship Id="rId5" Type="http://schemas.openxmlformats.org/officeDocument/2006/relationships/oleObject" Target="../embeddings/oleObject20.bin"/><Relationship Id="rId10" Type="http://schemas.openxmlformats.org/officeDocument/2006/relationships/image" Target="../media/image58.wmf"/><Relationship Id="rId4" Type="http://schemas.openxmlformats.org/officeDocument/2006/relationships/image" Target="../media/image55.wmf"/><Relationship Id="rId9" Type="http://schemas.openxmlformats.org/officeDocument/2006/relationships/oleObject" Target="../embeddings/oleObject22.bin"/></Relationships>
</file>

<file path=ppt/slides/_rels/slide4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1.wmf"/><Relationship Id="rId3" Type="http://schemas.openxmlformats.org/officeDocument/2006/relationships/oleObject" Target="../embeddings/oleObject23.bin"/><Relationship Id="rId7" Type="http://schemas.openxmlformats.org/officeDocument/2006/relationships/oleObject" Target="../embeddings/oleObject25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1.vml"/><Relationship Id="rId6" Type="http://schemas.openxmlformats.org/officeDocument/2006/relationships/image" Target="../media/image60.wmf"/><Relationship Id="rId5" Type="http://schemas.openxmlformats.org/officeDocument/2006/relationships/oleObject" Target="../embeddings/oleObject24.bin"/><Relationship Id="rId10" Type="http://schemas.openxmlformats.org/officeDocument/2006/relationships/image" Target="../media/image62.wmf"/><Relationship Id="rId4" Type="http://schemas.openxmlformats.org/officeDocument/2006/relationships/image" Target="../media/image59.wmf"/><Relationship Id="rId9" Type="http://schemas.openxmlformats.org/officeDocument/2006/relationships/oleObject" Target="../embeddings/oleObject26.bin"/></Relationships>
</file>

<file path=ppt/slides/_rels/slide4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0.bin"/><Relationship Id="rId3" Type="http://schemas.openxmlformats.org/officeDocument/2006/relationships/oleObject" Target="../embeddings/oleObject27.bin"/><Relationship Id="rId7" Type="http://schemas.openxmlformats.org/officeDocument/2006/relationships/image" Target="../media/image63.wmf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2.vml"/><Relationship Id="rId6" Type="http://schemas.openxmlformats.org/officeDocument/2006/relationships/oleObject" Target="../embeddings/oleObject29.bin"/><Relationship Id="rId5" Type="http://schemas.openxmlformats.org/officeDocument/2006/relationships/oleObject" Target="../embeddings/oleObject28.bin"/><Relationship Id="rId4" Type="http://schemas.openxmlformats.org/officeDocument/2006/relationships/image" Target="../media/image48.wmf"/><Relationship Id="rId9" Type="http://schemas.openxmlformats.org/officeDocument/2006/relationships/image" Target="../media/image64.wmf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1.bin"/><Relationship Id="rId7" Type="http://schemas.openxmlformats.org/officeDocument/2006/relationships/oleObject" Target="../embeddings/oleObject3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3.vml"/><Relationship Id="rId6" Type="http://schemas.openxmlformats.org/officeDocument/2006/relationships/oleObject" Target="../embeddings/oleObject33.bin"/><Relationship Id="rId5" Type="http://schemas.openxmlformats.org/officeDocument/2006/relationships/oleObject" Target="../embeddings/oleObject32.bin"/><Relationship Id="rId4" Type="http://schemas.openxmlformats.org/officeDocument/2006/relationships/image" Target="../media/image65.wmf"/></Relationships>
</file>

<file path=ppt/slides/_rels/slide4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6.wmf"/><Relationship Id="rId3" Type="http://schemas.openxmlformats.org/officeDocument/2006/relationships/oleObject" Target="../embeddings/oleObject35.bin"/><Relationship Id="rId7" Type="http://schemas.openxmlformats.org/officeDocument/2006/relationships/oleObject" Target="../embeddings/oleObject3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4.vml"/><Relationship Id="rId6" Type="http://schemas.openxmlformats.org/officeDocument/2006/relationships/oleObject" Target="../embeddings/oleObject37.bin"/><Relationship Id="rId5" Type="http://schemas.openxmlformats.org/officeDocument/2006/relationships/oleObject" Target="../embeddings/oleObject36.bin"/><Relationship Id="rId4" Type="http://schemas.openxmlformats.org/officeDocument/2006/relationships/image" Target="../media/image65.wmf"/></Relationships>
</file>

<file path=ppt/slides/_rels/slide4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0.bin"/><Relationship Id="rId13" Type="http://schemas.openxmlformats.org/officeDocument/2006/relationships/image" Target="../media/image71.png"/><Relationship Id="rId3" Type="http://schemas.openxmlformats.org/officeDocument/2006/relationships/image" Target="../media/image43.png"/><Relationship Id="rId7" Type="http://schemas.openxmlformats.org/officeDocument/2006/relationships/image" Target="../media/image67.wmf"/><Relationship Id="rId12" Type="http://schemas.openxmlformats.org/officeDocument/2006/relationships/image" Target="../media/image70.png"/><Relationship Id="rId2" Type="http://schemas.openxmlformats.org/officeDocument/2006/relationships/slideLayout" Target="../slideLayouts/slideLayout15.xml"/><Relationship Id="rId1" Type="http://schemas.openxmlformats.org/officeDocument/2006/relationships/vmlDrawing" Target="../drawings/vmlDrawing15.vml"/><Relationship Id="rId6" Type="http://schemas.openxmlformats.org/officeDocument/2006/relationships/oleObject" Target="../embeddings/oleObject39.bin"/><Relationship Id="rId11" Type="http://schemas.openxmlformats.org/officeDocument/2006/relationships/image" Target="../media/image69.wmf"/><Relationship Id="rId5" Type="http://schemas.openxmlformats.org/officeDocument/2006/relationships/image" Target="../media/image45.png"/><Relationship Id="rId10" Type="http://schemas.openxmlformats.org/officeDocument/2006/relationships/oleObject" Target="../embeddings/oleObject41.bin"/><Relationship Id="rId4" Type="http://schemas.openxmlformats.org/officeDocument/2006/relationships/image" Target="../media/image44.png"/><Relationship Id="rId9" Type="http://schemas.openxmlformats.org/officeDocument/2006/relationships/image" Target="../media/image68.wmf"/></Relationships>
</file>

<file path=ppt/slides/_rels/slide4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png"/><Relationship Id="rId3" Type="http://schemas.openxmlformats.org/officeDocument/2006/relationships/image" Target="../media/image43.png"/><Relationship Id="rId7" Type="http://schemas.openxmlformats.org/officeDocument/2006/relationships/image" Target="../media/image70.png"/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73.png"/><Relationship Id="rId5" Type="http://schemas.openxmlformats.org/officeDocument/2006/relationships/image" Target="../media/image46.png"/><Relationship Id="rId4" Type="http://schemas.openxmlformats.org/officeDocument/2006/relationships/image" Target="../media/image71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70.png"/></Relationships>
</file>

<file path=ppt/slides/_rels/slide5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6.wmf"/><Relationship Id="rId3" Type="http://schemas.openxmlformats.org/officeDocument/2006/relationships/oleObject" Target="../embeddings/oleObject42.bin"/><Relationship Id="rId7" Type="http://schemas.openxmlformats.org/officeDocument/2006/relationships/oleObject" Target="../embeddings/oleObject44.bin"/><Relationship Id="rId2" Type="http://schemas.openxmlformats.org/officeDocument/2006/relationships/slideLayout" Target="../slideLayouts/slideLayout14.xml"/><Relationship Id="rId1" Type="http://schemas.openxmlformats.org/officeDocument/2006/relationships/vmlDrawing" Target="../drawings/vmlDrawing16.vml"/><Relationship Id="rId6" Type="http://schemas.openxmlformats.org/officeDocument/2006/relationships/image" Target="../media/image75.wmf"/><Relationship Id="rId5" Type="http://schemas.openxmlformats.org/officeDocument/2006/relationships/oleObject" Target="../embeddings/oleObject43.bin"/><Relationship Id="rId4" Type="http://schemas.openxmlformats.org/officeDocument/2006/relationships/image" Target="../media/image74.wmf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5.bin"/><Relationship Id="rId2" Type="http://schemas.openxmlformats.org/officeDocument/2006/relationships/slideLayout" Target="../slideLayouts/slideLayout14.xml"/><Relationship Id="rId1" Type="http://schemas.openxmlformats.org/officeDocument/2006/relationships/vmlDrawing" Target="../drawings/vmlDrawing17.vml"/><Relationship Id="rId4" Type="http://schemas.openxmlformats.org/officeDocument/2006/relationships/image" Target="../media/image77.wmf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6.bin"/><Relationship Id="rId2" Type="http://schemas.openxmlformats.org/officeDocument/2006/relationships/slideLayout" Target="../slideLayouts/slideLayout17.xml"/><Relationship Id="rId1" Type="http://schemas.openxmlformats.org/officeDocument/2006/relationships/vmlDrawing" Target="../drawings/vmlDrawing18.vml"/><Relationship Id="rId6" Type="http://schemas.openxmlformats.org/officeDocument/2006/relationships/image" Target="../media/image79.wmf"/><Relationship Id="rId5" Type="http://schemas.openxmlformats.org/officeDocument/2006/relationships/oleObject" Target="../embeddings/oleObject47.bin"/><Relationship Id="rId4" Type="http://schemas.openxmlformats.org/officeDocument/2006/relationships/image" Target="../media/image78.emf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9.vml"/><Relationship Id="rId6" Type="http://schemas.openxmlformats.org/officeDocument/2006/relationships/image" Target="../media/image81.wmf"/><Relationship Id="rId5" Type="http://schemas.openxmlformats.org/officeDocument/2006/relationships/oleObject" Target="../embeddings/oleObject49.bin"/><Relationship Id="rId4" Type="http://schemas.openxmlformats.org/officeDocument/2006/relationships/image" Target="../media/image80.wmf"/></Relationships>
</file>

<file path=ppt/slides/_rels/slide5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4.wmf"/><Relationship Id="rId3" Type="http://schemas.openxmlformats.org/officeDocument/2006/relationships/oleObject" Target="../embeddings/oleObject50.bin"/><Relationship Id="rId7" Type="http://schemas.openxmlformats.org/officeDocument/2006/relationships/oleObject" Target="../embeddings/oleObject52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20.vml"/><Relationship Id="rId6" Type="http://schemas.openxmlformats.org/officeDocument/2006/relationships/image" Target="../media/image83.wmf"/><Relationship Id="rId5" Type="http://schemas.openxmlformats.org/officeDocument/2006/relationships/oleObject" Target="../embeddings/oleObject51.bin"/><Relationship Id="rId4" Type="http://schemas.openxmlformats.org/officeDocument/2006/relationships/image" Target="../media/image82.wmf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png"/><Relationship Id="rId7" Type="http://schemas.openxmlformats.org/officeDocument/2006/relationships/image" Target="../media/image85.wmf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21.vml"/><Relationship Id="rId6" Type="http://schemas.openxmlformats.org/officeDocument/2006/relationships/oleObject" Target="../embeddings/oleObject53.bin"/><Relationship Id="rId5" Type="http://schemas.openxmlformats.org/officeDocument/2006/relationships/image" Target="../media/image70.png"/><Relationship Id="rId4" Type="http://schemas.openxmlformats.org/officeDocument/2006/relationships/image" Target="../media/image43.png"/></Relationships>
</file>

<file path=ppt/slides/_rels/slide58.xml.rels><?xml version="1.0" encoding="UTF-8" standalone="yes"?>
<Relationships xmlns="http://schemas.openxmlformats.org/package/2006/relationships"><Relationship Id="rId8" Type="http://schemas.openxmlformats.org/officeDocument/2006/relationships/image" Target="../media/image88.wmf"/><Relationship Id="rId3" Type="http://schemas.openxmlformats.org/officeDocument/2006/relationships/oleObject" Target="../embeddings/oleObject54.bin"/><Relationship Id="rId7" Type="http://schemas.openxmlformats.org/officeDocument/2006/relationships/oleObject" Target="../embeddings/oleObject56.bin"/><Relationship Id="rId2" Type="http://schemas.openxmlformats.org/officeDocument/2006/relationships/slideLayout" Target="../slideLayouts/slideLayout14.xml"/><Relationship Id="rId1" Type="http://schemas.openxmlformats.org/officeDocument/2006/relationships/vmlDrawing" Target="../drawings/vmlDrawing22.vml"/><Relationship Id="rId6" Type="http://schemas.openxmlformats.org/officeDocument/2006/relationships/image" Target="../media/image87.wmf"/><Relationship Id="rId5" Type="http://schemas.openxmlformats.org/officeDocument/2006/relationships/oleObject" Target="../embeddings/oleObject55.bin"/><Relationship Id="rId10" Type="http://schemas.openxmlformats.org/officeDocument/2006/relationships/image" Target="../media/image89.wmf"/><Relationship Id="rId4" Type="http://schemas.openxmlformats.org/officeDocument/2006/relationships/image" Target="../media/image86.wmf"/><Relationship Id="rId9" Type="http://schemas.openxmlformats.org/officeDocument/2006/relationships/oleObject" Target="../embeddings/oleObject57.bin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png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23.vml"/><Relationship Id="rId6" Type="http://schemas.openxmlformats.org/officeDocument/2006/relationships/image" Target="../media/image90.wmf"/><Relationship Id="rId5" Type="http://schemas.openxmlformats.org/officeDocument/2006/relationships/oleObject" Target="../embeddings/oleObject58.bin"/><Relationship Id="rId4" Type="http://schemas.openxmlformats.org/officeDocument/2006/relationships/image" Target="../media/image7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60.xml.rels><?xml version="1.0" encoding="UTF-8" standalone="yes"?>
<Relationships xmlns="http://schemas.openxmlformats.org/package/2006/relationships"><Relationship Id="rId8" Type="http://schemas.openxmlformats.org/officeDocument/2006/relationships/image" Target="../media/image92.wmf"/><Relationship Id="rId13" Type="http://schemas.openxmlformats.org/officeDocument/2006/relationships/oleObject" Target="../embeddings/oleObject64.bin"/><Relationship Id="rId3" Type="http://schemas.openxmlformats.org/officeDocument/2006/relationships/oleObject" Target="../embeddings/oleObject59.bin"/><Relationship Id="rId7" Type="http://schemas.openxmlformats.org/officeDocument/2006/relationships/oleObject" Target="../embeddings/oleObject61.bin"/><Relationship Id="rId12" Type="http://schemas.openxmlformats.org/officeDocument/2006/relationships/image" Target="../media/image94.wmf"/><Relationship Id="rId2" Type="http://schemas.openxmlformats.org/officeDocument/2006/relationships/slideLayout" Target="../slideLayouts/slideLayout14.xml"/><Relationship Id="rId16" Type="http://schemas.openxmlformats.org/officeDocument/2006/relationships/image" Target="../media/image96.wmf"/><Relationship Id="rId1" Type="http://schemas.openxmlformats.org/officeDocument/2006/relationships/vmlDrawing" Target="../drawings/vmlDrawing24.vml"/><Relationship Id="rId6" Type="http://schemas.openxmlformats.org/officeDocument/2006/relationships/image" Target="../media/image91.wmf"/><Relationship Id="rId11" Type="http://schemas.openxmlformats.org/officeDocument/2006/relationships/oleObject" Target="../embeddings/oleObject63.bin"/><Relationship Id="rId5" Type="http://schemas.openxmlformats.org/officeDocument/2006/relationships/oleObject" Target="../embeddings/oleObject60.bin"/><Relationship Id="rId15" Type="http://schemas.openxmlformats.org/officeDocument/2006/relationships/oleObject" Target="../embeddings/oleObject65.bin"/><Relationship Id="rId10" Type="http://schemas.openxmlformats.org/officeDocument/2006/relationships/image" Target="../media/image93.wmf"/><Relationship Id="rId4" Type="http://schemas.openxmlformats.org/officeDocument/2006/relationships/image" Target="../media/image86.wmf"/><Relationship Id="rId9" Type="http://schemas.openxmlformats.org/officeDocument/2006/relationships/oleObject" Target="../embeddings/oleObject62.bin"/><Relationship Id="rId14" Type="http://schemas.openxmlformats.org/officeDocument/2006/relationships/image" Target="../media/image95.wmf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6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25.vml"/><Relationship Id="rId4" Type="http://schemas.openxmlformats.org/officeDocument/2006/relationships/image" Target="../media/image97.w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200" i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3200" i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3200" i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3200" i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3200" i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2071FCB9-1008-4415-B919-710F7A17B620}" type="slidenum">
              <a:rPr lang="en-US" altLang="nb-NO" sz="1400" i="0"/>
              <a:pPr eaLnBrk="1" hangingPunct="1"/>
              <a:t>1</a:t>
            </a:fld>
            <a:endParaRPr lang="en-US" altLang="nb-NO" sz="1400" i="0"/>
          </a:p>
        </p:txBody>
      </p:sp>
      <p:sp>
        <p:nvSpPr>
          <p:cNvPr id="102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285875" y="815965"/>
            <a:ext cx="7800975" cy="2160588"/>
          </a:xfrm>
        </p:spPr>
        <p:txBody>
          <a:bodyPr/>
          <a:lstStyle/>
          <a:p>
            <a:pPr eaLnBrk="1" hangingPunct="1">
              <a:spcBef>
                <a:spcPts val="600"/>
              </a:spcBef>
            </a:pPr>
            <a:r>
              <a:rPr lang="nb-NO" altLang="nb-NO" sz="3600" b="1" dirty="0" smtClean="0">
                <a:solidFill>
                  <a:srgbClr val="000099"/>
                </a:solidFill>
              </a:rPr>
              <a:t>MAT0100V</a:t>
            </a:r>
            <a:br>
              <a:rPr lang="nb-NO" altLang="nb-NO" sz="3600" b="1" dirty="0" smtClean="0">
                <a:solidFill>
                  <a:srgbClr val="000099"/>
                </a:solidFill>
              </a:rPr>
            </a:br>
            <a:r>
              <a:rPr lang="nb-NO" altLang="nb-NO" sz="3200" b="1" dirty="0" smtClean="0">
                <a:solidFill>
                  <a:srgbClr val="000099"/>
                </a:solidFill>
              </a:rPr>
              <a:t>Sannsynlighetsregning og kombinatorikk</a:t>
            </a:r>
            <a:endParaRPr lang="en-GB" altLang="nb-NO" sz="3200" b="1" dirty="0" smtClean="0">
              <a:solidFill>
                <a:srgbClr val="000099"/>
              </a:solidFill>
            </a:endParaRPr>
          </a:p>
        </p:txBody>
      </p:sp>
      <p:sp>
        <p:nvSpPr>
          <p:cNvPr id="102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450975" y="4804671"/>
            <a:ext cx="6934200" cy="1152525"/>
          </a:xfrm>
        </p:spPr>
        <p:txBody>
          <a:bodyPr/>
          <a:lstStyle/>
          <a:p>
            <a:pPr eaLnBrk="1" hangingPunct="1"/>
            <a:r>
              <a:rPr lang="nb-NO" altLang="nb-NO" sz="2000" dirty="0" smtClean="0"/>
              <a:t>Ørnulf Borgan</a:t>
            </a:r>
          </a:p>
          <a:p>
            <a:pPr eaLnBrk="1" hangingPunct="1"/>
            <a:r>
              <a:rPr lang="nb-NO" altLang="nb-NO" sz="2000" dirty="0" smtClean="0"/>
              <a:t>Matematisk institutt</a:t>
            </a:r>
          </a:p>
          <a:p>
            <a:pPr eaLnBrk="1" hangingPunct="1"/>
            <a:r>
              <a:rPr lang="nb-NO" altLang="nb-NO" sz="2000" dirty="0" smtClean="0"/>
              <a:t>Universitetet i Oslo</a:t>
            </a:r>
          </a:p>
          <a:p>
            <a:pPr eaLnBrk="1" hangingPunct="1"/>
            <a:endParaRPr lang="nb-NO" altLang="nb-NO" dirty="0" smtClean="0"/>
          </a:p>
          <a:p>
            <a:pPr eaLnBrk="1" hangingPunct="1"/>
            <a:endParaRPr lang="en-GB" altLang="nb-NO" dirty="0" smtClean="0"/>
          </a:p>
        </p:txBody>
      </p:sp>
      <p:sp>
        <p:nvSpPr>
          <p:cNvPr id="1030" name="Rectangle 7"/>
          <p:cNvSpPr>
            <a:spLocks noChangeArrowheads="1"/>
          </p:cNvSpPr>
          <p:nvPr/>
        </p:nvSpPr>
        <p:spPr bwMode="auto">
          <a:xfrm>
            <a:off x="1520825" y="2974733"/>
            <a:ext cx="7021513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3200" i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3200" i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3200" i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3200" i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3200" i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nb-NO" altLang="nb-NO" sz="2800" b="1" i="0" dirty="0" smtClean="0">
                <a:solidFill>
                  <a:srgbClr val="CC0000"/>
                </a:solidFill>
              </a:rPr>
              <a:t>Grunnleggende </a:t>
            </a:r>
            <a:r>
              <a:rPr lang="nb-NO" altLang="nb-NO" sz="2800" b="1" i="0" dirty="0">
                <a:solidFill>
                  <a:srgbClr val="CC0000"/>
                </a:solidFill>
              </a:rPr>
              <a:t>sannsynlighetsregning </a:t>
            </a:r>
            <a:endParaRPr lang="en-GB" altLang="nb-NO" sz="2800" b="1" i="0" dirty="0">
              <a:solidFill>
                <a:srgbClr val="CC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200" i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3200" i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3200" i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3200" i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3200" i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4A2800AF-C63A-41A5-9C40-CE8829CC9571}" type="slidenum">
              <a:rPr lang="en-US" altLang="nb-NO" sz="1400" i="0"/>
              <a:pPr eaLnBrk="1" hangingPunct="1"/>
              <a:t>10</a:t>
            </a:fld>
            <a:endParaRPr lang="en-US" altLang="nb-NO" sz="1400" i="0"/>
          </a:p>
        </p:txBody>
      </p:sp>
      <p:sp>
        <p:nvSpPr>
          <p:cNvPr id="93194" name="Rectangle 10"/>
          <p:cNvSpPr>
            <a:spLocks noGrp="1" noChangeArrowheads="1"/>
          </p:cNvSpPr>
          <p:nvPr>
            <p:ph type="body" sz="half" idx="1"/>
          </p:nvPr>
        </p:nvSpPr>
        <p:spPr>
          <a:xfrm>
            <a:off x="599845" y="220875"/>
            <a:ext cx="8813800" cy="5688013"/>
          </a:xfrm>
          <a:noFill/>
        </p:spPr>
        <p:txBody>
          <a:bodyPr/>
          <a:lstStyle/>
          <a:p>
            <a:pPr eaLnBrk="1" hangingPunct="1"/>
            <a:r>
              <a:rPr lang="nb-NO" altLang="nb-NO" sz="2800" dirty="0" smtClean="0">
                <a:solidFill>
                  <a:srgbClr val="008000"/>
                </a:solidFill>
              </a:rPr>
              <a:t>Eksempel 2.1:</a:t>
            </a:r>
            <a:r>
              <a:rPr lang="nb-NO" altLang="nb-NO" sz="2800" dirty="0" smtClean="0"/>
              <a:t> Observer kjønnet til et nyfødt barn</a:t>
            </a:r>
          </a:p>
          <a:p>
            <a:pPr eaLnBrk="1" hangingPunct="1">
              <a:buFontTx/>
              <a:buNone/>
            </a:pPr>
            <a:r>
              <a:rPr lang="nb-NO" altLang="nb-NO" sz="2800" dirty="0" smtClean="0"/>
              <a:t>	</a:t>
            </a:r>
            <a:r>
              <a:rPr lang="nb-NO" altLang="nb-NO" sz="2800" i="1" dirty="0" smtClean="0"/>
              <a:t>U</a:t>
            </a:r>
            <a:r>
              <a:rPr lang="nb-NO" altLang="nb-NO" sz="2800" dirty="0" smtClean="0"/>
              <a:t> = {G, J}</a:t>
            </a:r>
          </a:p>
          <a:p>
            <a:pPr eaLnBrk="1" hangingPunct="1">
              <a:spcBef>
                <a:spcPts val="4200"/>
              </a:spcBef>
            </a:pPr>
            <a:r>
              <a:rPr lang="nb-NO" altLang="nb-NO" sz="2800" dirty="0" smtClean="0">
                <a:solidFill>
                  <a:srgbClr val="008000"/>
                </a:solidFill>
              </a:rPr>
              <a:t>Eksempel 2.2:</a:t>
            </a:r>
            <a:r>
              <a:rPr lang="nb-NO" altLang="nb-NO" sz="2800" dirty="0" smtClean="0"/>
              <a:t> Antall barn i et svangerskap</a:t>
            </a:r>
          </a:p>
          <a:p>
            <a:pPr eaLnBrk="1" hangingPunct="1">
              <a:buFontTx/>
              <a:buNone/>
            </a:pPr>
            <a:r>
              <a:rPr lang="nb-NO" altLang="nb-NO" sz="2800" dirty="0" smtClean="0"/>
              <a:t>	 </a:t>
            </a:r>
            <a:r>
              <a:rPr lang="nb-NO" altLang="nb-NO" sz="2800" i="1" dirty="0" smtClean="0"/>
              <a:t>U</a:t>
            </a:r>
            <a:r>
              <a:rPr lang="nb-NO" altLang="nb-NO" sz="2800" dirty="0" smtClean="0"/>
              <a:t> = {ett barn, tvillinger, trillinger}</a:t>
            </a:r>
          </a:p>
          <a:p>
            <a:pPr eaLnBrk="1" hangingPunct="1">
              <a:spcBef>
                <a:spcPts val="4200"/>
              </a:spcBef>
            </a:pPr>
            <a:r>
              <a:rPr lang="nb-NO" altLang="nb-NO" sz="2800" dirty="0" smtClean="0">
                <a:solidFill>
                  <a:srgbClr val="008000"/>
                </a:solidFill>
              </a:rPr>
              <a:t>Eksempel 2.3:</a:t>
            </a:r>
            <a:r>
              <a:rPr lang="nb-NO" altLang="nb-NO" sz="2800" dirty="0" smtClean="0"/>
              <a:t> Meningsmåling</a:t>
            </a:r>
          </a:p>
          <a:p>
            <a:pPr eaLnBrk="1" hangingPunct="1">
              <a:spcBef>
                <a:spcPct val="80000"/>
              </a:spcBef>
              <a:buFontTx/>
              <a:buNone/>
            </a:pPr>
            <a:r>
              <a:rPr lang="nb-NO" altLang="nb-NO" sz="2800" dirty="0" smtClean="0"/>
              <a:t>	</a:t>
            </a:r>
            <a:r>
              <a:rPr lang="nb-NO" altLang="nb-NO" sz="2800" i="1" dirty="0" smtClean="0"/>
              <a:t>U</a:t>
            </a:r>
            <a:r>
              <a:rPr lang="nb-NO" altLang="nb-NO" sz="2800" dirty="0" smtClean="0"/>
              <a:t> = {Rødt, SV, Ap, Sp, KrF, V, H, Frp, MDG, Andre}</a:t>
            </a:r>
          </a:p>
          <a:p>
            <a:pPr eaLnBrk="1" hangingPunct="1">
              <a:lnSpc>
                <a:spcPct val="70000"/>
              </a:lnSpc>
              <a:spcBef>
                <a:spcPts val="4200"/>
              </a:spcBef>
            </a:pPr>
            <a:r>
              <a:rPr lang="nb-NO" altLang="nb-NO" sz="2800" dirty="0" smtClean="0">
                <a:solidFill>
                  <a:srgbClr val="008000"/>
                </a:solidFill>
              </a:rPr>
              <a:t>Eksempel 2.4:</a:t>
            </a:r>
            <a:r>
              <a:rPr lang="nb-NO" altLang="nb-NO" sz="2800" dirty="0" smtClean="0"/>
              <a:t> Kast én terning til første sekser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nb-NO" altLang="nb-NO" sz="2800" dirty="0" smtClean="0"/>
              <a:t>	</a:t>
            </a:r>
            <a:r>
              <a:rPr lang="nb-NO" altLang="nb-NO" sz="2800" i="1" dirty="0" smtClean="0"/>
              <a:t>U</a:t>
            </a:r>
            <a:r>
              <a:rPr lang="nb-NO" altLang="nb-NO" sz="2800" dirty="0" smtClean="0"/>
              <a:t> = {1, 2, 3, 4, ……. }</a:t>
            </a:r>
          </a:p>
          <a:p>
            <a:pPr lvl="1" eaLnBrk="1" hangingPunct="1">
              <a:buFontTx/>
              <a:buNone/>
            </a:pPr>
            <a:endParaRPr lang="en-US" altLang="nb-NO" dirty="0" smtClean="0"/>
          </a:p>
        </p:txBody>
      </p:sp>
      <p:sp>
        <p:nvSpPr>
          <p:cNvPr id="56324" name="Rectangle 6"/>
          <p:cNvSpPr>
            <a:spLocks noChangeArrowheads="1"/>
          </p:cNvSpPr>
          <p:nvPr/>
        </p:nvSpPr>
        <p:spPr bwMode="auto">
          <a:xfrm>
            <a:off x="661988" y="4005263"/>
            <a:ext cx="3822700" cy="107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3200" i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3200" i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3200" i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3200" i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3200" i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nb-NO" altLang="nb-NO" sz="2800" i="0" u="sng"/>
          </a:p>
        </p:txBody>
      </p:sp>
      <p:pic>
        <p:nvPicPr>
          <p:cNvPr id="93203" name="Picture 19" descr="terning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8506" y="5895977"/>
            <a:ext cx="517525" cy="48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3206" name="Picture 22" descr="terning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8769" y="5907090"/>
            <a:ext cx="496887" cy="477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3212" name="Picture 28" descr="terning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4594" y="5895977"/>
            <a:ext cx="517525" cy="48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9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9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9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9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9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9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20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2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2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32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32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32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320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320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320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320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320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320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320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320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20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2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2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32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32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32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320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320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320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320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320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320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320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320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 nodeType="clickPar">
                      <p:stCondLst>
                        <p:cond delay="indefinite"/>
                      </p:stCondLst>
                      <p:childTnLst>
                        <p:par>
                          <p:cTn id="6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2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2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2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32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32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32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32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32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32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32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32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32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32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32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 nodeType="clickPar">
                      <p:stCondLst>
                        <p:cond delay="indefinite"/>
                      </p:stCondLst>
                      <p:childTnLst>
                        <p:par>
                          <p:cTn id="8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9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3194" grpId="0" build="p" bldLvl="2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200" i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3200" i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3200" i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3200" i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3200" i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3E9A4C3F-5886-450F-9917-CF34986E0CC4}" type="slidenum">
              <a:rPr lang="en-US" altLang="nb-NO" sz="1400" i="0"/>
              <a:pPr eaLnBrk="1" hangingPunct="1"/>
              <a:t>11</a:t>
            </a:fld>
            <a:endParaRPr lang="en-US" altLang="nb-NO" sz="1400" i="0"/>
          </a:p>
        </p:txBody>
      </p:sp>
      <p:sp>
        <p:nvSpPr>
          <p:cNvPr id="57347" name="Rectangle 2"/>
          <p:cNvSpPr>
            <a:spLocks noChangeArrowheads="1"/>
          </p:cNvSpPr>
          <p:nvPr/>
        </p:nvSpPr>
        <p:spPr bwMode="auto">
          <a:xfrm>
            <a:off x="661988" y="4005263"/>
            <a:ext cx="3822700" cy="107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3200" i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3200" i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3200" i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3200" i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3200" i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nb-NO" altLang="nb-NO" sz="2800" i="0" u="sng"/>
          </a:p>
        </p:txBody>
      </p:sp>
      <p:sp>
        <p:nvSpPr>
          <p:cNvPr id="57348" name="Rectangle 4"/>
          <p:cNvSpPr>
            <a:spLocks noChangeArrowheads="1"/>
          </p:cNvSpPr>
          <p:nvPr/>
        </p:nvSpPr>
        <p:spPr bwMode="auto">
          <a:xfrm>
            <a:off x="1285875" y="333375"/>
            <a:ext cx="7097713" cy="936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3200" i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3200" i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3200" i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3200" i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3200" i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nb-NO" altLang="nb-NO" i="0"/>
              <a:t>I alle eksemplene ovenfor er utfallsrommet </a:t>
            </a:r>
            <a:r>
              <a:rPr lang="nb-NO" altLang="nb-NO">
                <a:solidFill>
                  <a:srgbClr val="CC0000"/>
                </a:solidFill>
              </a:rPr>
              <a:t>diskret</a:t>
            </a:r>
            <a:endParaRPr lang="nb-NO" altLang="nb-NO" i="0"/>
          </a:p>
        </p:txBody>
      </p:sp>
      <p:sp>
        <p:nvSpPr>
          <p:cNvPr id="99333" name="Rectangle 5"/>
          <p:cNvSpPr>
            <a:spLocks noChangeArrowheads="1"/>
          </p:cNvSpPr>
          <p:nvPr/>
        </p:nvSpPr>
        <p:spPr bwMode="auto">
          <a:xfrm>
            <a:off x="1363663" y="2205038"/>
            <a:ext cx="7723187" cy="1008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3200" i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3200" i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3200" i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3200" i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3200" i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nb-NO" altLang="nb-NO" i="0"/>
              <a:t>I sannsynlighetsregningen er en også opptatt av situasjoner der en har </a:t>
            </a:r>
            <a:r>
              <a:rPr lang="nb-NO" altLang="nb-NO">
                <a:solidFill>
                  <a:srgbClr val="CC0000"/>
                </a:solidFill>
              </a:rPr>
              <a:t>kontinuerlig</a:t>
            </a:r>
            <a:r>
              <a:rPr lang="nb-NO" altLang="nb-NO" i="0"/>
              <a:t> utfallsrom</a:t>
            </a:r>
          </a:p>
        </p:txBody>
      </p:sp>
      <p:sp>
        <p:nvSpPr>
          <p:cNvPr id="57350" name="Rectangle 6"/>
          <p:cNvSpPr>
            <a:spLocks noChangeArrowheads="1"/>
          </p:cNvSpPr>
          <p:nvPr/>
        </p:nvSpPr>
        <p:spPr bwMode="auto">
          <a:xfrm>
            <a:off x="1263650" y="1341438"/>
            <a:ext cx="6575425" cy="358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3200" i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3200" i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3200" i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3200" i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3200" i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nb-NO" altLang="nb-NO" sz="2400" i="0"/>
              <a:t>(dvs. endelig eller tellbart uendelig)</a:t>
            </a:r>
          </a:p>
        </p:txBody>
      </p:sp>
      <p:sp>
        <p:nvSpPr>
          <p:cNvPr id="99335" name="Rectangle 7"/>
          <p:cNvSpPr>
            <a:spLocks noChangeArrowheads="1"/>
          </p:cNvSpPr>
          <p:nvPr/>
        </p:nvSpPr>
        <p:spPr bwMode="auto">
          <a:xfrm>
            <a:off x="1341438" y="3429000"/>
            <a:ext cx="5951537" cy="358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3200" i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3200" i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3200" i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3200" i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3200" i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nb-NO" altLang="nb-NO" sz="2400" i="0"/>
              <a:t>(dvs. utfallsrommet er et intervall)</a:t>
            </a:r>
          </a:p>
        </p:txBody>
      </p:sp>
      <p:sp>
        <p:nvSpPr>
          <p:cNvPr id="99340" name="Rectangle 12"/>
          <p:cNvSpPr>
            <a:spLocks noChangeArrowheads="1"/>
          </p:cNvSpPr>
          <p:nvPr/>
        </p:nvSpPr>
        <p:spPr bwMode="auto">
          <a:xfrm>
            <a:off x="1443038" y="3933825"/>
            <a:ext cx="7488237" cy="865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3200" i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3200" i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3200" i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3200" i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3200" i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nb-NO" altLang="nb-NO" i="0"/>
              <a:t>Eksempel på kontinuerlig utfallsrom:</a:t>
            </a:r>
          </a:p>
        </p:txBody>
      </p:sp>
      <p:sp>
        <p:nvSpPr>
          <p:cNvPr id="99341" name="Rectangle 13"/>
          <p:cNvSpPr>
            <a:spLocks noChangeArrowheads="1"/>
          </p:cNvSpPr>
          <p:nvPr/>
        </p:nvSpPr>
        <p:spPr bwMode="auto">
          <a:xfrm>
            <a:off x="1443038" y="4437063"/>
            <a:ext cx="7488237" cy="865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3200" i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3200" i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3200" i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3200" i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3200" i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nb-NO" altLang="nb-NO" i="0"/>
              <a:t>Register </a:t>
            </a:r>
            <a:r>
              <a:rPr lang="nb-NO" altLang="nb-NO"/>
              <a:t>vekten</a:t>
            </a:r>
            <a:r>
              <a:rPr lang="nb-NO" altLang="nb-NO" i="0"/>
              <a:t> til en nyfødt jente</a:t>
            </a:r>
          </a:p>
        </p:txBody>
      </p:sp>
      <p:sp>
        <p:nvSpPr>
          <p:cNvPr id="99342" name="Rectangle 14"/>
          <p:cNvSpPr>
            <a:spLocks noChangeArrowheads="1"/>
          </p:cNvSpPr>
          <p:nvPr/>
        </p:nvSpPr>
        <p:spPr bwMode="auto">
          <a:xfrm>
            <a:off x="1443038" y="5445125"/>
            <a:ext cx="7488237" cy="865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3200" i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3200" i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3200" i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3200" i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3200" i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nb-NO" altLang="nb-NO" i="0"/>
              <a:t>Vi vil </a:t>
            </a:r>
            <a:r>
              <a:rPr lang="nb-NO" altLang="nb-NO"/>
              <a:t>ikke</a:t>
            </a:r>
            <a:r>
              <a:rPr lang="nb-NO" altLang="nb-NO" i="0"/>
              <a:t> se på kontinuerlige utfallsrom i dette kurset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9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93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93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93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93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9333" grpId="0" autoUpdateAnimBg="0"/>
      <p:bldP spid="99335" grpId="0" build="p" bldLvl="2" autoUpdateAnimBg="0"/>
      <p:bldP spid="99340" grpId="0" build="p" bldLvl="2" autoUpdateAnimBg="0"/>
      <p:bldP spid="99341" grpId="0" build="p" bldLvl="2" autoUpdateAnimBg="0"/>
      <p:bldP spid="99342" grpId="0" build="p" bldLvl="2" autoUpdateAnimBg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200" i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3200" i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3200" i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3200" i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3200" i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CF118339-FD10-480A-B987-B860B2A5CA3B}" type="slidenum">
              <a:rPr lang="en-US" altLang="nb-NO" sz="1400" i="0"/>
              <a:pPr eaLnBrk="1" hangingPunct="1"/>
              <a:t>12</a:t>
            </a:fld>
            <a:endParaRPr lang="en-US" altLang="nb-NO" sz="1400" i="0"/>
          </a:p>
        </p:txBody>
      </p:sp>
      <p:sp>
        <p:nvSpPr>
          <p:cNvPr id="9220" name="Rectangle 2"/>
          <p:cNvSpPr>
            <a:spLocks noGrp="1" noChangeArrowheads="1"/>
          </p:cNvSpPr>
          <p:nvPr>
            <p:ph type="title"/>
          </p:nvPr>
        </p:nvSpPr>
        <p:spPr>
          <a:xfrm>
            <a:off x="-1310906" y="333375"/>
            <a:ext cx="6318250" cy="1143000"/>
          </a:xfrm>
        </p:spPr>
        <p:txBody>
          <a:bodyPr/>
          <a:lstStyle/>
          <a:p>
            <a:pPr eaLnBrk="1" hangingPunct="1"/>
            <a:r>
              <a:rPr lang="nb-NO" altLang="nb-NO" sz="3600" b="1" dirty="0" smtClean="0">
                <a:solidFill>
                  <a:srgbClr val="000099"/>
                </a:solidFill>
              </a:rPr>
              <a:t>Hendelser </a:t>
            </a:r>
            <a:endParaRPr lang="nb-NO" altLang="nb-NO" sz="3600" dirty="0" smtClean="0">
              <a:solidFill>
                <a:srgbClr val="000099"/>
              </a:solidFill>
            </a:endParaRPr>
          </a:p>
        </p:txBody>
      </p:sp>
      <p:sp>
        <p:nvSpPr>
          <p:cNvPr id="94213" name="Rectangle 5"/>
          <p:cNvSpPr>
            <a:spLocks noChangeArrowheads="1"/>
          </p:cNvSpPr>
          <p:nvPr/>
        </p:nvSpPr>
        <p:spPr bwMode="auto">
          <a:xfrm>
            <a:off x="819150" y="3933825"/>
            <a:ext cx="8191500" cy="790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3200" i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3200" i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3200" i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3200" i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3200" i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nb-NO" altLang="nb-NO" sz="2800" i="0" dirty="0"/>
              <a:t>Et resultat av et forsøk som svarer til ett eller flere utfall kaller vi en </a:t>
            </a:r>
            <a:r>
              <a:rPr lang="nb-NO" altLang="nb-NO" sz="2800" dirty="0" smtClean="0">
                <a:solidFill>
                  <a:srgbClr val="CC0000"/>
                </a:solidFill>
              </a:rPr>
              <a:t>hendelse</a:t>
            </a:r>
            <a:endParaRPr lang="nb-NO" altLang="nb-NO" sz="2800" i="0" dirty="0"/>
          </a:p>
        </p:txBody>
      </p:sp>
      <p:sp>
        <p:nvSpPr>
          <p:cNvPr id="9222" name="Rectangle 6"/>
          <p:cNvSpPr>
            <a:spLocks noChangeArrowheads="1"/>
          </p:cNvSpPr>
          <p:nvPr/>
        </p:nvSpPr>
        <p:spPr bwMode="auto">
          <a:xfrm>
            <a:off x="661988" y="4005263"/>
            <a:ext cx="3822700" cy="107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3200" i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3200" i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3200" i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3200" i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3200" i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nb-NO" altLang="nb-NO" sz="2800" i="0" u="sng"/>
          </a:p>
        </p:txBody>
      </p:sp>
      <p:sp>
        <p:nvSpPr>
          <p:cNvPr id="94215" name="Rectangle 7"/>
          <p:cNvSpPr>
            <a:spLocks noChangeArrowheads="1"/>
          </p:cNvSpPr>
          <p:nvPr/>
        </p:nvSpPr>
        <p:spPr bwMode="auto">
          <a:xfrm>
            <a:off x="895350" y="5157788"/>
            <a:ext cx="8035925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3200" i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3200" i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3200" i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3200" i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3200" i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nb-NO" altLang="nb-NO" sz="2800" i="0" dirty="0" smtClean="0"/>
              <a:t>Hendelsen </a:t>
            </a:r>
            <a:r>
              <a:rPr lang="nb-NO" altLang="nb-NO" sz="2800" dirty="0"/>
              <a:t>A</a:t>
            </a:r>
            <a:r>
              <a:rPr lang="nb-NO" altLang="nb-NO" sz="2800" i="0" dirty="0"/>
              <a:t> = </a:t>
            </a:r>
            <a:r>
              <a:rPr lang="nb-NO" altLang="nb-NO" sz="2800" i="0" dirty="0" smtClean="0"/>
              <a:t>«minst </a:t>
            </a:r>
            <a:r>
              <a:rPr lang="nb-NO" altLang="nb-NO" sz="2800" i="0" dirty="0"/>
              <a:t>fem </a:t>
            </a:r>
            <a:r>
              <a:rPr lang="nb-NO" altLang="nb-NO" sz="2800" i="0" dirty="0" smtClean="0"/>
              <a:t>øyne» </a:t>
            </a:r>
            <a:r>
              <a:rPr lang="nb-NO" altLang="nb-NO" sz="2800" i="0" dirty="0"/>
              <a:t>kan vi </a:t>
            </a:r>
            <a:r>
              <a:rPr lang="nb-NO" altLang="nb-NO" sz="2800" i="0" dirty="0" smtClean="0"/>
              <a:t>skrive             </a:t>
            </a:r>
            <a:r>
              <a:rPr lang="nb-NO" altLang="nb-NO" sz="2800" dirty="0"/>
              <a:t>A</a:t>
            </a:r>
            <a:r>
              <a:rPr lang="nb-NO" altLang="nb-NO" sz="2800" i="0" dirty="0"/>
              <a:t> = {5, 6}</a:t>
            </a:r>
          </a:p>
        </p:txBody>
      </p:sp>
      <p:sp>
        <p:nvSpPr>
          <p:cNvPr id="94216" name="Rectangle 8"/>
          <p:cNvSpPr>
            <a:spLocks noChangeArrowheads="1"/>
          </p:cNvSpPr>
          <p:nvPr/>
        </p:nvSpPr>
        <p:spPr bwMode="auto">
          <a:xfrm>
            <a:off x="741363" y="1557338"/>
            <a:ext cx="8034337" cy="1008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3200" i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3200" i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3200" i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3200" i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3200" i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nb-NO" altLang="nb-NO" sz="2800" i="0"/>
              <a:t>Vi vil ofte være interessert i et resultat av et forsøk som svarer til flere utfall</a:t>
            </a:r>
          </a:p>
        </p:txBody>
      </p:sp>
      <p:sp>
        <p:nvSpPr>
          <p:cNvPr id="94217" name="Rectangle 9"/>
          <p:cNvSpPr>
            <a:spLocks noChangeArrowheads="1"/>
          </p:cNvSpPr>
          <p:nvPr/>
        </p:nvSpPr>
        <p:spPr bwMode="auto">
          <a:xfrm>
            <a:off x="741363" y="2708275"/>
            <a:ext cx="8034337" cy="936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3200" i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3200" i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3200" i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3200" i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3200" i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nb-NO" altLang="nb-NO" sz="2800" i="0"/>
              <a:t>Ved terningkast kan vi for eksempel være interessert i om vi får </a:t>
            </a:r>
            <a:r>
              <a:rPr lang="nb-NO" altLang="nb-NO" sz="2800"/>
              <a:t>minst</a:t>
            </a:r>
            <a:r>
              <a:rPr lang="nb-NO" altLang="nb-NO" sz="2800" i="0"/>
              <a:t> fem øyne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4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4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4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4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4213" grpId="0" autoUpdateAnimBg="0"/>
      <p:bldP spid="94215" grpId="0" autoUpdateAnimBg="0"/>
      <p:bldP spid="94216" grpId="0" autoUpdateAnimBg="0"/>
      <p:bldP spid="94217" grpId="0" autoUpdateAnimBg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200" i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3200" i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3200" i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3200" i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3200" i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DECEC3C4-4634-4FA1-8EB8-924CB6F654C9}" type="slidenum">
              <a:rPr lang="en-US" altLang="nb-NO" sz="1400" i="0"/>
              <a:pPr eaLnBrk="1" hangingPunct="1"/>
              <a:t>13</a:t>
            </a:fld>
            <a:endParaRPr lang="en-US" altLang="nb-NO" sz="1400" i="0"/>
          </a:p>
        </p:txBody>
      </p:sp>
      <p:sp>
        <p:nvSpPr>
          <p:cNvPr id="58371" name="Rectangle 2"/>
          <p:cNvSpPr>
            <a:spLocks noChangeArrowheads="1"/>
          </p:cNvSpPr>
          <p:nvPr/>
        </p:nvSpPr>
        <p:spPr bwMode="auto">
          <a:xfrm>
            <a:off x="661988" y="4005263"/>
            <a:ext cx="3822700" cy="107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3200" i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3200" i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3200" i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3200" i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3200" i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nb-NO" altLang="nb-NO" sz="2800" i="0" u="sng"/>
          </a:p>
        </p:txBody>
      </p:sp>
      <p:sp>
        <p:nvSpPr>
          <p:cNvPr id="9625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741363" y="981075"/>
            <a:ext cx="8813800" cy="5040313"/>
          </a:xfrm>
          <a:noFill/>
        </p:spPr>
        <p:txBody>
          <a:bodyPr/>
          <a:lstStyle/>
          <a:p>
            <a:pPr eaLnBrk="1" hangingPunct="1"/>
            <a:r>
              <a:rPr lang="nb-NO" altLang="nb-NO" sz="2800" dirty="0" smtClean="0">
                <a:solidFill>
                  <a:srgbClr val="008000"/>
                </a:solidFill>
              </a:rPr>
              <a:t>Eksempel 2.5:</a:t>
            </a:r>
            <a:r>
              <a:rPr lang="nb-NO" altLang="nb-NO" sz="2800" dirty="0" smtClean="0"/>
              <a:t> Antall barn i et svangerskap</a:t>
            </a:r>
          </a:p>
          <a:p>
            <a:pPr eaLnBrk="1" hangingPunct="1">
              <a:buFontTx/>
              <a:buNone/>
            </a:pPr>
            <a:r>
              <a:rPr lang="nb-NO" altLang="nb-NO" sz="2800" dirty="0" smtClean="0"/>
              <a:t>		</a:t>
            </a:r>
            <a:r>
              <a:rPr lang="nb-NO" altLang="nb-NO" sz="2800" i="1" dirty="0" smtClean="0"/>
              <a:t>F = </a:t>
            </a:r>
            <a:r>
              <a:rPr lang="nb-NO" altLang="nb-NO" sz="2800" dirty="0"/>
              <a:t>«</a:t>
            </a:r>
            <a:r>
              <a:rPr lang="nb-NO" altLang="nb-NO" sz="2800" dirty="0" err="1" smtClean="0"/>
              <a:t>flerfødsel</a:t>
            </a:r>
            <a:r>
              <a:rPr lang="nb-NO" altLang="nb-NO" sz="2800" dirty="0"/>
              <a:t>»</a:t>
            </a:r>
            <a:r>
              <a:rPr lang="nb-NO" altLang="nb-NO" sz="2800" i="1" dirty="0" smtClean="0"/>
              <a:t> </a:t>
            </a:r>
            <a:r>
              <a:rPr lang="nb-NO" altLang="nb-NO" sz="2800" dirty="0" smtClean="0"/>
              <a:t>= {tvillinger, trillinger}</a:t>
            </a:r>
          </a:p>
          <a:p>
            <a:pPr eaLnBrk="1" hangingPunct="1">
              <a:spcBef>
                <a:spcPct val="150000"/>
              </a:spcBef>
            </a:pPr>
            <a:r>
              <a:rPr lang="nb-NO" altLang="nb-NO" sz="2800" dirty="0" smtClean="0">
                <a:solidFill>
                  <a:srgbClr val="008000"/>
                </a:solidFill>
              </a:rPr>
              <a:t>Eksempel 2.6:</a:t>
            </a:r>
            <a:r>
              <a:rPr lang="nb-NO" altLang="nb-NO" sz="2800" dirty="0" smtClean="0"/>
              <a:t> Meningsmåling</a:t>
            </a:r>
          </a:p>
          <a:p>
            <a:pPr eaLnBrk="1" hangingPunct="1">
              <a:buFontTx/>
              <a:buNone/>
            </a:pPr>
            <a:r>
              <a:rPr lang="nb-NO" altLang="nb-NO" sz="2800" dirty="0" smtClean="0"/>
              <a:t>		</a:t>
            </a:r>
            <a:r>
              <a:rPr lang="nb-NO" altLang="nb-NO" sz="2800" i="1" dirty="0"/>
              <a:t>R</a:t>
            </a:r>
            <a:r>
              <a:rPr lang="nb-NO" altLang="nb-NO" sz="2800" i="1" dirty="0" smtClean="0"/>
              <a:t> </a:t>
            </a:r>
            <a:r>
              <a:rPr lang="nb-NO" altLang="nb-NO" sz="2800" dirty="0" smtClean="0"/>
              <a:t>= «rød-grønt» = {Ap </a:t>
            </a:r>
            <a:r>
              <a:rPr lang="nb-NO" altLang="nb-NO" sz="2800" dirty="0"/>
              <a:t>, SV, </a:t>
            </a:r>
            <a:r>
              <a:rPr lang="nb-NO" altLang="nb-NO" sz="2800" dirty="0" smtClean="0"/>
              <a:t>Sp}</a:t>
            </a:r>
          </a:p>
          <a:p>
            <a:pPr eaLnBrk="1" hangingPunct="1">
              <a:spcBef>
                <a:spcPct val="150000"/>
              </a:spcBef>
            </a:pPr>
            <a:r>
              <a:rPr lang="nb-NO" altLang="nb-NO" sz="2800" dirty="0" smtClean="0">
                <a:solidFill>
                  <a:srgbClr val="008000"/>
                </a:solidFill>
              </a:rPr>
              <a:t>Eksempel 2.7:</a:t>
            </a:r>
            <a:r>
              <a:rPr lang="nb-NO" altLang="nb-NO" sz="2800" dirty="0" smtClean="0"/>
              <a:t> Kast én terning til første sekser</a:t>
            </a:r>
          </a:p>
          <a:p>
            <a:pPr eaLnBrk="1" hangingPunct="1">
              <a:buFontTx/>
              <a:buNone/>
            </a:pPr>
            <a:r>
              <a:rPr lang="nb-NO" altLang="nb-NO" sz="2800" dirty="0" smtClean="0"/>
              <a:t>	 	</a:t>
            </a:r>
            <a:r>
              <a:rPr lang="nb-NO" altLang="nb-NO" sz="2800" i="1" dirty="0" smtClean="0"/>
              <a:t>A</a:t>
            </a:r>
            <a:r>
              <a:rPr lang="nb-NO" altLang="nb-NO" sz="2800" dirty="0" smtClean="0"/>
              <a:t> = «høyst tre kast» = {1, 2, 3}</a:t>
            </a:r>
          </a:p>
          <a:p>
            <a:pPr eaLnBrk="1" hangingPunct="1">
              <a:buFontTx/>
              <a:buNone/>
            </a:pPr>
            <a:r>
              <a:rPr lang="nb-NO" altLang="nb-NO" sz="2800" dirty="0" smtClean="0"/>
              <a:t>		</a:t>
            </a:r>
            <a:r>
              <a:rPr lang="nb-NO" altLang="nb-NO" sz="2800" i="1" dirty="0" smtClean="0"/>
              <a:t>B</a:t>
            </a:r>
            <a:r>
              <a:rPr lang="nb-NO" altLang="nb-NO" sz="2800" dirty="0" smtClean="0"/>
              <a:t> = «minst fem kast» = {5, 6, 7, ……. }</a:t>
            </a:r>
          </a:p>
          <a:p>
            <a:pPr eaLnBrk="1" hangingPunct="1">
              <a:buFontTx/>
              <a:buNone/>
            </a:pPr>
            <a:endParaRPr lang="nb-NO" altLang="nb-NO" sz="2800" dirty="0" smtClean="0"/>
          </a:p>
          <a:p>
            <a:pPr eaLnBrk="1" hangingPunct="1">
              <a:buFontTx/>
              <a:buNone/>
            </a:pPr>
            <a:r>
              <a:rPr lang="nb-NO" altLang="nb-NO" sz="2800" dirty="0" smtClean="0"/>
              <a:t>	 	</a:t>
            </a:r>
          </a:p>
          <a:p>
            <a:pPr lvl="1" eaLnBrk="1" hangingPunct="1">
              <a:buFontTx/>
              <a:buNone/>
            </a:pPr>
            <a:endParaRPr lang="en-US" altLang="nb-NO" sz="20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6259" grpId="0" build="p" bldLvl="2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Slide Number Placeholder 7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200" i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3200" i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3200" i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3200" i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3200" i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8F271340-2390-4DAD-BB31-0F71C2BF9E7D}" type="slidenum">
              <a:rPr lang="en-US" altLang="nb-NO" sz="1400" i="0"/>
              <a:pPr eaLnBrk="1" hangingPunct="1"/>
              <a:t>14</a:t>
            </a:fld>
            <a:endParaRPr lang="en-US" altLang="nb-NO" sz="1400" i="0"/>
          </a:p>
        </p:txBody>
      </p:sp>
      <p:sp>
        <p:nvSpPr>
          <p:cNvPr id="59395" name="Rectangle 2"/>
          <p:cNvSpPr>
            <a:spLocks noChangeArrowheads="1"/>
          </p:cNvSpPr>
          <p:nvPr/>
        </p:nvSpPr>
        <p:spPr bwMode="auto">
          <a:xfrm>
            <a:off x="661988" y="4005263"/>
            <a:ext cx="3822700" cy="107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3200" i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3200" i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3200" i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3200" i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3200" i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nb-NO" altLang="nb-NO" sz="2800" i="0" u="sng"/>
          </a:p>
        </p:txBody>
      </p:sp>
      <p:pic>
        <p:nvPicPr>
          <p:cNvPr id="97290" name="Picture 10" descr="kronestykke-krone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690813" y="2060575"/>
            <a:ext cx="1311275" cy="1209675"/>
          </a:xfrm>
          <a:noFill/>
        </p:spPr>
      </p:pic>
      <p:sp>
        <p:nvSpPr>
          <p:cNvPr id="97284" name="Text Box 4"/>
          <p:cNvSpPr txBox="1">
            <a:spLocks noChangeArrowheads="1"/>
          </p:cNvSpPr>
          <p:nvPr/>
        </p:nvSpPr>
        <p:spPr bwMode="auto">
          <a:xfrm>
            <a:off x="895350" y="404813"/>
            <a:ext cx="8553450" cy="44873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3200" i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3200" i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3200" i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3200" i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3200" i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60000"/>
              </a:spcBef>
            </a:pPr>
            <a:r>
              <a:rPr lang="nb-NO" altLang="nb-NO" sz="2800" i="0" dirty="0">
                <a:solidFill>
                  <a:srgbClr val="008000"/>
                </a:solidFill>
              </a:rPr>
              <a:t>Eksempel </a:t>
            </a:r>
            <a:r>
              <a:rPr lang="nb-NO" altLang="nb-NO" sz="2800" i="0" dirty="0" smtClean="0">
                <a:solidFill>
                  <a:srgbClr val="008000"/>
                </a:solidFill>
              </a:rPr>
              <a:t>2.8</a:t>
            </a:r>
            <a:r>
              <a:rPr lang="nb-NO" altLang="nb-NO" sz="2800" i="0" dirty="0">
                <a:solidFill>
                  <a:srgbClr val="008000"/>
                </a:solidFill>
              </a:rPr>
              <a:t>:</a:t>
            </a:r>
            <a:r>
              <a:rPr lang="nb-NO" altLang="nb-NO" sz="2800" i="0" dirty="0"/>
              <a:t> Kast </a:t>
            </a:r>
            <a:r>
              <a:rPr lang="nb-NO" altLang="nb-NO" sz="2800" i="0" dirty="0" smtClean="0"/>
              <a:t>ett kronestykke </a:t>
            </a:r>
            <a:r>
              <a:rPr lang="nb-NO" altLang="nb-NO" sz="2800" i="0" dirty="0"/>
              <a:t>og </a:t>
            </a:r>
            <a:r>
              <a:rPr lang="nb-NO" altLang="nb-NO" sz="2800" i="0" dirty="0" smtClean="0"/>
              <a:t>én femkrone</a:t>
            </a:r>
            <a:endParaRPr lang="nb-NO" altLang="nb-NO" sz="2800" i="0" dirty="0"/>
          </a:p>
          <a:p>
            <a:pPr eaLnBrk="1" hangingPunct="1">
              <a:spcBef>
                <a:spcPct val="20000"/>
              </a:spcBef>
            </a:pPr>
            <a:r>
              <a:rPr lang="nb-NO" altLang="nb-NO" sz="2800" i="0" dirty="0"/>
              <a:t>La for eksempel KM bety krone på </a:t>
            </a:r>
            <a:r>
              <a:rPr lang="nb-NO" altLang="nb-NO" sz="2800" i="0" dirty="0" smtClean="0"/>
              <a:t>kronestykket </a:t>
            </a:r>
            <a:r>
              <a:rPr lang="nb-NO" altLang="nb-NO" sz="2800" i="0" dirty="0"/>
              <a:t>og mynt på femkronen</a:t>
            </a:r>
            <a:endParaRPr lang="nb-NO" altLang="nb-NO" sz="1800" i="0" dirty="0"/>
          </a:p>
          <a:p>
            <a:pPr eaLnBrk="1" hangingPunct="1">
              <a:spcBef>
                <a:spcPct val="370000"/>
              </a:spcBef>
            </a:pPr>
            <a:r>
              <a:rPr lang="nb-NO" altLang="nb-NO" sz="2800" i="0" dirty="0">
                <a:solidFill>
                  <a:srgbClr val="333333"/>
                </a:solidFill>
              </a:rPr>
              <a:t>Utfallsrom </a:t>
            </a:r>
            <a:r>
              <a:rPr lang="nb-NO" altLang="nb-NO" sz="2800" dirty="0">
                <a:solidFill>
                  <a:srgbClr val="333333"/>
                </a:solidFill>
              </a:rPr>
              <a:t>U</a:t>
            </a:r>
            <a:r>
              <a:rPr lang="nb-NO" altLang="nb-NO" sz="2800" i="0" dirty="0">
                <a:solidFill>
                  <a:srgbClr val="333333"/>
                </a:solidFill>
              </a:rPr>
              <a:t> = {KK, KM, MK, MM}</a:t>
            </a:r>
          </a:p>
          <a:p>
            <a:pPr eaLnBrk="1" hangingPunct="1">
              <a:spcBef>
                <a:spcPct val="15000"/>
              </a:spcBef>
            </a:pPr>
            <a:r>
              <a:rPr lang="nb-NO" altLang="nb-NO" sz="2800" dirty="0">
                <a:solidFill>
                  <a:srgbClr val="CC0000"/>
                </a:solidFill>
              </a:rPr>
              <a:t>A</a:t>
            </a:r>
            <a:r>
              <a:rPr lang="nb-NO" altLang="nb-NO" sz="2800" i="0" dirty="0">
                <a:solidFill>
                  <a:srgbClr val="CC0000"/>
                </a:solidFill>
              </a:rPr>
              <a:t> = </a:t>
            </a:r>
            <a:r>
              <a:rPr lang="nb-NO" altLang="nb-NO" sz="2800" i="0" dirty="0" smtClean="0">
                <a:solidFill>
                  <a:srgbClr val="CC0000"/>
                </a:solidFill>
              </a:rPr>
              <a:t>«én </a:t>
            </a:r>
            <a:r>
              <a:rPr lang="nb-NO" altLang="nb-NO" sz="2800" i="0" dirty="0">
                <a:solidFill>
                  <a:srgbClr val="CC0000"/>
                </a:solidFill>
              </a:rPr>
              <a:t>mynt og </a:t>
            </a:r>
            <a:r>
              <a:rPr lang="nb-NO" altLang="nb-NO" sz="2800" i="0" dirty="0" smtClean="0">
                <a:solidFill>
                  <a:srgbClr val="CC0000"/>
                </a:solidFill>
              </a:rPr>
              <a:t>én krone» </a:t>
            </a:r>
            <a:r>
              <a:rPr lang="nb-NO" altLang="nb-NO" sz="2800" i="0" dirty="0">
                <a:solidFill>
                  <a:srgbClr val="CC0000"/>
                </a:solidFill>
              </a:rPr>
              <a:t>= {KM, MK}</a:t>
            </a:r>
          </a:p>
          <a:p>
            <a:pPr eaLnBrk="1" hangingPunct="1">
              <a:spcBef>
                <a:spcPct val="15000"/>
              </a:spcBef>
            </a:pPr>
            <a:r>
              <a:rPr lang="nb-NO" altLang="nb-NO" sz="2800" dirty="0">
                <a:solidFill>
                  <a:srgbClr val="000099"/>
                </a:solidFill>
              </a:rPr>
              <a:t>B</a:t>
            </a:r>
            <a:r>
              <a:rPr lang="nb-NO" altLang="nb-NO" sz="2800" i="0" dirty="0">
                <a:solidFill>
                  <a:srgbClr val="000099"/>
                </a:solidFill>
              </a:rPr>
              <a:t> = </a:t>
            </a:r>
            <a:r>
              <a:rPr lang="nb-NO" altLang="nb-NO" sz="2800" i="0" dirty="0" smtClean="0">
                <a:solidFill>
                  <a:srgbClr val="000099"/>
                </a:solidFill>
              </a:rPr>
              <a:t>«mynt </a:t>
            </a:r>
            <a:r>
              <a:rPr lang="nb-NO" altLang="nb-NO" sz="2800" i="0" dirty="0">
                <a:solidFill>
                  <a:srgbClr val="000099"/>
                </a:solidFill>
              </a:rPr>
              <a:t>på </a:t>
            </a:r>
            <a:r>
              <a:rPr lang="nb-NO" altLang="nb-NO" sz="2800" i="0" dirty="0" smtClean="0">
                <a:solidFill>
                  <a:srgbClr val="000099"/>
                </a:solidFill>
              </a:rPr>
              <a:t>kronestykket» </a:t>
            </a:r>
            <a:r>
              <a:rPr lang="nb-NO" altLang="nb-NO" sz="2800" i="0" dirty="0">
                <a:solidFill>
                  <a:srgbClr val="000099"/>
                </a:solidFill>
              </a:rPr>
              <a:t>= {MK, MM}</a:t>
            </a:r>
            <a:endParaRPr lang="en-US" altLang="nb-NO" sz="2800" i="0" dirty="0">
              <a:solidFill>
                <a:srgbClr val="000099"/>
              </a:solidFill>
            </a:endParaRPr>
          </a:p>
        </p:txBody>
      </p:sp>
      <p:sp>
        <p:nvSpPr>
          <p:cNvPr id="97285" name="Rectangle 5"/>
          <p:cNvSpPr>
            <a:spLocks noChangeArrowheads="1"/>
          </p:cNvSpPr>
          <p:nvPr/>
        </p:nvSpPr>
        <p:spPr bwMode="auto">
          <a:xfrm>
            <a:off x="1833563" y="5086350"/>
            <a:ext cx="5459412" cy="1511300"/>
          </a:xfrm>
          <a:prstGeom prst="rect">
            <a:avLst/>
          </a:prstGeom>
          <a:noFill/>
          <a:ln w="38100">
            <a:solidFill>
              <a:schemeClr val="bg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3200" i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3200" i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3200" i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3200" i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3200" i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endParaRPr lang="nb-NO" altLang="nb-NO" sz="1800" i="0">
              <a:solidFill>
                <a:srgbClr val="333333"/>
              </a:solidFill>
            </a:endParaRPr>
          </a:p>
        </p:txBody>
      </p:sp>
      <p:sp>
        <p:nvSpPr>
          <p:cNvPr id="59399" name="Text Box 6"/>
          <p:cNvSpPr txBox="1">
            <a:spLocks noChangeArrowheads="1"/>
          </p:cNvSpPr>
          <p:nvPr/>
        </p:nvSpPr>
        <p:spPr bwMode="auto">
          <a:xfrm>
            <a:off x="2224088" y="5656263"/>
            <a:ext cx="4681537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200" i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3200" i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3200" i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3200" i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3200" i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nb-NO" altLang="nb-NO" sz="1800" i="0"/>
          </a:p>
        </p:txBody>
      </p:sp>
      <p:sp>
        <p:nvSpPr>
          <p:cNvPr id="97287" name="Text Box 7"/>
          <p:cNvSpPr txBox="1">
            <a:spLocks noChangeArrowheads="1"/>
          </p:cNvSpPr>
          <p:nvPr/>
        </p:nvSpPr>
        <p:spPr bwMode="auto">
          <a:xfrm>
            <a:off x="2224088" y="5589588"/>
            <a:ext cx="468153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200" i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3200" i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3200" i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3200" i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3200" i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nb-NO" altLang="nb-NO" sz="2400" b="1" i="0"/>
              <a:t>KK       KM        MK          MM</a:t>
            </a:r>
            <a:endParaRPr lang="en-US" altLang="nb-NO" sz="2400" b="1" i="0"/>
          </a:p>
        </p:txBody>
      </p:sp>
      <p:sp>
        <p:nvSpPr>
          <p:cNvPr id="97288" name="Oval 8"/>
          <p:cNvSpPr>
            <a:spLocks noChangeArrowheads="1"/>
          </p:cNvSpPr>
          <p:nvPr/>
        </p:nvSpPr>
        <p:spPr bwMode="auto">
          <a:xfrm>
            <a:off x="3053438" y="5446713"/>
            <a:ext cx="2338388" cy="792162"/>
          </a:xfrm>
          <a:prstGeom prst="ellipse">
            <a:avLst/>
          </a:prstGeom>
          <a:noFill/>
          <a:ln w="38100">
            <a:solidFill>
              <a:srgbClr val="CC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3200" i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3200" i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3200" i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3200" i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3200" i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nb-NO" altLang="nb-NO"/>
          </a:p>
        </p:txBody>
      </p:sp>
      <p:sp>
        <p:nvSpPr>
          <p:cNvPr id="97289" name="Oval 9"/>
          <p:cNvSpPr>
            <a:spLocks noChangeArrowheads="1"/>
          </p:cNvSpPr>
          <p:nvPr/>
        </p:nvSpPr>
        <p:spPr bwMode="auto">
          <a:xfrm>
            <a:off x="4232275" y="5446713"/>
            <a:ext cx="2574925" cy="792162"/>
          </a:xfrm>
          <a:prstGeom prst="ellipse">
            <a:avLst/>
          </a:prstGeom>
          <a:noFill/>
          <a:ln w="38100">
            <a:solidFill>
              <a:srgbClr val="0000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3200" i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3200" i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3200" i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3200" i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3200" i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nb-NO" altLang="nb-NO"/>
          </a:p>
        </p:txBody>
      </p:sp>
      <p:pic>
        <p:nvPicPr>
          <p:cNvPr id="97293" name="Picture 13" descr="femkrone-mynt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562475" y="1916113"/>
            <a:ext cx="1579563" cy="1457325"/>
          </a:xfr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72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972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8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72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972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284" grpId="0" build="allAtOnce"/>
      <p:bldP spid="97285" grpId="0" animBg="1"/>
      <p:bldP spid="97287" grpId="0"/>
      <p:bldP spid="97288" grpId="0" animBg="1"/>
      <p:bldP spid="97289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Slide Number Placeholder 7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200" i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3200" i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3200" i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3200" i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3200" i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53AE009D-869E-4631-BF80-A50C25DC94CE}" type="slidenum">
              <a:rPr lang="en-US" altLang="nb-NO" sz="1400" i="0"/>
              <a:pPr eaLnBrk="1" hangingPunct="1"/>
              <a:t>15</a:t>
            </a:fld>
            <a:endParaRPr lang="en-US" altLang="nb-NO" sz="1400" i="0"/>
          </a:p>
        </p:txBody>
      </p:sp>
      <p:sp>
        <p:nvSpPr>
          <p:cNvPr id="60419" name="Rectangle 2"/>
          <p:cNvSpPr>
            <a:spLocks noChangeArrowheads="1"/>
          </p:cNvSpPr>
          <p:nvPr/>
        </p:nvSpPr>
        <p:spPr bwMode="auto">
          <a:xfrm>
            <a:off x="350838" y="4132263"/>
            <a:ext cx="3822700" cy="107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3200" i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3200" i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3200" i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3200" i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3200" i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nb-NO" altLang="nb-NO" sz="2800" i="0" u="sng"/>
          </a:p>
        </p:txBody>
      </p:sp>
      <p:sp>
        <p:nvSpPr>
          <p:cNvPr id="60420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95300" y="1600200"/>
            <a:ext cx="4375150" cy="4525963"/>
          </a:xfrm>
          <a:noFill/>
        </p:spPr>
        <p:txBody>
          <a:bodyPr/>
          <a:lstStyle/>
          <a:p>
            <a:pPr eaLnBrk="1" hangingPunct="1">
              <a:buFontTx/>
              <a:buNone/>
            </a:pPr>
            <a:endParaRPr lang="nb-NO" altLang="nb-NO" sz="2800" smtClean="0"/>
          </a:p>
          <a:p>
            <a:pPr eaLnBrk="1" hangingPunct="1">
              <a:buFontTx/>
              <a:buNone/>
            </a:pPr>
            <a:r>
              <a:rPr lang="nb-NO" altLang="nb-NO" sz="2800" smtClean="0"/>
              <a:t>	 	</a:t>
            </a:r>
          </a:p>
          <a:p>
            <a:pPr lvl="1" eaLnBrk="1" hangingPunct="1">
              <a:buFontTx/>
              <a:buNone/>
            </a:pPr>
            <a:endParaRPr lang="en-US" altLang="nb-NO" sz="2000" smtClean="0"/>
          </a:p>
        </p:txBody>
      </p:sp>
      <p:pic>
        <p:nvPicPr>
          <p:cNvPr id="98318" name="Picture 14" descr="hvit-terning4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630237">
            <a:off x="6991350" y="2060575"/>
            <a:ext cx="463550" cy="457200"/>
          </a:xfrm>
          <a:noFill/>
        </p:spPr>
      </p:pic>
      <p:sp>
        <p:nvSpPr>
          <p:cNvPr id="98308" name="Text Box 4"/>
          <p:cNvSpPr txBox="1">
            <a:spLocks noChangeArrowheads="1"/>
          </p:cNvSpPr>
          <p:nvPr/>
        </p:nvSpPr>
        <p:spPr bwMode="auto">
          <a:xfrm>
            <a:off x="819150" y="476250"/>
            <a:ext cx="8112125" cy="2143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200" i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3200" i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3200" i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3200" i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3200" i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60000"/>
              </a:spcBef>
            </a:pPr>
            <a:r>
              <a:rPr lang="nb-NO" altLang="nb-NO" sz="2800" i="0" dirty="0">
                <a:solidFill>
                  <a:srgbClr val="008000"/>
                </a:solidFill>
              </a:rPr>
              <a:t>Eksempel </a:t>
            </a:r>
            <a:r>
              <a:rPr lang="nb-NO" altLang="nb-NO" sz="2800" i="0" dirty="0" smtClean="0">
                <a:solidFill>
                  <a:srgbClr val="008000"/>
                </a:solidFill>
              </a:rPr>
              <a:t>2.9</a:t>
            </a:r>
            <a:r>
              <a:rPr lang="nb-NO" altLang="nb-NO" sz="2800" i="0" dirty="0">
                <a:solidFill>
                  <a:srgbClr val="008000"/>
                </a:solidFill>
              </a:rPr>
              <a:t>:</a:t>
            </a:r>
            <a:r>
              <a:rPr lang="nb-NO" altLang="nb-NO" sz="2800" i="0" dirty="0"/>
              <a:t> Kast </a:t>
            </a:r>
            <a:r>
              <a:rPr lang="nb-NO" altLang="nb-NO" sz="2800" i="0" dirty="0" smtClean="0"/>
              <a:t>én </a:t>
            </a:r>
            <a:r>
              <a:rPr lang="nb-NO" altLang="nb-NO" sz="2800" i="0" dirty="0"/>
              <a:t>hvit og </a:t>
            </a:r>
            <a:r>
              <a:rPr lang="nb-NO" altLang="nb-NO" sz="2800" i="0" dirty="0" smtClean="0"/>
              <a:t>én </a:t>
            </a:r>
            <a:r>
              <a:rPr lang="nb-NO" altLang="nb-NO" sz="2800" i="0" dirty="0"/>
              <a:t>rød terning</a:t>
            </a:r>
          </a:p>
          <a:p>
            <a:pPr eaLnBrk="1" hangingPunct="1">
              <a:spcBef>
                <a:spcPct val="40000"/>
              </a:spcBef>
            </a:pPr>
            <a:r>
              <a:rPr lang="nb-NO" altLang="nb-NO" sz="2800" i="0" dirty="0"/>
              <a:t>La for eksempel (4,3) bety firer på den hvite terningen og treer på den røde</a:t>
            </a:r>
          </a:p>
          <a:p>
            <a:pPr eaLnBrk="1" hangingPunct="1">
              <a:spcBef>
                <a:spcPct val="40000"/>
              </a:spcBef>
            </a:pPr>
            <a:r>
              <a:rPr lang="nb-NO" altLang="nb-NO" sz="2800" i="0" dirty="0"/>
              <a:t>Det er 36 utfall:</a:t>
            </a:r>
            <a:endParaRPr lang="nb-NO" altLang="nb-NO" sz="1800" i="0" dirty="0"/>
          </a:p>
        </p:txBody>
      </p:sp>
      <p:sp>
        <p:nvSpPr>
          <p:cNvPr id="98314" name="Text Box 10"/>
          <p:cNvSpPr txBox="1">
            <a:spLocks noChangeArrowheads="1"/>
          </p:cNvSpPr>
          <p:nvPr/>
        </p:nvSpPr>
        <p:spPr bwMode="auto">
          <a:xfrm>
            <a:off x="898525" y="3141663"/>
            <a:ext cx="5692775" cy="3005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200" i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3200" i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3200" i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3200" i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3200" i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60000"/>
              </a:spcBef>
            </a:pPr>
            <a:r>
              <a:rPr lang="nb-NO" altLang="nb-NO" sz="1800" i="0"/>
              <a:t>(1,6)	(2,6)	(3,6)	(4,6)	(5,6)	(6,6)</a:t>
            </a:r>
          </a:p>
          <a:p>
            <a:pPr eaLnBrk="1" hangingPunct="1">
              <a:spcBef>
                <a:spcPct val="60000"/>
              </a:spcBef>
            </a:pPr>
            <a:r>
              <a:rPr lang="nb-NO" altLang="nb-NO" sz="1800" i="0"/>
              <a:t>(1,5)	(2,5)	(3,5)	(4,5)	(5,5)	(6,5)</a:t>
            </a:r>
          </a:p>
          <a:p>
            <a:pPr eaLnBrk="1" hangingPunct="1">
              <a:spcBef>
                <a:spcPct val="60000"/>
              </a:spcBef>
            </a:pPr>
            <a:r>
              <a:rPr lang="nb-NO" altLang="nb-NO" sz="1800" i="0"/>
              <a:t>(1,4)	(2,4)	(3,4)	(4,4)	(5,4)	(6,4)</a:t>
            </a:r>
          </a:p>
          <a:p>
            <a:pPr eaLnBrk="1" hangingPunct="1">
              <a:spcBef>
                <a:spcPct val="60000"/>
              </a:spcBef>
            </a:pPr>
            <a:r>
              <a:rPr lang="nb-NO" altLang="nb-NO" sz="1800" i="0"/>
              <a:t>(1,3)	(2,3)	(3,3)	(4,3)	(5,3)	(6,3)</a:t>
            </a:r>
          </a:p>
          <a:p>
            <a:pPr eaLnBrk="1" hangingPunct="1">
              <a:spcBef>
                <a:spcPct val="60000"/>
              </a:spcBef>
            </a:pPr>
            <a:r>
              <a:rPr lang="nb-NO" altLang="nb-NO" sz="1800" i="0"/>
              <a:t>(1,2)	(2,2)	(3,2)	(4,2)	(5,2)	(6,2)</a:t>
            </a:r>
          </a:p>
          <a:p>
            <a:pPr eaLnBrk="1" hangingPunct="1">
              <a:spcBef>
                <a:spcPct val="60000"/>
              </a:spcBef>
            </a:pPr>
            <a:r>
              <a:rPr lang="nb-NO" altLang="nb-NO" sz="1800" i="0"/>
              <a:t>(1,1)	(2,1)	(3,1)	(4,1)	(5,1)	(6,1)</a:t>
            </a:r>
          </a:p>
          <a:p>
            <a:pPr eaLnBrk="1" hangingPunct="1">
              <a:spcBef>
                <a:spcPct val="60000"/>
              </a:spcBef>
            </a:pPr>
            <a:endParaRPr lang="nb-NO" altLang="nb-NO" sz="1800" i="0"/>
          </a:p>
        </p:txBody>
      </p:sp>
      <p:sp>
        <p:nvSpPr>
          <p:cNvPr id="98315" name="AutoShape 11"/>
          <p:cNvSpPr>
            <a:spLocks noChangeArrowheads="1"/>
          </p:cNvSpPr>
          <p:nvPr/>
        </p:nvSpPr>
        <p:spPr bwMode="auto">
          <a:xfrm rot="1544270">
            <a:off x="446088" y="4246563"/>
            <a:ext cx="6326187" cy="431800"/>
          </a:xfrm>
          <a:prstGeom prst="roundRect">
            <a:avLst>
              <a:gd name="adj" fmla="val 16667"/>
            </a:avLst>
          </a:prstGeom>
          <a:noFill/>
          <a:ln w="38100">
            <a:solidFill>
              <a:srgbClr val="CC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3200" i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3200" i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3200" i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3200" i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3200" i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nb-NO" altLang="nb-NO"/>
          </a:p>
        </p:txBody>
      </p:sp>
      <p:sp>
        <p:nvSpPr>
          <p:cNvPr id="98316" name="Text Box 12"/>
          <p:cNvSpPr txBox="1">
            <a:spLocks noChangeArrowheads="1"/>
          </p:cNvSpPr>
          <p:nvPr/>
        </p:nvSpPr>
        <p:spPr bwMode="auto">
          <a:xfrm>
            <a:off x="7356706" y="3724275"/>
            <a:ext cx="254929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3200" i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3200" i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3200" i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3200" i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3200" i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60000"/>
              </a:spcBef>
            </a:pPr>
            <a:r>
              <a:rPr lang="nb-NO" altLang="nb-NO" sz="2400" i="0" dirty="0">
                <a:solidFill>
                  <a:srgbClr val="CC0000"/>
                </a:solidFill>
              </a:rPr>
              <a:t>A </a:t>
            </a:r>
            <a:r>
              <a:rPr lang="nb-NO" altLang="nb-NO" sz="2400" i="0" dirty="0" smtClean="0">
                <a:solidFill>
                  <a:srgbClr val="CC0000"/>
                </a:solidFill>
              </a:rPr>
              <a:t>= «sum sju»</a:t>
            </a:r>
            <a:endParaRPr lang="nb-NO" altLang="nb-NO" sz="2400" i="0" dirty="0">
              <a:solidFill>
                <a:srgbClr val="CC0000"/>
              </a:solidFill>
            </a:endParaRPr>
          </a:p>
        </p:txBody>
      </p:sp>
      <p:sp>
        <p:nvSpPr>
          <p:cNvPr id="98317" name="Rectangle 13"/>
          <p:cNvSpPr>
            <a:spLocks noChangeArrowheads="1"/>
          </p:cNvSpPr>
          <p:nvPr/>
        </p:nvSpPr>
        <p:spPr bwMode="auto">
          <a:xfrm>
            <a:off x="560388" y="2924175"/>
            <a:ext cx="6084887" cy="3025775"/>
          </a:xfrm>
          <a:prstGeom prst="rect">
            <a:avLst/>
          </a:prstGeom>
          <a:noFill/>
          <a:ln w="38100">
            <a:solidFill>
              <a:schemeClr val="bg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3200" i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3200" i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3200" i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3200" i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3200" i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nb-NO" altLang="nb-NO"/>
          </a:p>
        </p:txBody>
      </p:sp>
      <p:pic>
        <p:nvPicPr>
          <p:cNvPr id="98321" name="Picture 17" descr="terning3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654925" y="1844675"/>
            <a:ext cx="496888" cy="477838"/>
          </a:xfr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0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8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83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83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83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831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83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831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83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831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83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831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831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83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83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83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832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83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832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83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832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83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832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832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0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 nodeType="clickPar">
                      <p:stCondLst>
                        <p:cond delay="indefinite"/>
                      </p:stCondLst>
                      <p:childTnLst>
                        <p:par>
                          <p:cTn id="6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 nodeType="clickPar">
                      <p:stCondLst>
                        <p:cond delay="indefinite"/>
                      </p:stCondLst>
                      <p:childTnLst>
                        <p:par>
                          <p:cTn id="6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8308" grpId="0" uiExpand="1" build="allAtOnce"/>
      <p:bldP spid="98314" grpId="0" build="allAtOnce"/>
      <p:bldP spid="98315" grpId="0" animBg="1"/>
      <p:bldP spid="98316" grpId="0" build="allAtOnce"/>
      <p:bldP spid="98317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200" i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3200" i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3200" i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3200" i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3200" i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FB258AFD-7161-408C-BD9D-644712BF0FA6}" type="slidenum">
              <a:rPr lang="en-US" altLang="nb-NO" sz="1400" i="0"/>
              <a:pPr eaLnBrk="1" hangingPunct="1"/>
              <a:t>16</a:t>
            </a:fld>
            <a:endParaRPr lang="en-US" altLang="nb-NO" sz="1400" i="0"/>
          </a:p>
        </p:txBody>
      </p:sp>
      <p:sp>
        <p:nvSpPr>
          <p:cNvPr id="10244" name="Rectangle 2"/>
          <p:cNvSpPr>
            <a:spLocks noGrp="1" noChangeArrowheads="1"/>
          </p:cNvSpPr>
          <p:nvPr>
            <p:ph type="title"/>
          </p:nvPr>
        </p:nvSpPr>
        <p:spPr>
          <a:xfrm>
            <a:off x="598706" y="540209"/>
            <a:ext cx="8980713" cy="1143000"/>
          </a:xfrm>
        </p:spPr>
        <p:txBody>
          <a:bodyPr/>
          <a:lstStyle/>
          <a:p>
            <a:pPr eaLnBrk="1" hangingPunct="1"/>
            <a:r>
              <a:rPr lang="nb-NO" altLang="nb-NO" sz="3600" b="1" dirty="0" smtClean="0">
                <a:solidFill>
                  <a:schemeClr val="accent2"/>
                </a:solidFill>
              </a:rPr>
              <a:t>Det klassiske sannsynlighetsbegrepet</a:t>
            </a:r>
            <a:endParaRPr lang="nb-NO" altLang="nb-NO" sz="3600" dirty="0" smtClean="0">
              <a:solidFill>
                <a:schemeClr val="accent2"/>
              </a:solidFill>
            </a:endParaRPr>
          </a:p>
        </p:txBody>
      </p:sp>
      <p:sp>
        <p:nvSpPr>
          <p:cNvPr id="35847" name="Text Box 7"/>
          <p:cNvSpPr txBox="1">
            <a:spLocks noChangeArrowheads="1"/>
          </p:cNvSpPr>
          <p:nvPr/>
        </p:nvSpPr>
        <p:spPr bwMode="auto">
          <a:xfrm>
            <a:off x="819150" y="1844675"/>
            <a:ext cx="8112125" cy="4232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200" i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3200" i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3200" i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3200" i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3200" i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60000"/>
              </a:spcBef>
            </a:pPr>
            <a:r>
              <a:rPr lang="nb-NO" altLang="nb-NO" sz="2800" i="0" dirty="0"/>
              <a:t>De første arbeidene om sannsynlighet var om  problemer i spill, og sannsynlighetsbegrepet de brukte var tilpasset dette</a:t>
            </a:r>
          </a:p>
          <a:p>
            <a:pPr eaLnBrk="1" hangingPunct="1">
              <a:spcBef>
                <a:spcPct val="60000"/>
              </a:spcBef>
            </a:pPr>
            <a:r>
              <a:rPr lang="nb-NO" altLang="nb-NO" sz="2800" i="0" dirty="0"/>
              <a:t>Et enkelt eksempel illustrerer tankegangen</a:t>
            </a:r>
          </a:p>
          <a:p>
            <a:pPr eaLnBrk="1" hangingPunct="1">
              <a:spcBef>
                <a:spcPct val="60000"/>
              </a:spcBef>
            </a:pPr>
            <a:r>
              <a:rPr lang="nb-NO" altLang="nb-NO" sz="2800" i="0" dirty="0"/>
              <a:t>Vi kaster </a:t>
            </a:r>
            <a:r>
              <a:rPr lang="nb-NO" altLang="nb-NO" sz="2800" i="0" dirty="0" smtClean="0"/>
              <a:t>én </a:t>
            </a:r>
            <a:r>
              <a:rPr lang="nb-NO" altLang="nb-NO" sz="2800" i="0" dirty="0"/>
              <a:t>terning</a:t>
            </a:r>
          </a:p>
          <a:p>
            <a:pPr eaLnBrk="1" hangingPunct="1">
              <a:spcBef>
                <a:spcPct val="60000"/>
              </a:spcBef>
            </a:pPr>
            <a:r>
              <a:rPr lang="nb-NO" altLang="nb-NO" sz="2800" i="0" dirty="0"/>
              <a:t>Hva er sannsynligheten for at antall øyne er et oddetall?</a:t>
            </a:r>
          </a:p>
          <a:p>
            <a:pPr eaLnBrk="1" hangingPunct="1">
              <a:spcBef>
                <a:spcPct val="40000"/>
              </a:spcBef>
            </a:pPr>
            <a:endParaRPr lang="nb-NO" altLang="nb-NO" sz="1800" i="0" dirty="0">
              <a:solidFill>
                <a:srgbClr val="CC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847" grpId="0" build="allAtOnce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200" i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3200" i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3200" i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3200" i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3200" i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EBD97DC9-96D6-40E2-A7D5-7A09B16C17A3}" type="slidenum">
              <a:rPr lang="en-US" altLang="nb-NO" sz="1400" i="0"/>
              <a:pPr eaLnBrk="1" hangingPunct="1"/>
              <a:t>17</a:t>
            </a:fld>
            <a:endParaRPr lang="en-US" altLang="nb-NO" sz="1400" i="0"/>
          </a:p>
        </p:txBody>
      </p:sp>
      <p:sp>
        <p:nvSpPr>
          <p:cNvPr id="135172" name="Text Box 4"/>
          <p:cNvSpPr txBox="1">
            <a:spLocks noChangeArrowheads="1"/>
          </p:cNvSpPr>
          <p:nvPr/>
        </p:nvSpPr>
        <p:spPr bwMode="auto">
          <a:xfrm>
            <a:off x="819150" y="476250"/>
            <a:ext cx="7956550" cy="5811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200" i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3200" i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3200" i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3200" i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3200" i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60000"/>
              </a:spcBef>
            </a:pPr>
            <a:r>
              <a:rPr lang="nb-NO" altLang="nb-NO" sz="2800" i="0" dirty="0"/>
              <a:t>Alle sidene på terningen har </a:t>
            </a:r>
            <a:r>
              <a:rPr lang="nb-NO" altLang="nb-NO" sz="2800" dirty="0"/>
              <a:t>samme sannsynlighet</a:t>
            </a:r>
            <a:r>
              <a:rPr lang="nb-NO" altLang="nb-NO" sz="2800" i="0" dirty="0"/>
              <a:t> for å vende opp når terningen kastes</a:t>
            </a:r>
          </a:p>
          <a:p>
            <a:pPr eaLnBrk="1" hangingPunct="1">
              <a:spcBef>
                <a:spcPct val="60000"/>
              </a:spcBef>
            </a:pPr>
            <a:r>
              <a:rPr lang="nb-NO" altLang="nb-NO" sz="2800" i="0" dirty="0"/>
              <a:t>Sannsynligheten er lik 1 (eller 100%) for at en eller annen side vil vende opp</a:t>
            </a:r>
          </a:p>
          <a:p>
            <a:pPr eaLnBrk="1" hangingPunct="1">
              <a:spcBef>
                <a:spcPct val="60000"/>
              </a:spcBef>
            </a:pPr>
            <a:r>
              <a:rPr lang="nb-NO" altLang="nb-NO" sz="2800" i="0" dirty="0"/>
              <a:t>Derfor er sannsynligheten 1/6 for hver av de seks utfallene 1, 2, 3, 4, 5 og 6</a:t>
            </a:r>
          </a:p>
          <a:p>
            <a:pPr eaLnBrk="1" hangingPunct="1">
              <a:spcBef>
                <a:spcPct val="60000"/>
              </a:spcBef>
            </a:pPr>
            <a:r>
              <a:rPr lang="nb-NO" altLang="nb-NO" sz="2800" i="0" dirty="0" smtClean="0"/>
              <a:t>Hendelsen «odde </a:t>
            </a:r>
            <a:r>
              <a:rPr lang="nb-NO" altLang="nb-NO" sz="2800" i="0" dirty="0"/>
              <a:t>antall </a:t>
            </a:r>
            <a:r>
              <a:rPr lang="nb-NO" altLang="nb-NO" sz="2800" i="0" dirty="0" smtClean="0"/>
              <a:t>øyne» </a:t>
            </a:r>
            <a:r>
              <a:rPr lang="nb-NO" altLang="nb-NO" sz="2800" i="0" dirty="0"/>
              <a:t>består av de tre utfallene 1, 3 og 5</a:t>
            </a:r>
          </a:p>
          <a:p>
            <a:pPr eaLnBrk="1" hangingPunct="1">
              <a:spcBef>
                <a:spcPct val="60000"/>
              </a:spcBef>
            </a:pPr>
            <a:r>
              <a:rPr lang="nb-NO" altLang="nb-NO" sz="2800" i="0" dirty="0"/>
              <a:t>Sannsynligheten for odde antall øyne er derfor 3/6 = 1/2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1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17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17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17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17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5172" grpId="0" build="allAtOnce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200" i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3200" i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3200" i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3200" i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3200" i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0A2B23C1-7C7B-4B08-8C73-A853AE4CEDAB}" type="slidenum">
              <a:rPr lang="en-US" altLang="nb-NO" sz="1400" i="0"/>
              <a:pPr eaLnBrk="1" hangingPunct="1"/>
              <a:t>18</a:t>
            </a:fld>
            <a:endParaRPr lang="en-US" altLang="nb-NO" sz="1400" i="0"/>
          </a:p>
        </p:txBody>
      </p:sp>
      <p:sp>
        <p:nvSpPr>
          <p:cNvPr id="136194" name="Text Box 2"/>
          <p:cNvSpPr txBox="1">
            <a:spLocks noChangeArrowheads="1"/>
          </p:cNvSpPr>
          <p:nvPr/>
        </p:nvSpPr>
        <p:spPr bwMode="auto">
          <a:xfrm>
            <a:off x="819150" y="476250"/>
            <a:ext cx="8424863" cy="4786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200" i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3200" i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3200" i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3200" i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3200" i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60000"/>
              </a:spcBef>
            </a:pPr>
            <a:r>
              <a:rPr lang="nb-NO" altLang="nb-NO" sz="2800" i="0" dirty="0"/>
              <a:t>Generell formulering av argumentet:</a:t>
            </a:r>
          </a:p>
          <a:p>
            <a:pPr eaLnBrk="1" hangingPunct="1">
              <a:spcBef>
                <a:spcPct val="60000"/>
              </a:spcBef>
            </a:pPr>
            <a:r>
              <a:rPr lang="nb-NO" altLang="nb-NO" sz="2800" i="0" dirty="0"/>
              <a:t>Et </a:t>
            </a:r>
            <a:r>
              <a:rPr lang="nb-NO" altLang="nb-NO" sz="2800" i="0" dirty="0" smtClean="0"/>
              <a:t>tilfeldig </a:t>
            </a:r>
            <a:r>
              <a:rPr lang="nb-NO" altLang="nb-NO" sz="2800" i="0" dirty="0"/>
              <a:t>forsøk har </a:t>
            </a:r>
            <a:r>
              <a:rPr lang="nb-NO" altLang="nb-NO" sz="2800" dirty="0"/>
              <a:t>m</a:t>
            </a:r>
            <a:r>
              <a:rPr lang="nb-NO" altLang="nb-NO" sz="2800" i="0" dirty="0"/>
              <a:t> utfall </a:t>
            </a:r>
          </a:p>
          <a:p>
            <a:pPr eaLnBrk="1" hangingPunct="1"/>
            <a:r>
              <a:rPr lang="nb-NO" altLang="nb-NO" sz="2800" i="0" dirty="0"/>
              <a:t>Det er de </a:t>
            </a:r>
            <a:r>
              <a:rPr lang="nb-NO" altLang="nb-NO" sz="2800" dirty="0">
                <a:solidFill>
                  <a:srgbClr val="CC0000"/>
                </a:solidFill>
              </a:rPr>
              <a:t>mulige utfallene</a:t>
            </a:r>
            <a:r>
              <a:rPr lang="nb-NO" altLang="nb-NO" sz="2800" dirty="0"/>
              <a:t> </a:t>
            </a:r>
            <a:r>
              <a:rPr lang="nb-NO" altLang="nb-NO" sz="2800" i="0" dirty="0"/>
              <a:t>for forsøket</a:t>
            </a:r>
          </a:p>
          <a:p>
            <a:pPr eaLnBrk="1" hangingPunct="1">
              <a:spcBef>
                <a:spcPct val="60000"/>
              </a:spcBef>
            </a:pPr>
            <a:r>
              <a:rPr lang="nb-NO" altLang="nb-NO" sz="2800" i="0" dirty="0"/>
              <a:t>Vi antar at de </a:t>
            </a:r>
            <a:r>
              <a:rPr lang="nb-NO" altLang="nb-NO" sz="2800" dirty="0"/>
              <a:t>m</a:t>
            </a:r>
            <a:r>
              <a:rPr lang="nb-NO" altLang="nb-NO" sz="2800" i="0" dirty="0"/>
              <a:t> utfallene er </a:t>
            </a:r>
            <a:r>
              <a:rPr lang="nb-NO" altLang="nb-NO" sz="2800" dirty="0"/>
              <a:t>like sannsynlige</a:t>
            </a:r>
          </a:p>
          <a:p>
            <a:pPr eaLnBrk="1" hangingPunct="1">
              <a:spcBef>
                <a:spcPct val="60000"/>
              </a:spcBef>
            </a:pPr>
            <a:r>
              <a:rPr lang="nb-NO" altLang="nb-NO" sz="2800" i="0" dirty="0"/>
              <a:t>Da </a:t>
            </a:r>
            <a:r>
              <a:rPr lang="nb-NO" altLang="nb-NO" sz="2800" i="0" dirty="0" smtClean="0"/>
              <a:t>har </a:t>
            </a:r>
            <a:r>
              <a:rPr lang="nb-NO" altLang="nb-NO" sz="2800" i="0" dirty="0"/>
              <a:t>hvert utfall sannsynlighet 1/</a:t>
            </a:r>
            <a:r>
              <a:rPr lang="nb-NO" altLang="nb-NO" sz="2800" dirty="0"/>
              <a:t>m </a:t>
            </a:r>
            <a:endParaRPr lang="nb-NO" altLang="nb-NO" sz="2800" i="0" dirty="0"/>
          </a:p>
          <a:p>
            <a:pPr eaLnBrk="1" hangingPunct="1">
              <a:spcBef>
                <a:spcPct val="60000"/>
              </a:spcBef>
            </a:pPr>
            <a:r>
              <a:rPr lang="nb-NO" altLang="nb-NO" sz="2800" i="0" dirty="0"/>
              <a:t>En </a:t>
            </a:r>
            <a:r>
              <a:rPr lang="nb-NO" altLang="nb-NO" sz="2800" i="0" dirty="0" smtClean="0"/>
              <a:t>hendelse </a:t>
            </a:r>
            <a:r>
              <a:rPr lang="nb-NO" altLang="nb-NO" sz="2800" dirty="0"/>
              <a:t>A</a:t>
            </a:r>
            <a:r>
              <a:rPr lang="nb-NO" altLang="nb-NO" sz="2800" i="0" dirty="0"/>
              <a:t> består av </a:t>
            </a:r>
            <a:r>
              <a:rPr lang="nb-NO" altLang="nb-NO" sz="2800" dirty="0"/>
              <a:t>g</a:t>
            </a:r>
            <a:r>
              <a:rPr lang="nb-NO" altLang="nb-NO" sz="2800" i="0" dirty="0"/>
              <a:t> utfall </a:t>
            </a:r>
          </a:p>
          <a:p>
            <a:pPr eaLnBrk="1" hangingPunct="1"/>
            <a:r>
              <a:rPr lang="nb-NO" altLang="nb-NO" sz="2800" i="0" dirty="0"/>
              <a:t>Det er de </a:t>
            </a:r>
            <a:r>
              <a:rPr lang="nb-NO" altLang="nb-NO" sz="2800" dirty="0">
                <a:solidFill>
                  <a:srgbClr val="CC0000"/>
                </a:solidFill>
              </a:rPr>
              <a:t>gunstige utfallene</a:t>
            </a:r>
            <a:r>
              <a:rPr lang="nb-NO" altLang="nb-NO" sz="2800" i="0" dirty="0"/>
              <a:t> for </a:t>
            </a:r>
            <a:r>
              <a:rPr lang="nb-NO" altLang="nb-NO" sz="2800" i="0" dirty="0" smtClean="0"/>
              <a:t>hendelsen </a:t>
            </a:r>
            <a:r>
              <a:rPr lang="nb-NO" altLang="nb-NO" sz="2800" dirty="0"/>
              <a:t>A</a:t>
            </a:r>
            <a:r>
              <a:rPr lang="nb-NO" altLang="nb-NO" sz="2800" i="0" dirty="0"/>
              <a:t> </a:t>
            </a:r>
          </a:p>
          <a:p>
            <a:pPr eaLnBrk="1" hangingPunct="1">
              <a:spcBef>
                <a:spcPct val="60000"/>
              </a:spcBef>
            </a:pPr>
            <a:r>
              <a:rPr lang="nb-NO" altLang="nb-NO" sz="2800" i="0" dirty="0"/>
              <a:t>Sannsynligheten for </a:t>
            </a:r>
            <a:r>
              <a:rPr lang="nb-NO" altLang="nb-NO" sz="2800" i="0" dirty="0" smtClean="0"/>
              <a:t>hendelsen </a:t>
            </a:r>
            <a:r>
              <a:rPr lang="nb-NO" altLang="nb-NO" sz="2800" dirty="0"/>
              <a:t>A</a:t>
            </a:r>
            <a:r>
              <a:rPr lang="nb-NO" altLang="nb-NO" sz="2800" i="0" dirty="0"/>
              <a:t> er 	</a:t>
            </a:r>
          </a:p>
        </p:txBody>
      </p:sp>
      <p:graphicFrame>
        <p:nvGraphicFramePr>
          <p:cNvPr id="136195" name="Object 3"/>
          <p:cNvGraphicFramePr>
            <a:graphicFrameLocks noGrp="1" noChangeAspect="1"/>
          </p:cNvGraphicFramePr>
          <p:nvPr>
            <p:ph/>
          </p:nvPr>
        </p:nvGraphicFramePr>
        <p:xfrm>
          <a:off x="3263900" y="5378450"/>
          <a:ext cx="2535238" cy="1003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408" name="Equation" r:id="rId3" imgW="609480" imgH="241200" progId="Equation.DSMT4">
                  <p:embed/>
                </p:oleObj>
              </mc:Choice>
              <mc:Fallback>
                <p:oleObj name="Equation" r:id="rId3" imgW="609480" imgH="241200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63900" y="5378450"/>
                        <a:ext cx="2535238" cy="1003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6197" name="Rectangle 5"/>
          <p:cNvSpPr>
            <a:spLocks noChangeArrowheads="1"/>
          </p:cNvSpPr>
          <p:nvPr/>
        </p:nvSpPr>
        <p:spPr bwMode="auto">
          <a:xfrm>
            <a:off x="3079750" y="5445125"/>
            <a:ext cx="2965450" cy="1008063"/>
          </a:xfrm>
          <a:prstGeom prst="rect">
            <a:avLst/>
          </a:prstGeom>
          <a:noFill/>
          <a:ln w="38100">
            <a:solidFill>
              <a:srgbClr val="CC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3200" i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3200" i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3200" i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3200" i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3200" i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nb-NO" altLang="nb-NO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1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19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19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19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19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19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19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19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6194" grpId="0" build="allAtOnce"/>
      <p:bldP spid="136197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200" i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3200" i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3200" i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3200" i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3200" i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AC4495F0-3F03-4C9D-ADF4-0673B24D4DB6}" type="slidenum">
              <a:rPr lang="en-US" altLang="nb-NO" sz="1400" i="0"/>
              <a:pPr eaLnBrk="1" hangingPunct="1"/>
              <a:t>19</a:t>
            </a:fld>
            <a:endParaRPr lang="en-US" altLang="nb-NO" sz="1400" i="0"/>
          </a:p>
        </p:txBody>
      </p:sp>
      <p:sp>
        <p:nvSpPr>
          <p:cNvPr id="139268" name="Text Box 4"/>
          <p:cNvSpPr txBox="1">
            <a:spLocks noChangeArrowheads="1"/>
          </p:cNvSpPr>
          <p:nvPr/>
        </p:nvSpPr>
        <p:spPr bwMode="auto">
          <a:xfrm>
            <a:off x="1209675" y="404813"/>
            <a:ext cx="8271782" cy="45735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3200" i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3200" i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3200" i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3200" i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3200" i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60000"/>
              </a:spcBef>
            </a:pPr>
            <a:r>
              <a:rPr lang="nb-NO" altLang="nb-NO" sz="2800" i="0" dirty="0">
                <a:solidFill>
                  <a:srgbClr val="008000"/>
                </a:solidFill>
              </a:rPr>
              <a:t>Eksempel </a:t>
            </a:r>
            <a:r>
              <a:rPr lang="nb-NO" altLang="nb-NO" sz="2800" i="0" dirty="0" smtClean="0">
                <a:solidFill>
                  <a:srgbClr val="008000"/>
                </a:solidFill>
              </a:rPr>
              <a:t>2.10</a:t>
            </a:r>
            <a:r>
              <a:rPr lang="nb-NO" altLang="nb-NO" sz="2800" i="0" dirty="0">
                <a:solidFill>
                  <a:srgbClr val="008000"/>
                </a:solidFill>
              </a:rPr>
              <a:t>:</a:t>
            </a:r>
            <a:r>
              <a:rPr lang="nb-NO" altLang="nb-NO" sz="2800" i="0" dirty="0"/>
              <a:t> Kast </a:t>
            </a:r>
            <a:r>
              <a:rPr lang="nb-NO" altLang="nb-NO" sz="2800" i="0" dirty="0" smtClean="0"/>
              <a:t>ett kronestykke </a:t>
            </a:r>
            <a:r>
              <a:rPr lang="nb-NO" altLang="nb-NO" sz="2800" i="0" dirty="0"/>
              <a:t>og </a:t>
            </a:r>
            <a:r>
              <a:rPr lang="nb-NO" altLang="nb-NO" sz="2800" i="0" dirty="0" smtClean="0"/>
              <a:t>én femkrone</a:t>
            </a:r>
            <a:endParaRPr lang="nb-NO" altLang="nb-NO" sz="2800" i="0" dirty="0"/>
          </a:p>
          <a:p>
            <a:pPr eaLnBrk="1" hangingPunct="1">
              <a:spcBef>
                <a:spcPct val="350000"/>
              </a:spcBef>
            </a:pPr>
            <a:r>
              <a:rPr lang="nb-NO" altLang="nb-NO" sz="2800" i="0" dirty="0"/>
              <a:t>Hva er sannsynligheten for å få én mynt ?</a:t>
            </a:r>
          </a:p>
          <a:p>
            <a:pPr eaLnBrk="1" hangingPunct="1">
              <a:spcBef>
                <a:spcPct val="30000"/>
              </a:spcBef>
            </a:pPr>
            <a:r>
              <a:rPr lang="nb-NO" altLang="nb-NO" sz="2800" i="0" dirty="0"/>
              <a:t>Det er </a:t>
            </a:r>
            <a:r>
              <a:rPr lang="nb-NO" altLang="nb-NO" sz="2800" dirty="0"/>
              <a:t>m</a:t>
            </a:r>
            <a:r>
              <a:rPr lang="nb-NO" altLang="nb-NO" sz="2800" i="0" dirty="0"/>
              <a:t> = 4 mulige utfall</a:t>
            </a:r>
          </a:p>
          <a:p>
            <a:pPr eaLnBrk="1" hangingPunct="1">
              <a:spcBef>
                <a:spcPct val="30000"/>
              </a:spcBef>
            </a:pPr>
            <a:r>
              <a:rPr lang="nb-NO" altLang="nb-NO" sz="2800" i="0" dirty="0"/>
              <a:t>Av disse er </a:t>
            </a:r>
            <a:r>
              <a:rPr lang="nb-NO" altLang="nb-NO" sz="2800" dirty="0"/>
              <a:t>g</a:t>
            </a:r>
            <a:r>
              <a:rPr lang="nb-NO" altLang="nb-NO" sz="2800" i="0" dirty="0"/>
              <a:t> = 2 gunstige for </a:t>
            </a:r>
            <a:r>
              <a:rPr lang="nb-NO" altLang="nb-NO" sz="2800" i="0" dirty="0">
                <a:solidFill>
                  <a:srgbClr val="CC0000"/>
                </a:solidFill>
              </a:rPr>
              <a:t>«</a:t>
            </a:r>
            <a:r>
              <a:rPr lang="nb-NO" altLang="nb-NO" sz="2800" i="0" dirty="0" smtClean="0">
                <a:solidFill>
                  <a:srgbClr val="CC0000"/>
                </a:solidFill>
              </a:rPr>
              <a:t>én mynt»</a:t>
            </a:r>
            <a:endParaRPr lang="nb-NO" altLang="nb-NO" sz="2800" i="0" dirty="0">
              <a:solidFill>
                <a:srgbClr val="CC0000"/>
              </a:solidFill>
            </a:endParaRPr>
          </a:p>
          <a:p>
            <a:pPr eaLnBrk="1" hangingPunct="1">
              <a:spcBef>
                <a:spcPct val="30000"/>
              </a:spcBef>
            </a:pPr>
            <a:r>
              <a:rPr lang="nb-NO" altLang="nb-NO" sz="2800" i="0" dirty="0"/>
              <a:t>Sannsynligheten er 2/4 = 1/2 for å få én mynt</a:t>
            </a:r>
          </a:p>
        </p:txBody>
      </p:sp>
      <p:sp>
        <p:nvSpPr>
          <p:cNvPr id="62468" name="Rectangle 2"/>
          <p:cNvSpPr>
            <a:spLocks noChangeArrowheads="1"/>
          </p:cNvSpPr>
          <p:nvPr/>
        </p:nvSpPr>
        <p:spPr bwMode="auto">
          <a:xfrm>
            <a:off x="661988" y="4005263"/>
            <a:ext cx="3822700" cy="107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3200" i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3200" i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3200" i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3200" i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3200" i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nb-NO" altLang="nb-NO" sz="2800" i="0" u="sng"/>
          </a:p>
        </p:txBody>
      </p:sp>
      <p:sp>
        <p:nvSpPr>
          <p:cNvPr id="139269" name="Rectangle 5"/>
          <p:cNvSpPr>
            <a:spLocks noChangeArrowheads="1"/>
          </p:cNvSpPr>
          <p:nvPr/>
        </p:nvSpPr>
        <p:spPr bwMode="auto">
          <a:xfrm>
            <a:off x="1833563" y="5013325"/>
            <a:ext cx="5459412" cy="1511300"/>
          </a:xfrm>
          <a:prstGeom prst="rect">
            <a:avLst/>
          </a:prstGeom>
          <a:noFill/>
          <a:ln w="38100">
            <a:solidFill>
              <a:schemeClr val="bg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3200" i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3200" i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3200" i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3200" i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3200" i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endParaRPr lang="nb-NO" altLang="nb-NO" sz="1800" i="0">
              <a:solidFill>
                <a:srgbClr val="333333"/>
              </a:solidFill>
            </a:endParaRPr>
          </a:p>
        </p:txBody>
      </p:sp>
      <p:sp>
        <p:nvSpPr>
          <p:cNvPr id="62470" name="Text Box 6"/>
          <p:cNvSpPr txBox="1">
            <a:spLocks noChangeArrowheads="1"/>
          </p:cNvSpPr>
          <p:nvPr/>
        </p:nvSpPr>
        <p:spPr bwMode="auto">
          <a:xfrm>
            <a:off x="2224088" y="5583238"/>
            <a:ext cx="4681537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200" i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3200" i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3200" i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3200" i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3200" i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nb-NO" altLang="nb-NO" sz="1800" i="0"/>
          </a:p>
        </p:txBody>
      </p:sp>
      <p:sp>
        <p:nvSpPr>
          <p:cNvPr id="139271" name="Text Box 7"/>
          <p:cNvSpPr txBox="1">
            <a:spLocks noChangeArrowheads="1"/>
          </p:cNvSpPr>
          <p:nvPr/>
        </p:nvSpPr>
        <p:spPr bwMode="auto">
          <a:xfrm>
            <a:off x="2224088" y="5516563"/>
            <a:ext cx="468153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200" i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3200" i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3200" i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3200" i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3200" i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nb-NO" altLang="nb-NO" sz="2400" b="1" i="0"/>
              <a:t>KK       KM        MK          MM</a:t>
            </a:r>
            <a:endParaRPr lang="en-US" altLang="nb-NO" sz="2400" b="1" i="0"/>
          </a:p>
        </p:txBody>
      </p:sp>
      <p:sp>
        <p:nvSpPr>
          <p:cNvPr id="139272" name="Oval 8"/>
          <p:cNvSpPr>
            <a:spLocks noChangeArrowheads="1"/>
          </p:cNvSpPr>
          <p:nvPr/>
        </p:nvSpPr>
        <p:spPr bwMode="auto">
          <a:xfrm>
            <a:off x="3048000" y="5373688"/>
            <a:ext cx="2338388" cy="792162"/>
          </a:xfrm>
          <a:prstGeom prst="ellipse">
            <a:avLst/>
          </a:prstGeom>
          <a:noFill/>
          <a:ln w="38100">
            <a:solidFill>
              <a:srgbClr val="CC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3200" i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3200" i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3200" i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3200" i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3200" i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nb-NO" altLang="nb-NO"/>
          </a:p>
        </p:txBody>
      </p:sp>
      <p:pic>
        <p:nvPicPr>
          <p:cNvPr id="139274" name="Picture 10" descr="femkrone-mynt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719638" y="1125538"/>
            <a:ext cx="1325562" cy="1223962"/>
          </a:xfrm>
          <a:noFill/>
        </p:spPr>
      </p:pic>
      <p:pic>
        <p:nvPicPr>
          <p:cNvPr id="139276" name="Picture 12" descr="kronestykke-mynt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925763" y="1268413"/>
            <a:ext cx="1092200" cy="938212"/>
          </a:xfr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2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392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392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4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392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392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26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26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26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26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9268" grpId="0" uiExpand="1" build="allAtOnce"/>
      <p:bldP spid="139269" grpId="0" uiExpand="1" animBg="1"/>
      <p:bldP spid="139271" grpId="0" uiExpand="1"/>
      <p:bldP spid="139272" grpId="0" uiExpand="1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200" i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3200" i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3200" i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3200" i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3200" i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D9047509-80A9-444A-AAEB-09C4BF083724}" type="slidenum">
              <a:rPr lang="en-US" altLang="nb-NO" sz="1400" i="0"/>
              <a:pPr eaLnBrk="1" hangingPunct="1"/>
              <a:t>2</a:t>
            </a:fld>
            <a:endParaRPr lang="en-US" altLang="nb-NO" sz="1400" i="0"/>
          </a:p>
        </p:txBody>
      </p:sp>
      <p:sp>
        <p:nvSpPr>
          <p:cNvPr id="2052" name="Rectangle 2"/>
          <p:cNvSpPr>
            <a:spLocks noGrp="1" noChangeArrowheads="1"/>
          </p:cNvSpPr>
          <p:nvPr>
            <p:ph type="title"/>
          </p:nvPr>
        </p:nvSpPr>
        <p:spPr>
          <a:xfrm>
            <a:off x="782377" y="46032"/>
            <a:ext cx="7189788" cy="1143000"/>
          </a:xfrm>
        </p:spPr>
        <p:txBody>
          <a:bodyPr/>
          <a:lstStyle/>
          <a:p>
            <a:pPr algn="l" eaLnBrk="1" hangingPunct="1"/>
            <a:r>
              <a:rPr lang="nb-NO" altLang="nb-NO" sz="3600" b="1" dirty="0" smtClean="0">
                <a:solidFill>
                  <a:srgbClr val="000099"/>
                </a:solidFill>
              </a:rPr>
              <a:t>Deterministiske fenomener</a:t>
            </a:r>
            <a:endParaRPr lang="nb-NO" altLang="nb-NO" sz="3600" dirty="0" smtClean="0">
              <a:solidFill>
                <a:srgbClr val="000099"/>
              </a:solidFill>
            </a:endParaRPr>
          </a:p>
        </p:txBody>
      </p:sp>
      <p:sp>
        <p:nvSpPr>
          <p:cNvPr id="30741" name="Rectangle 21"/>
          <p:cNvSpPr>
            <a:spLocks noGrp="1" noChangeArrowheads="1"/>
          </p:cNvSpPr>
          <p:nvPr>
            <p:ph type="body" sz="half" idx="1"/>
          </p:nvPr>
        </p:nvSpPr>
        <p:spPr>
          <a:xfrm>
            <a:off x="820738" y="1341438"/>
            <a:ext cx="6083300" cy="1755775"/>
          </a:xfrm>
          <a:noFill/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nb-NO" altLang="nb-NO" sz="2800" smtClean="0"/>
              <a:t>Almanakk for Norge viser:</a:t>
            </a:r>
          </a:p>
          <a:p>
            <a:pPr lvl="1" eaLnBrk="1" hangingPunct="1">
              <a:lnSpc>
                <a:spcPct val="90000"/>
              </a:lnSpc>
            </a:pPr>
            <a:r>
              <a:rPr lang="nb-NO" altLang="nb-NO" sz="2400" smtClean="0"/>
              <a:t>når det er fullmåne</a:t>
            </a:r>
          </a:p>
          <a:p>
            <a:pPr lvl="1" eaLnBrk="1" hangingPunct="1">
              <a:lnSpc>
                <a:spcPct val="90000"/>
              </a:lnSpc>
            </a:pPr>
            <a:r>
              <a:rPr lang="nb-NO" altLang="nb-NO" sz="2400" smtClean="0"/>
              <a:t>når det er soloppgang og solnedgang</a:t>
            </a:r>
          </a:p>
          <a:p>
            <a:pPr lvl="1" eaLnBrk="1" hangingPunct="1">
              <a:lnSpc>
                <a:spcPct val="90000"/>
              </a:lnSpc>
              <a:buFontTx/>
              <a:buNone/>
            </a:pPr>
            <a:endParaRPr lang="en-US" altLang="nb-NO" sz="2400" smtClean="0"/>
          </a:p>
        </p:txBody>
      </p:sp>
      <p:sp>
        <p:nvSpPr>
          <p:cNvPr id="30742" name="Text Box 22"/>
          <p:cNvSpPr txBox="1">
            <a:spLocks noChangeArrowheads="1"/>
          </p:cNvSpPr>
          <p:nvPr/>
        </p:nvSpPr>
        <p:spPr bwMode="auto">
          <a:xfrm>
            <a:off x="741363" y="3105150"/>
            <a:ext cx="5226050" cy="1187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200" i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3200" i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3200" i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3200" i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3200" i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nb-NO" altLang="nb-NO" sz="2400" i="0"/>
              <a:t>Det er mulig siden astronomene kan gi en matematisk beskrivelse av himmellegemenes bevegelser</a:t>
            </a:r>
            <a:endParaRPr lang="en-US" altLang="nb-NO" sz="2400" i="0"/>
          </a:p>
        </p:txBody>
      </p:sp>
      <p:sp>
        <p:nvSpPr>
          <p:cNvPr id="30743" name="Text Box 23"/>
          <p:cNvSpPr txBox="1">
            <a:spLocks noChangeArrowheads="1"/>
          </p:cNvSpPr>
          <p:nvPr/>
        </p:nvSpPr>
        <p:spPr bwMode="auto">
          <a:xfrm>
            <a:off x="741363" y="4437063"/>
            <a:ext cx="522605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200" i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3200" i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3200" i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3200" i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3200" i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nb-NO" altLang="nb-NO" sz="2400" i="0"/>
              <a:t>De kan også regne ut når vi vil få solformørkelse</a:t>
            </a:r>
            <a:endParaRPr lang="en-US" altLang="nb-NO" sz="2400" i="0"/>
          </a:p>
        </p:txBody>
      </p:sp>
      <p:sp>
        <p:nvSpPr>
          <p:cNvPr id="30744" name="Text Box 24"/>
          <p:cNvSpPr txBox="1">
            <a:spLocks noChangeArrowheads="1"/>
          </p:cNvSpPr>
          <p:nvPr/>
        </p:nvSpPr>
        <p:spPr bwMode="auto">
          <a:xfrm>
            <a:off x="741363" y="5373688"/>
            <a:ext cx="5226050" cy="1187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200" i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3200" i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3200" i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3200" i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3200" i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nb-NO" altLang="nb-NO" sz="2400" i="0"/>
              <a:t>Fullmåne, soloppgang/nedgang og solformørkelse kan forutsies. </a:t>
            </a:r>
          </a:p>
          <a:p>
            <a:pPr eaLnBrk="1" hangingPunct="1"/>
            <a:r>
              <a:rPr lang="nb-NO" altLang="nb-NO" sz="2400" i="0"/>
              <a:t>De er </a:t>
            </a:r>
            <a:r>
              <a:rPr lang="nb-NO" altLang="nb-NO" sz="2400">
                <a:solidFill>
                  <a:srgbClr val="CC0000"/>
                </a:solidFill>
              </a:rPr>
              <a:t>determinstiske </a:t>
            </a:r>
            <a:r>
              <a:rPr lang="nb-NO" altLang="nb-NO" sz="2400" i="0"/>
              <a:t>fenomener</a:t>
            </a:r>
            <a:endParaRPr lang="en-US" altLang="nb-NO" sz="2400" i="0"/>
          </a:p>
        </p:txBody>
      </p:sp>
      <p:pic>
        <p:nvPicPr>
          <p:cNvPr id="30745" name="Picture 25" descr="solformorkels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6875" y="3759200"/>
            <a:ext cx="2417763" cy="2012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47" name="Text Box 27"/>
          <p:cNvSpPr txBox="1">
            <a:spLocks noChangeArrowheads="1"/>
          </p:cNvSpPr>
          <p:nvPr/>
        </p:nvSpPr>
        <p:spPr bwMode="auto">
          <a:xfrm>
            <a:off x="6667500" y="5795963"/>
            <a:ext cx="280987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200" i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3200" i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3200" i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3200" i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3200" i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nb-NO" altLang="nb-NO" sz="1600" i="0"/>
              <a:t>Fra Store Norske Leksikon</a:t>
            </a:r>
            <a:endParaRPr lang="en-US" altLang="nb-NO" sz="1600" i="0"/>
          </a:p>
        </p:txBody>
      </p:sp>
      <p:pic>
        <p:nvPicPr>
          <p:cNvPr id="11" name="Content Placeholder 3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546975" y="466408"/>
            <a:ext cx="1617663" cy="2282825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41" grpId="0" build="p" bldLvl="2"/>
      <p:bldP spid="30742" grpId="0"/>
      <p:bldP spid="30743" grpId="0"/>
      <p:bldP spid="30744" grpId="0"/>
      <p:bldP spid="30747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Slide Number Placeholder 7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200" i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3200" i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3200" i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3200" i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3200" i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BA503E98-23A1-4D66-A35A-F98C44D4E107}" type="slidenum">
              <a:rPr lang="en-US" altLang="nb-NO" sz="1400" i="0"/>
              <a:pPr eaLnBrk="1" hangingPunct="1"/>
              <a:t>20</a:t>
            </a:fld>
            <a:endParaRPr lang="en-US" altLang="nb-NO" sz="1400" i="0"/>
          </a:p>
        </p:txBody>
      </p:sp>
      <p:sp>
        <p:nvSpPr>
          <p:cNvPr id="63491" name="Rectangle 2"/>
          <p:cNvSpPr>
            <a:spLocks noChangeArrowheads="1"/>
          </p:cNvSpPr>
          <p:nvPr/>
        </p:nvSpPr>
        <p:spPr bwMode="auto">
          <a:xfrm>
            <a:off x="350838" y="4799013"/>
            <a:ext cx="3822700" cy="107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3200" i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3200" i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3200" i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3200" i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3200" i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nb-NO" altLang="nb-NO" sz="2800" i="0" u="sng"/>
          </a:p>
        </p:txBody>
      </p:sp>
      <p:sp>
        <p:nvSpPr>
          <p:cNvPr id="63492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95300" y="1600200"/>
            <a:ext cx="4375150" cy="4525963"/>
          </a:xfrm>
          <a:noFill/>
        </p:spPr>
        <p:txBody>
          <a:bodyPr/>
          <a:lstStyle/>
          <a:p>
            <a:pPr eaLnBrk="1" hangingPunct="1">
              <a:buFontTx/>
              <a:buNone/>
            </a:pPr>
            <a:endParaRPr lang="nb-NO" altLang="nb-NO" sz="2800" smtClean="0"/>
          </a:p>
          <a:p>
            <a:pPr eaLnBrk="1" hangingPunct="1">
              <a:buFontTx/>
              <a:buNone/>
            </a:pPr>
            <a:r>
              <a:rPr lang="nb-NO" altLang="nb-NO" sz="2800" smtClean="0"/>
              <a:t>	 	</a:t>
            </a:r>
          </a:p>
          <a:p>
            <a:pPr lvl="1" eaLnBrk="1" hangingPunct="1">
              <a:buFontTx/>
              <a:buNone/>
            </a:pPr>
            <a:endParaRPr lang="en-US" altLang="nb-NO" sz="2000" smtClean="0"/>
          </a:p>
        </p:txBody>
      </p:sp>
      <p:pic>
        <p:nvPicPr>
          <p:cNvPr id="141316" name="Picture 4" descr="hvit-terning4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630237">
            <a:off x="8931275" y="1387475"/>
            <a:ext cx="463550" cy="457200"/>
          </a:xfrm>
          <a:noFill/>
        </p:spPr>
      </p:pic>
      <p:sp>
        <p:nvSpPr>
          <p:cNvPr id="141317" name="Text Box 5"/>
          <p:cNvSpPr txBox="1">
            <a:spLocks noChangeArrowheads="1"/>
          </p:cNvSpPr>
          <p:nvPr/>
        </p:nvSpPr>
        <p:spPr bwMode="auto">
          <a:xfrm>
            <a:off x="663575" y="549275"/>
            <a:ext cx="8112125" cy="3552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200" i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3200" i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3200" i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3200" i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3200" i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30000"/>
              </a:spcBef>
            </a:pPr>
            <a:r>
              <a:rPr lang="nb-NO" altLang="nb-NO" sz="2800" i="0" dirty="0">
                <a:solidFill>
                  <a:srgbClr val="008000"/>
                </a:solidFill>
              </a:rPr>
              <a:t>Eksempel </a:t>
            </a:r>
            <a:r>
              <a:rPr lang="nb-NO" altLang="nb-NO" sz="2800" i="0" dirty="0" smtClean="0">
                <a:solidFill>
                  <a:srgbClr val="008000"/>
                </a:solidFill>
              </a:rPr>
              <a:t>2.11</a:t>
            </a:r>
            <a:r>
              <a:rPr lang="nb-NO" altLang="nb-NO" sz="2800" i="0" dirty="0">
                <a:solidFill>
                  <a:srgbClr val="008000"/>
                </a:solidFill>
              </a:rPr>
              <a:t>:</a:t>
            </a:r>
            <a:r>
              <a:rPr lang="nb-NO" altLang="nb-NO" sz="2800" i="0" dirty="0"/>
              <a:t> Kast </a:t>
            </a:r>
            <a:r>
              <a:rPr lang="nb-NO" altLang="nb-NO" sz="2800" i="0" dirty="0" smtClean="0"/>
              <a:t>én </a:t>
            </a:r>
            <a:r>
              <a:rPr lang="nb-NO" altLang="nb-NO" sz="2800" i="0" dirty="0"/>
              <a:t>hvit og </a:t>
            </a:r>
            <a:r>
              <a:rPr lang="nb-NO" altLang="nb-NO" sz="2800" i="0" dirty="0" smtClean="0"/>
              <a:t>én </a:t>
            </a:r>
            <a:r>
              <a:rPr lang="nb-NO" altLang="nb-NO" sz="2800" i="0" dirty="0"/>
              <a:t>rød terning</a:t>
            </a:r>
          </a:p>
          <a:p>
            <a:pPr eaLnBrk="1" hangingPunct="1">
              <a:spcBef>
                <a:spcPct val="30000"/>
              </a:spcBef>
            </a:pPr>
            <a:r>
              <a:rPr lang="nb-NO" altLang="nb-NO" sz="2800" i="0" dirty="0"/>
              <a:t>Hva er sannsynligheten for at summen av antall øyne blir sju?</a:t>
            </a:r>
          </a:p>
          <a:p>
            <a:pPr eaLnBrk="1" hangingPunct="1">
              <a:spcBef>
                <a:spcPct val="30000"/>
              </a:spcBef>
            </a:pPr>
            <a:r>
              <a:rPr lang="nb-NO" altLang="nb-NO" sz="2800" i="0" dirty="0"/>
              <a:t>Det er </a:t>
            </a:r>
            <a:r>
              <a:rPr lang="nb-NO" altLang="nb-NO" sz="2800" dirty="0"/>
              <a:t>m </a:t>
            </a:r>
            <a:r>
              <a:rPr lang="nb-NO" altLang="nb-NO" sz="2800" i="0" dirty="0"/>
              <a:t>= 36 mulige utfall</a:t>
            </a:r>
          </a:p>
          <a:p>
            <a:pPr eaLnBrk="1" hangingPunct="1">
              <a:spcBef>
                <a:spcPct val="30000"/>
              </a:spcBef>
            </a:pPr>
            <a:r>
              <a:rPr lang="nb-NO" altLang="nb-NO" sz="2800" i="0" dirty="0"/>
              <a:t>Av disse er </a:t>
            </a:r>
            <a:r>
              <a:rPr lang="nb-NO" altLang="nb-NO" sz="2800" dirty="0"/>
              <a:t>g</a:t>
            </a:r>
            <a:r>
              <a:rPr lang="nb-NO" altLang="nb-NO" sz="2800" i="0" dirty="0"/>
              <a:t> = 6 gunstige for </a:t>
            </a:r>
            <a:r>
              <a:rPr lang="nb-NO" altLang="nb-NO" sz="2800" i="0" dirty="0">
                <a:solidFill>
                  <a:srgbClr val="CC0000"/>
                </a:solidFill>
              </a:rPr>
              <a:t>«</a:t>
            </a:r>
            <a:r>
              <a:rPr lang="nb-NO" altLang="nb-NO" sz="2800" i="0" dirty="0" smtClean="0">
                <a:solidFill>
                  <a:srgbClr val="CC0000"/>
                </a:solidFill>
              </a:rPr>
              <a:t>sum </a:t>
            </a:r>
            <a:r>
              <a:rPr lang="nb-NO" altLang="nb-NO" sz="2800" i="0" dirty="0">
                <a:solidFill>
                  <a:srgbClr val="CC0000"/>
                </a:solidFill>
              </a:rPr>
              <a:t>sju </a:t>
            </a:r>
            <a:r>
              <a:rPr lang="nb-NO" altLang="nb-NO" sz="2800" i="0" dirty="0" smtClean="0">
                <a:solidFill>
                  <a:srgbClr val="CC0000"/>
                </a:solidFill>
              </a:rPr>
              <a:t>øyne»</a:t>
            </a:r>
            <a:endParaRPr lang="nb-NO" altLang="nb-NO" sz="2800" i="0" dirty="0">
              <a:solidFill>
                <a:srgbClr val="CC0000"/>
              </a:solidFill>
            </a:endParaRPr>
          </a:p>
          <a:p>
            <a:pPr eaLnBrk="1" hangingPunct="1">
              <a:spcBef>
                <a:spcPct val="30000"/>
              </a:spcBef>
            </a:pPr>
            <a:r>
              <a:rPr lang="nb-NO" altLang="nb-NO" sz="2800" dirty="0"/>
              <a:t>P</a:t>
            </a:r>
            <a:r>
              <a:rPr lang="nb-NO" altLang="nb-NO" sz="2800" i="0" dirty="0"/>
              <a:t>(sum sju øyne) = 6/36 = 1/6</a:t>
            </a:r>
            <a:endParaRPr lang="nb-NO" altLang="nb-NO" sz="2800" dirty="0"/>
          </a:p>
          <a:p>
            <a:pPr eaLnBrk="1" hangingPunct="1">
              <a:spcBef>
                <a:spcPct val="40000"/>
              </a:spcBef>
            </a:pPr>
            <a:endParaRPr lang="nb-NO" altLang="nb-NO" sz="1800" i="0" dirty="0"/>
          </a:p>
        </p:txBody>
      </p:sp>
      <p:sp>
        <p:nvSpPr>
          <p:cNvPr id="141318" name="Text Box 6"/>
          <p:cNvSpPr txBox="1">
            <a:spLocks noChangeArrowheads="1"/>
          </p:cNvSpPr>
          <p:nvPr/>
        </p:nvSpPr>
        <p:spPr bwMode="auto">
          <a:xfrm>
            <a:off x="1600200" y="4149725"/>
            <a:ext cx="5692775" cy="2709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200" i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3200" i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3200" i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3200" i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3200" i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60000"/>
              </a:spcBef>
            </a:pPr>
            <a:r>
              <a:rPr lang="nb-NO" altLang="nb-NO" sz="1800" i="0"/>
              <a:t>(</a:t>
            </a:r>
            <a:r>
              <a:rPr lang="nb-NO" altLang="nb-NO" sz="1600" i="0"/>
              <a:t>1,6)	(2,6)	(3,6)	(4,6)	(5,6)	(6,6)</a:t>
            </a:r>
          </a:p>
          <a:p>
            <a:pPr eaLnBrk="1" hangingPunct="1">
              <a:spcBef>
                <a:spcPct val="60000"/>
              </a:spcBef>
            </a:pPr>
            <a:r>
              <a:rPr lang="nb-NO" altLang="nb-NO" sz="1600" i="0"/>
              <a:t>(1,5)	(2,5)	(3,5)	(4,5)	(5,5)	(6,5)</a:t>
            </a:r>
          </a:p>
          <a:p>
            <a:pPr eaLnBrk="1" hangingPunct="1">
              <a:spcBef>
                <a:spcPct val="60000"/>
              </a:spcBef>
            </a:pPr>
            <a:r>
              <a:rPr lang="nb-NO" altLang="nb-NO" sz="1600" i="0"/>
              <a:t>(1,4)	(2,4)	(3,4)	(4,4)	(5,4)	(6,4)</a:t>
            </a:r>
          </a:p>
          <a:p>
            <a:pPr eaLnBrk="1" hangingPunct="1">
              <a:spcBef>
                <a:spcPct val="60000"/>
              </a:spcBef>
            </a:pPr>
            <a:r>
              <a:rPr lang="nb-NO" altLang="nb-NO" sz="1600" i="0"/>
              <a:t>(1,3)	(2,3)	(3,3)	(4,3)	(5,3)	(6,3)</a:t>
            </a:r>
          </a:p>
          <a:p>
            <a:pPr eaLnBrk="1" hangingPunct="1">
              <a:spcBef>
                <a:spcPct val="60000"/>
              </a:spcBef>
            </a:pPr>
            <a:r>
              <a:rPr lang="nb-NO" altLang="nb-NO" sz="1600" i="0"/>
              <a:t>(1,2)	(2,2)	(3,2)	(4,2)	(5,2)	(6,2)</a:t>
            </a:r>
          </a:p>
          <a:p>
            <a:pPr eaLnBrk="1" hangingPunct="1">
              <a:spcBef>
                <a:spcPct val="60000"/>
              </a:spcBef>
            </a:pPr>
            <a:r>
              <a:rPr lang="nb-NO" altLang="nb-NO" sz="1600" i="0"/>
              <a:t>(1,1)	(2,1)	(3,1)	(4,1)	(5,1)	(6,1)</a:t>
            </a:r>
          </a:p>
          <a:p>
            <a:pPr eaLnBrk="1" hangingPunct="1">
              <a:spcBef>
                <a:spcPct val="60000"/>
              </a:spcBef>
            </a:pPr>
            <a:endParaRPr lang="nb-NO" altLang="nb-NO" sz="1600" i="0"/>
          </a:p>
        </p:txBody>
      </p:sp>
      <p:sp>
        <p:nvSpPr>
          <p:cNvPr id="141319" name="AutoShape 7"/>
          <p:cNvSpPr>
            <a:spLocks noChangeArrowheads="1"/>
          </p:cNvSpPr>
          <p:nvPr/>
        </p:nvSpPr>
        <p:spPr bwMode="auto">
          <a:xfrm rot="1407732">
            <a:off x="1355725" y="5203825"/>
            <a:ext cx="5983288" cy="373063"/>
          </a:xfrm>
          <a:prstGeom prst="roundRect">
            <a:avLst>
              <a:gd name="adj" fmla="val 16667"/>
            </a:avLst>
          </a:prstGeom>
          <a:noFill/>
          <a:ln w="38100">
            <a:solidFill>
              <a:srgbClr val="CC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3200" i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3200" i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3200" i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3200" i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3200" i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nb-NO" altLang="nb-NO"/>
          </a:p>
        </p:txBody>
      </p:sp>
      <p:sp>
        <p:nvSpPr>
          <p:cNvPr id="141321" name="Rectangle 9"/>
          <p:cNvSpPr>
            <a:spLocks noChangeArrowheads="1"/>
          </p:cNvSpPr>
          <p:nvPr/>
        </p:nvSpPr>
        <p:spPr bwMode="auto">
          <a:xfrm>
            <a:off x="1393825" y="4076700"/>
            <a:ext cx="5849938" cy="2519363"/>
          </a:xfrm>
          <a:prstGeom prst="rect">
            <a:avLst/>
          </a:prstGeom>
          <a:noFill/>
          <a:ln w="38100">
            <a:solidFill>
              <a:schemeClr val="bg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3200" i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3200" i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3200" i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3200" i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3200" i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nb-NO" altLang="nb-NO"/>
          </a:p>
        </p:txBody>
      </p:sp>
      <p:pic>
        <p:nvPicPr>
          <p:cNvPr id="141322" name="Picture 10" descr="terning3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605713" y="1871663"/>
            <a:ext cx="496887" cy="477837"/>
          </a:xfr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413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413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413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4131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413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4131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413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4131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413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4131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4131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6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413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413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413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4132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413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4132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413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4132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413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4132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4132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Par">
                      <p:stCondLst>
                        <p:cond delay="indefinite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 nodeType="clickPar">
                      <p:stCondLst>
                        <p:cond delay="indefinite"/>
                      </p:stCondLst>
                      <p:childTnLst>
                        <p:par>
                          <p:cTn id="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1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 nodeType="clickPar">
                      <p:stCondLst>
                        <p:cond delay="indefinite"/>
                      </p:stCondLst>
                      <p:childTnLst>
                        <p:par>
                          <p:cTn id="6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 nodeType="clickPar">
                      <p:stCondLst>
                        <p:cond delay="indefinite"/>
                      </p:stCondLst>
                      <p:childTnLst>
                        <p:par>
                          <p:cTn id="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1317" grpId="0" uiExpand="1" build="allAtOnce"/>
      <p:bldP spid="141318" grpId="0" build="allAtOnce"/>
      <p:bldP spid="141319" grpId="0" uiExpand="1" animBg="1"/>
      <p:bldP spid="141321" grpId="0" uiExpand="1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Slide Number Placeholder 8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200" i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3200" i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3200" i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3200" i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3200" i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786DA45D-3600-49D5-A211-815B67BA99BB}" type="slidenum">
              <a:rPr lang="en-US" altLang="nb-NO" sz="1400" i="0"/>
              <a:pPr eaLnBrk="1" hangingPunct="1"/>
              <a:t>21</a:t>
            </a:fld>
            <a:endParaRPr lang="en-US" altLang="nb-NO" sz="1400" i="0"/>
          </a:p>
        </p:txBody>
      </p:sp>
      <p:sp>
        <p:nvSpPr>
          <p:cNvPr id="12292" name="Rectangle 2"/>
          <p:cNvSpPr>
            <a:spLocks noGrp="1" noChangeArrowheads="1"/>
          </p:cNvSpPr>
          <p:nvPr>
            <p:ph type="title" sz="quarter"/>
          </p:nvPr>
        </p:nvSpPr>
        <p:spPr>
          <a:xfrm>
            <a:off x="544258" y="341313"/>
            <a:ext cx="7656513" cy="1143000"/>
          </a:xfrm>
        </p:spPr>
        <p:txBody>
          <a:bodyPr/>
          <a:lstStyle/>
          <a:p>
            <a:pPr eaLnBrk="1" hangingPunct="1"/>
            <a:r>
              <a:rPr lang="nb-NO" altLang="nb-NO" sz="3600" b="1" dirty="0" smtClean="0">
                <a:solidFill>
                  <a:srgbClr val="000099"/>
                </a:solidFill>
              </a:rPr>
              <a:t>Sannsynlighet og relativ frekvens</a:t>
            </a:r>
            <a:endParaRPr lang="nb-NO" altLang="nb-NO" sz="3600" dirty="0" smtClean="0">
              <a:solidFill>
                <a:srgbClr val="000099"/>
              </a:solidFill>
            </a:endParaRPr>
          </a:p>
        </p:txBody>
      </p:sp>
      <p:pic>
        <p:nvPicPr>
          <p:cNvPr id="134151" name="Picture 7" descr="blåterning-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1148642">
            <a:off x="4875213" y="4918075"/>
            <a:ext cx="471487" cy="454025"/>
          </a:xfrm>
          <a:noFill/>
        </p:spPr>
      </p:pic>
      <p:pic>
        <p:nvPicPr>
          <p:cNvPr id="134153" name="Picture 9" descr="blå-terning-4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1055827">
            <a:off x="3314700" y="4918075"/>
            <a:ext cx="473075" cy="455613"/>
          </a:xfrm>
          <a:noFill/>
        </p:spPr>
      </p:pic>
      <p:pic>
        <p:nvPicPr>
          <p:cNvPr id="134155" name="Picture 11" descr="blåterning-1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95350" y="4918075"/>
            <a:ext cx="444500" cy="427038"/>
          </a:xfrm>
          <a:noFill/>
        </p:spPr>
      </p:pic>
      <p:sp>
        <p:nvSpPr>
          <p:cNvPr id="134150" name="Text Box 6"/>
          <p:cNvSpPr txBox="1">
            <a:spLocks noChangeArrowheads="1"/>
          </p:cNvSpPr>
          <p:nvPr/>
        </p:nvSpPr>
        <p:spPr bwMode="auto">
          <a:xfrm>
            <a:off x="584200" y="1482493"/>
            <a:ext cx="8813800" cy="27084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200" i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3200" i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3200" i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3200" i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3200" i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ts val="1800"/>
              </a:spcBef>
            </a:pPr>
            <a:r>
              <a:rPr lang="nb-NO" altLang="nb-NO" sz="2800" i="0" dirty="0"/>
              <a:t>Hva betyr det at sannsynligheten er 1/6 for </a:t>
            </a:r>
            <a:r>
              <a:rPr lang="nb-NO" altLang="nb-NO" sz="2800" i="0" dirty="0" smtClean="0"/>
              <a:t>å få sekser når vi kaster én terning?</a:t>
            </a:r>
            <a:endParaRPr lang="nb-NO" altLang="nb-NO" sz="2800" i="0" dirty="0"/>
          </a:p>
          <a:p>
            <a:pPr eaLnBrk="1" hangingPunct="1">
              <a:spcBef>
                <a:spcPts val="1800"/>
              </a:spcBef>
            </a:pPr>
            <a:r>
              <a:rPr lang="nb-NO" altLang="nb-NO" sz="2800" i="0" dirty="0"/>
              <a:t>Vi kan ikke forutsi resultatet av </a:t>
            </a:r>
            <a:r>
              <a:rPr lang="nb-NO" altLang="nb-NO" sz="2800" i="0" dirty="0" smtClean="0"/>
              <a:t>ett </a:t>
            </a:r>
            <a:r>
              <a:rPr lang="nb-NO" altLang="nb-NO" sz="2800" i="0" dirty="0"/>
              <a:t>kast, men vi ser et mønster når terningen kastes mange ganger</a:t>
            </a:r>
          </a:p>
          <a:p>
            <a:pPr eaLnBrk="1" hangingPunct="1">
              <a:spcBef>
                <a:spcPts val="1800"/>
              </a:spcBef>
            </a:pPr>
            <a:r>
              <a:rPr lang="nb-NO" altLang="nb-NO" sz="2800" i="0" dirty="0"/>
              <a:t>Kaster først </a:t>
            </a:r>
            <a:r>
              <a:rPr lang="nb-NO" altLang="nb-NO" sz="2800" i="0" dirty="0" smtClean="0"/>
              <a:t>én </a:t>
            </a:r>
            <a:r>
              <a:rPr lang="nb-NO" altLang="nb-NO" sz="2800" i="0" dirty="0"/>
              <a:t>terning 10 ganger:</a:t>
            </a:r>
          </a:p>
        </p:txBody>
      </p:sp>
      <p:pic>
        <p:nvPicPr>
          <p:cNvPr id="134157" name="Picture 13" descr="blåterning-3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2368227">
            <a:off x="2535238" y="4918075"/>
            <a:ext cx="442912" cy="427038"/>
          </a:xfrm>
          <a:noFill/>
        </p:spPr>
      </p:pic>
      <p:pic>
        <p:nvPicPr>
          <p:cNvPr id="134159" name="Picture 15" descr="blåterning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55827">
            <a:off x="1754188" y="4773613"/>
            <a:ext cx="471487" cy="45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4160" name="Picture 16" descr="blåterning-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800194">
            <a:off x="7527925" y="4989513"/>
            <a:ext cx="471488" cy="45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4161" name="Picture 17" descr="blåterning-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4163" y="4773613"/>
            <a:ext cx="444500" cy="427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4162" name="Picture 18" descr="blå-terning-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1838" y="4989513"/>
            <a:ext cx="473075" cy="455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4163" name="Picture 19" descr="blåterning-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70901">
            <a:off x="6669088" y="4918075"/>
            <a:ext cx="471487" cy="45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4164" name="Picture 20" descr="blåterning-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399095">
            <a:off x="8385175" y="4845050"/>
            <a:ext cx="471488" cy="45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4165" name="Text Box 21"/>
          <p:cNvSpPr txBox="1">
            <a:spLocks noChangeArrowheads="1"/>
          </p:cNvSpPr>
          <p:nvPr/>
        </p:nvSpPr>
        <p:spPr bwMode="auto">
          <a:xfrm>
            <a:off x="741363" y="5718175"/>
            <a:ext cx="7958137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200" i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3200" i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3200" i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3200" i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3200" i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40000"/>
              </a:spcBef>
            </a:pPr>
            <a:r>
              <a:rPr lang="nb-NO" altLang="nb-NO" sz="2800">
                <a:solidFill>
                  <a:srgbClr val="CC0000"/>
                </a:solidFill>
              </a:rPr>
              <a:t>Relativ frekvens</a:t>
            </a:r>
            <a:r>
              <a:rPr lang="nb-NO" altLang="nb-NO" sz="2800" i="0"/>
              <a:t> av seksere er 1/10 = 0.10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5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5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6" presetClass="entr" presetSubtype="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1341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1341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1341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5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13415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6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13415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13415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8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13415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13415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0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13415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13415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2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13415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34" presetID="26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1341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1341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1341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2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13415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3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13415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4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13415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5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13415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6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13415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7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13415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8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13415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9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13415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51" presetID="26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1341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1341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1341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9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13415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0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13415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1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13415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2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13415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3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13415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4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13415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13415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6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13415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68" presetID="26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0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134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134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134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6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13415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7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13415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8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13415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9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13415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0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13415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1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13415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2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13415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3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13415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85" presetID="26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7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1341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1341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1341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3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13416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4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13416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5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13416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6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13416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7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13416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8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13416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9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13416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0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13416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 nodeType="afterGroup">
                            <p:stCondLst>
                              <p:cond delay="7500"/>
                            </p:stCondLst>
                            <p:childTnLst>
                              <p:par>
                                <p:cTn id="102" presetID="26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4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5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1341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1341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1341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10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13415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11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13415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2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13415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13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13415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4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13415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15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13415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6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13415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7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13415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119" presetID="26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1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2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1341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1341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1341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27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13416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28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13416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9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13416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30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13416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1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13416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32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13416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3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13416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34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13416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5" fill="hold" nodeType="afterGroup">
                            <p:stCondLst>
                              <p:cond delay="10500"/>
                            </p:stCondLst>
                            <p:childTnLst>
                              <p:par>
                                <p:cTn id="136" presetID="26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8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6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9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1341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1341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1341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44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13416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5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13416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6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13416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47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13416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8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13416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49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13416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0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13416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51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13416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2" fill="hold" nodeType="afterGroup">
                            <p:stCondLst>
                              <p:cond delay="12000"/>
                            </p:stCondLst>
                            <p:childTnLst>
                              <p:par>
                                <p:cTn id="153" presetID="26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5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6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1341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1341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1341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61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13416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62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13416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3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13416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4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13416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5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13416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66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13416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7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13416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68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13416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9" fill="hold" nodeType="afterGroup">
                            <p:stCondLst>
                              <p:cond delay="13500"/>
                            </p:stCondLst>
                            <p:childTnLst>
                              <p:par>
                                <p:cTn id="170" presetID="26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2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6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3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4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5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1341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6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1341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7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1341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78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13416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79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13416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0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13416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81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13416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2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13416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3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13416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4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13416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85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13416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6" fill="hold" nodeType="clickPar">
                      <p:stCondLst>
                        <p:cond delay="indefinite"/>
                      </p:stCondLst>
                      <p:childTnLst>
                        <p:par>
                          <p:cTn id="18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4150" grpId="0" build="allAtOnce"/>
      <p:bldP spid="134165" grpId="0" build="allAtOnce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200" i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3200" i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3200" i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3200" i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3200" i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C3600421-9296-45A8-A597-F0FAB9CC3AC8}" type="slidenum">
              <a:rPr lang="en-US" altLang="nb-NO" sz="1400" i="0"/>
              <a:pPr eaLnBrk="1" hangingPunct="1"/>
              <a:t>22</a:t>
            </a:fld>
            <a:endParaRPr lang="en-US" altLang="nb-NO" sz="1400" i="0"/>
          </a:p>
        </p:txBody>
      </p:sp>
      <p:sp>
        <p:nvSpPr>
          <p:cNvPr id="142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 eaLnBrk="1" hangingPunct="1"/>
            <a:r>
              <a:rPr lang="nb-NO" altLang="nb-NO" sz="2800" dirty="0" smtClean="0">
                <a:solidFill>
                  <a:schemeClr val="tx1"/>
                </a:solidFill>
              </a:rPr>
              <a:t>Kaster så én terning om og om igjen. Etter </a:t>
            </a:r>
            <a:r>
              <a:rPr lang="nb-NO" altLang="nb-NO" sz="2800" i="1" dirty="0" smtClean="0">
                <a:solidFill>
                  <a:schemeClr val="tx1"/>
                </a:solidFill>
              </a:rPr>
              <a:t>N</a:t>
            </a:r>
            <a:r>
              <a:rPr lang="nb-NO" altLang="nb-NO" sz="2800" dirty="0" smtClean="0">
                <a:solidFill>
                  <a:schemeClr val="tx1"/>
                </a:solidFill>
              </a:rPr>
              <a:t> kast er den relative frekvensen av seksere:</a:t>
            </a:r>
          </a:p>
        </p:txBody>
      </p:sp>
      <p:pic>
        <p:nvPicPr>
          <p:cNvPr id="142340" name="Picture 4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50838" y="2781300"/>
            <a:ext cx="6005512" cy="4030663"/>
          </a:xfrm>
          <a:noFill/>
        </p:spPr>
      </p:pic>
      <p:sp>
        <p:nvSpPr>
          <p:cNvPr id="142342" name="Rectangle 6"/>
          <p:cNvSpPr>
            <a:spLocks noChangeArrowheads="1"/>
          </p:cNvSpPr>
          <p:nvPr/>
        </p:nvSpPr>
        <p:spPr bwMode="auto">
          <a:xfrm>
            <a:off x="1209675" y="1196975"/>
            <a:ext cx="7342188" cy="719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3200" i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3200" i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3200" i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3200" i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3200" i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nb-NO" altLang="nb-NO" i="0"/>
          </a:p>
        </p:txBody>
      </p:sp>
      <p:graphicFrame>
        <p:nvGraphicFramePr>
          <p:cNvPr id="142343" name="Object 7"/>
          <p:cNvGraphicFramePr>
            <a:graphicFrameLocks noGrp="1" noChangeAspect="1"/>
          </p:cNvGraphicFramePr>
          <p:nvPr>
            <p:ph sz="half" idx="2"/>
          </p:nvPr>
        </p:nvGraphicFramePr>
        <p:xfrm>
          <a:off x="1946275" y="1557338"/>
          <a:ext cx="4608513" cy="958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459" name="Equation" r:id="rId4" imgW="1892160" imgH="393480" progId="Equation.DSMT4">
                  <p:embed/>
                </p:oleObj>
              </mc:Choice>
              <mc:Fallback>
                <p:oleObj name="Equation" r:id="rId4" imgW="1892160" imgH="393480" progId="Equation.DSMT4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46275" y="1557338"/>
                        <a:ext cx="4608513" cy="9588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2345" name="Rectangle 9"/>
          <p:cNvSpPr>
            <a:spLocks noChangeArrowheads="1"/>
          </p:cNvSpPr>
          <p:nvPr/>
        </p:nvSpPr>
        <p:spPr bwMode="auto">
          <a:xfrm>
            <a:off x="7157587" y="3060696"/>
            <a:ext cx="2215016" cy="2509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3200" i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3200" i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3200" i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3200" i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3200" i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nb-NO" altLang="nb-NO" sz="2400" i="0" dirty="0">
                <a:solidFill>
                  <a:srgbClr val="CC0000"/>
                </a:solidFill>
              </a:rPr>
              <a:t>Merk at den relative frekvensen nærmer seg 1/6=0.167 </a:t>
            </a:r>
            <a:r>
              <a:rPr lang="nb-NO" altLang="nb-NO" sz="2400" i="0" dirty="0" smtClean="0">
                <a:solidFill>
                  <a:srgbClr val="CC0000"/>
                </a:solidFill>
              </a:rPr>
              <a:t>når   </a:t>
            </a:r>
            <a:r>
              <a:rPr lang="nb-NO" altLang="nb-NO" sz="2400" dirty="0">
                <a:solidFill>
                  <a:srgbClr val="CC0000"/>
                </a:solidFill>
              </a:rPr>
              <a:t>N</a:t>
            </a:r>
            <a:r>
              <a:rPr lang="nb-NO" altLang="nb-NO" sz="2400" i="0" dirty="0">
                <a:solidFill>
                  <a:srgbClr val="CC0000"/>
                </a:solidFill>
              </a:rPr>
              <a:t>  blir stor</a:t>
            </a:r>
          </a:p>
        </p:txBody>
      </p:sp>
      <p:sp>
        <p:nvSpPr>
          <p:cNvPr id="142346" name="Rectangle 10"/>
          <p:cNvSpPr>
            <a:spLocks noChangeArrowheads="1"/>
          </p:cNvSpPr>
          <p:nvPr/>
        </p:nvSpPr>
        <p:spPr bwMode="auto">
          <a:xfrm>
            <a:off x="7077076" y="3110362"/>
            <a:ext cx="2197554" cy="2376487"/>
          </a:xfrm>
          <a:prstGeom prst="rect">
            <a:avLst/>
          </a:prstGeom>
          <a:noFill/>
          <a:ln w="38100">
            <a:solidFill>
              <a:srgbClr val="CC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3200" i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3200" i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3200" i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3200" i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3200" i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nb-NO" altLang="nb-NO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2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2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2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2338" grpId="0" autoUpdateAnimBg="0"/>
      <p:bldP spid="142342" grpId="0" autoUpdateAnimBg="0"/>
      <p:bldP spid="142345" grpId="0" autoUpdateAnimBg="0"/>
      <p:bldP spid="142346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Plassholder for lysbildenummer 6"/>
          <p:cNvSpPr>
            <a:spLocks noGrp="1"/>
          </p:cNvSpPr>
          <p:nvPr>
            <p:ph type="sldNum" sz="quarter" idx="12"/>
          </p:nvPr>
        </p:nvSpPr>
        <p:spPr>
          <a:xfrm>
            <a:off x="7475935" y="6450013"/>
            <a:ext cx="2311400" cy="476250"/>
          </a:xfrm>
          <a:noFill/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4AC87592-C04A-40AD-B7C9-37593ACF2BA1}" type="slidenum">
              <a:rPr lang="en-US" altLang="nb-NO" sz="1400" smtClean="0"/>
              <a:pPr eaLnBrk="1" hangingPunct="1">
                <a:spcBef>
                  <a:spcPct val="0"/>
                </a:spcBef>
                <a:buFontTx/>
                <a:buNone/>
              </a:pPr>
              <a:t>23</a:t>
            </a:fld>
            <a:endParaRPr lang="en-US" altLang="nb-NO" sz="1400" smtClean="0"/>
          </a:p>
        </p:txBody>
      </p:sp>
      <p:sp>
        <p:nvSpPr>
          <p:cNvPr id="22531" name="Rectangle 1743"/>
          <p:cNvSpPr>
            <a:spLocks noGrp="1" noChangeArrowheads="1"/>
          </p:cNvSpPr>
          <p:nvPr>
            <p:ph type="title"/>
          </p:nvPr>
        </p:nvSpPr>
        <p:spPr>
          <a:xfrm>
            <a:off x="242492" y="93663"/>
            <a:ext cx="9577519" cy="1143000"/>
          </a:xfrm>
          <a:noFill/>
        </p:spPr>
        <p:txBody>
          <a:bodyPr/>
          <a:lstStyle/>
          <a:p>
            <a:pPr algn="l" eaLnBrk="1" hangingPunct="1"/>
            <a:r>
              <a:rPr lang="nb-NO" altLang="nb-NO" sz="2600" smtClean="0">
                <a:solidFill>
                  <a:srgbClr val="0070C0"/>
                </a:solidFill>
              </a:rPr>
              <a:t>Hva er sannsynligheten for at et nyfødt barn er en jente? </a:t>
            </a:r>
          </a:p>
        </p:txBody>
      </p:sp>
      <p:sp>
        <p:nvSpPr>
          <p:cNvPr id="105164" name="Text Box 1740"/>
          <p:cNvSpPr txBox="1">
            <a:spLocks noChangeArrowheads="1"/>
          </p:cNvSpPr>
          <p:nvPr/>
        </p:nvSpPr>
        <p:spPr bwMode="auto">
          <a:xfrm>
            <a:off x="328481" y="5897564"/>
            <a:ext cx="5355431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nb-NO" sz="1800" i="0" dirty="0"/>
              <a:t>(</a:t>
            </a:r>
            <a:r>
              <a:rPr lang="en-US" altLang="nb-NO" sz="1800" i="0" dirty="0" err="1"/>
              <a:t>Modifisert</a:t>
            </a:r>
            <a:r>
              <a:rPr lang="en-US" altLang="nb-NO" sz="1800" i="0" dirty="0"/>
              <a:t> </a:t>
            </a:r>
            <a:r>
              <a:rPr lang="en-US" altLang="nb-NO" sz="1800" i="0" dirty="0" err="1"/>
              <a:t>fra</a:t>
            </a:r>
            <a:r>
              <a:rPr lang="en-US" altLang="nb-NO" sz="1800" i="0" dirty="0"/>
              <a:t> www.ssb.no/aarbok/)</a:t>
            </a:r>
          </a:p>
        </p:txBody>
      </p:sp>
      <p:sp>
        <p:nvSpPr>
          <p:cNvPr id="105223" name="Rectangle 1799"/>
          <p:cNvSpPr>
            <a:spLocks noChangeArrowheads="1"/>
          </p:cNvSpPr>
          <p:nvPr/>
        </p:nvSpPr>
        <p:spPr bwMode="auto">
          <a:xfrm>
            <a:off x="6446950" y="867454"/>
            <a:ext cx="3296841" cy="2251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nb-NO" altLang="nb-NO" sz="2200" i="0" dirty="0">
                <a:solidFill>
                  <a:schemeClr val="tx2"/>
                </a:solidFill>
              </a:rPr>
              <a:t>Den </a:t>
            </a:r>
            <a:r>
              <a:rPr lang="nb-NO" altLang="nb-NO" sz="2200" i="0" dirty="0">
                <a:solidFill>
                  <a:srgbClr val="FF0000"/>
                </a:solidFill>
              </a:rPr>
              <a:t>relative frekvensen </a:t>
            </a:r>
            <a:r>
              <a:rPr lang="nb-NO" altLang="nb-NO" sz="2200" i="0" dirty="0">
                <a:solidFill>
                  <a:schemeClr val="tx2"/>
                </a:solidFill>
              </a:rPr>
              <a:t>av jentefødsler varierer lite fra femårsperiode til femårsperiode </a:t>
            </a:r>
          </a:p>
        </p:txBody>
      </p:sp>
      <p:sp>
        <p:nvSpPr>
          <p:cNvPr id="105224" name="Rectangle 1800"/>
          <p:cNvSpPr>
            <a:spLocks noChangeArrowheads="1"/>
          </p:cNvSpPr>
          <p:nvPr/>
        </p:nvSpPr>
        <p:spPr bwMode="auto">
          <a:xfrm>
            <a:off x="6478456" y="2962041"/>
            <a:ext cx="3188058" cy="1655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nb-NO" altLang="nb-NO" sz="2200" i="0" dirty="0"/>
              <a:t>I perioden 1951-2010 ble det født </a:t>
            </a:r>
            <a:r>
              <a:rPr lang="nb-NO" altLang="nb-NO" sz="2200" i="0" dirty="0" smtClean="0"/>
              <a:t>3566440 </a:t>
            </a:r>
            <a:r>
              <a:rPr lang="nb-NO" altLang="nb-NO" sz="2200" i="0" dirty="0"/>
              <a:t>barn i Norge. Av </a:t>
            </a:r>
            <a:r>
              <a:rPr lang="nb-NO" altLang="nb-NO" sz="2200" i="0" dirty="0" smtClean="0"/>
              <a:t>dem </a:t>
            </a:r>
            <a:r>
              <a:rPr lang="nb-NO" altLang="nb-NO" sz="2200" i="0" dirty="0"/>
              <a:t>var 1733405 jenter</a:t>
            </a:r>
          </a:p>
        </p:txBody>
      </p:sp>
      <p:sp>
        <p:nvSpPr>
          <p:cNvPr id="105225" name="Rectangle 1801"/>
          <p:cNvSpPr>
            <a:spLocks noChangeArrowheads="1"/>
          </p:cNvSpPr>
          <p:nvPr/>
        </p:nvSpPr>
        <p:spPr bwMode="auto">
          <a:xfrm>
            <a:off x="6577636" y="4752059"/>
            <a:ext cx="2827621" cy="1295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nb-NO" altLang="nb-NO" sz="2200" i="0" dirty="0"/>
              <a:t>Relativ frekvens av jenter i hele perioden er 48.6%</a:t>
            </a:r>
          </a:p>
        </p:txBody>
      </p:sp>
      <p:graphicFrame>
        <p:nvGraphicFramePr>
          <p:cNvPr id="8" name="Plassholder for innhold 7"/>
          <p:cNvGraphicFramePr>
            <a:graphicFrameLocks noGrp="1"/>
          </p:cNvGraphicFramePr>
          <p:nvPr>
            <p:ph sz="half" idx="1"/>
          </p:nvPr>
        </p:nvGraphicFramePr>
        <p:xfrm>
          <a:off x="197777" y="1195388"/>
          <a:ext cx="6055386" cy="444977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325062"/>
                <a:gridCol w="1182581"/>
                <a:gridCol w="1182581"/>
                <a:gridCol w="1182581"/>
                <a:gridCol w="1182581"/>
              </a:tblGrid>
              <a:tr h="570067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nb-NO" sz="1800" u="none" strike="noStrike" dirty="0">
                          <a:effectLst/>
                        </a:rPr>
                        <a:t>År  </a:t>
                      </a:r>
                      <a:endParaRPr lang="nb-NO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721" marR="7721" marT="7127" marB="0" anchor="ctr">
                    <a:noFill/>
                  </a:tcPr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nb-NO" sz="1800" u="none" strike="noStrike" dirty="0" smtClean="0">
                          <a:effectLst/>
                        </a:rPr>
                        <a:t>Fødte (årsgjennomsnitt)</a:t>
                      </a:r>
                      <a:endParaRPr lang="nb-NO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721" marR="7721" marT="7127" marB="0" anchor="ctr"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nb-N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b-N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b-NO" sz="18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Relativ frekvens</a:t>
                      </a:r>
                      <a:endParaRPr lang="nb-NO" sz="1800" b="1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7721" marR="7721" marT="7127" marB="0" anchor="ctr">
                    <a:noFill/>
                  </a:tcPr>
                </a:tc>
              </a:tr>
              <a:tr h="281446">
                <a:tc vMerge="1">
                  <a:txBody>
                    <a:bodyPr/>
                    <a:lstStyle/>
                    <a:p>
                      <a:endParaRPr lang="nb-N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b-NO" sz="1800" u="none" strike="noStrike">
                          <a:effectLst/>
                        </a:rPr>
                        <a:t>I alt</a:t>
                      </a:r>
                      <a:endParaRPr lang="nb-NO" sz="18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721" marR="7721" marT="7127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b-NO" sz="1800" u="none" strike="noStrike">
                          <a:effectLst/>
                        </a:rPr>
                        <a:t>Gutter</a:t>
                      </a:r>
                      <a:endParaRPr lang="nb-NO" sz="18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721" marR="7721" marT="7127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b-NO" sz="1800" u="none" strike="noStrike">
                          <a:effectLst/>
                        </a:rPr>
                        <a:t>Jenter</a:t>
                      </a:r>
                      <a:endParaRPr lang="nb-NO" sz="18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721" marR="7721" marT="7127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b-NO" sz="18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Jenter</a:t>
                      </a:r>
                      <a:endParaRPr lang="nb-NO" sz="1800" b="1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7721" marR="7721" marT="7127" marB="0" anchor="ctr">
                    <a:noFill/>
                  </a:tcPr>
                </a:tc>
              </a:tr>
              <a:tr h="220900">
                <a:tc>
                  <a:txBody>
                    <a:bodyPr/>
                    <a:lstStyle/>
                    <a:p>
                      <a:pPr algn="ctr" fontAlgn="ctr"/>
                      <a:r>
                        <a:rPr lang="nb-NO" sz="300" u="none" strike="noStrike" dirty="0">
                          <a:effectLst/>
                        </a:rPr>
                        <a:t> </a:t>
                      </a:r>
                      <a:endParaRPr lang="nb-NO" sz="3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721" marR="7721" marT="7127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b-NO" sz="300" u="none" strike="noStrike" dirty="0">
                          <a:effectLst/>
                        </a:rPr>
                        <a:t> </a:t>
                      </a:r>
                      <a:endParaRPr lang="nb-NO" sz="3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721" marR="7721" marT="7127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b-NO" sz="300" u="none" strike="noStrike" dirty="0">
                          <a:effectLst/>
                        </a:rPr>
                        <a:t> </a:t>
                      </a:r>
                      <a:endParaRPr lang="nb-NO" sz="3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721" marR="7721" marT="7127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b-NO" sz="300" u="none" strike="noStrike" dirty="0">
                          <a:effectLst/>
                        </a:rPr>
                        <a:t> </a:t>
                      </a:r>
                      <a:endParaRPr lang="nb-NO" sz="3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721" marR="7721" marT="7127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b-NO" sz="3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 </a:t>
                      </a:r>
                      <a:endParaRPr lang="nb-NO" sz="300" b="1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7721" marR="7721" marT="7127" marB="0" anchor="ctr">
                    <a:noFill/>
                  </a:tcPr>
                </a:tc>
              </a:tr>
              <a:tr h="281446">
                <a:tc>
                  <a:txBody>
                    <a:bodyPr/>
                    <a:lstStyle/>
                    <a:p>
                      <a:pPr algn="ctr" fontAlgn="ctr"/>
                      <a:r>
                        <a:rPr lang="nb-NO" sz="1800" u="none" strike="noStrike">
                          <a:effectLst/>
                        </a:rPr>
                        <a:t>1951-1955</a:t>
                      </a:r>
                      <a:endParaRPr lang="nb-NO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721" marR="7721" marT="7127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b-NO" sz="1800" u="none" strike="noStrike" dirty="0" smtClean="0">
                          <a:effectLst/>
                        </a:rPr>
                        <a:t>62478</a:t>
                      </a:r>
                      <a:endParaRPr lang="nb-NO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721" marR="7721" marT="7127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b-NO" sz="1800" u="none" strike="noStrike">
                          <a:effectLst/>
                        </a:rPr>
                        <a:t>32182</a:t>
                      </a:r>
                      <a:endParaRPr lang="nb-NO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721" marR="7721" marT="7127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b-NO" sz="1800" u="none" strike="noStrike">
                          <a:effectLst/>
                        </a:rPr>
                        <a:t>30296</a:t>
                      </a:r>
                      <a:endParaRPr lang="nb-NO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721" marR="7721" marT="7127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b-NO" sz="18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0,485</a:t>
                      </a:r>
                      <a:endParaRPr lang="nb-NO" sz="1800" b="0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7721" marR="7721" marT="7127" marB="0" anchor="ctr">
                    <a:noFill/>
                  </a:tcPr>
                </a:tc>
              </a:tr>
              <a:tr h="281446">
                <a:tc>
                  <a:txBody>
                    <a:bodyPr/>
                    <a:lstStyle/>
                    <a:p>
                      <a:pPr algn="ctr" fontAlgn="ctr"/>
                      <a:r>
                        <a:rPr lang="nb-NO" sz="1800" u="none" strike="noStrike">
                          <a:effectLst/>
                        </a:rPr>
                        <a:t>1956-1960</a:t>
                      </a:r>
                      <a:endParaRPr lang="nb-NO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721" marR="7721" marT="7127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b-NO" sz="1800" u="none" strike="noStrike">
                          <a:effectLst/>
                        </a:rPr>
                        <a:t>63021</a:t>
                      </a:r>
                      <a:endParaRPr lang="nb-NO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721" marR="7721" marT="7127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b-NO" sz="1800" u="none" strike="noStrike">
                          <a:effectLst/>
                        </a:rPr>
                        <a:t>32374</a:t>
                      </a:r>
                      <a:endParaRPr lang="nb-NO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721" marR="7721" marT="7127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b-NO" sz="1800" u="none" strike="noStrike">
                          <a:effectLst/>
                        </a:rPr>
                        <a:t>30647</a:t>
                      </a:r>
                      <a:endParaRPr lang="nb-NO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721" marR="7721" marT="7127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b-NO" sz="18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0,486</a:t>
                      </a:r>
                      <a:endParaRPr lang="nb-NO" sz="1800" b="0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7721" marR="7721" marT="7127" marB="0" anchor="ctr">
                    <a:noFill/>
                  </a:tcPr>
                </a:tc>
              </a:tr>
              <a:tr h="281446">
                <a:tc>
                  <a:txBody>
                    <a:bodyPr/>
                    <a:lstStyle/>
                    <a:p>
                      <a:pPr algn="ctr" fontAlgn="ctr"/>
                      <a:r>
                        <a:rPr lang="nb-NO" sz="1800" u="none" strike="noStrike">
                          <a:effectLst/>
                        </a:rPr>
                        <a:t>1961-1965</a:t>
                      </a:r>
                      <a:endParaRPr lang="nb-NO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721" marR="7721" marT="7127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b-NO" sz="1800" u="none" strike="noStrike">
                          <a:effectLst/>
                        </a:rPr>
                        <a:t>63989</a:t>
                      </a:r>
                      <a:endParaRPr lang="nb-NO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721" marR="7721" marT="7127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b-NO" sz="1800" u="none" strike="noStrike">
                          <a:effectLst/>
                        </a:rPr>
                        <a:t>32992</a:t>
                      </a:r>
                      <a:endParaRPr lang="nb-NO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721" marR="7721" marT="7127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b-NO" sz="1800" u="none" strike="noStrike">
                          <a:effectLst/>
                        </a:rPr>
                        <a:t>30997</a:t>
                      </a:r>
                      <a:endParaRPr lang="nb-NO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721" marR="7721" marT="7127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b-NO" sz="18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0,484</a:t>
                      </a:r>
                      <a:endParaRPr lang="nb-NO" sz="1800" b="0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7721" marR="7721" marT="7127" marB="0" anchor="ctr">
                    <a:noFill/>
                  </a:tcPr>
                </a:tc>
              </a:tr>
              <a:tr h="281446">
                <a:tc>
                  <a:txBody>
                    <a:bodyPr/>
                    <a:lstStyle/>
                    <a:p>
                      <a:pPr algn="ctr" fontAlgn="ctr"/>
                      <a:r>
                        <a:rPr lang="nb-NO" sz="1800" u="none" strike="noStrike">
                          <a:effectLst/>
                        </a:rPr>
                        <a:t>1966-1970</a:t>
                      </a:r>
                      <a:endParaRPr lang="nb-NO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721" marR="7721" marT="7127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b-NO" sz="1800" u="none" strike="noStrike" dirty="0">
                          <a:effectLst/>
                        </a:rPr>
                        <a:t>66697</a:t>
                      </a:r>
                      <a:endParaRPr lang="nb-NO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721" marR="7721" marT="7127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b-NO" sz="1800" u="none" strike="noStrike">
                          <a:effectLst/>
                        </a:rPr>
                        <a:t>34368</a:t>
                      </a:r>
                      <a:endParaRPr lang="nb-NO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721" marR="7721" marT="7127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b-NO" sz="1800" u="none" strike="noStrike">
                          <a:effectLst/>
                        </a:rPr>
                        <a:t>32329</a:t>
                      </a:r>
                      <a:endParaRPr lang="nb-NO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721" marR="7721" marT="7127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b-NO" sz="18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0,485</a:t>
                      </a:r>
                      <a:endParaRPr lang="nb-NO" sz="1800" b="0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7721" marR="7721" marT="7127" marB="0" anchor="ctr">
                    <a:noFill/>
                  </a:tcPr>
                </a:tc>
              </a:tr>
              <a:tr h="281446">
                <a:tc>
                  <a:txBody>
                    <a:bodyPr/>
                    <a:lstStyle/>
                    <a:p>
                      <a:pPr algn="ctr" fontAlgn="ctr"/>
                      <a:r>
                        <a:rPr lang="nb-NO" sz="1800" u="none" strike="noStrike">
                          <a:effectLst/>
                        </a:rPr>
                        <a:t>1971-1975</a:t>
                      </a:r>
                      <a:endParaRPr lang="nb-NO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721" marR="7721" marT="7127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b-NO" sz="1800" u="none" strike="noStrike">
                          <a:effectLst/>
                        </a:rPr>
                        <a:t>61393</a:t>
                      </a:r>
                      <a:endParaRPr lang="nb-NO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721" marR="7721" marT="7127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b-NO" sz="1800" u="none" strike="noStrike" dirty="0">
                          <a:effectLst/>
                        </a:rPr>
                        <a:t>31487</a:t>
                      </a:r>
                      <a:endParaRPr lang="nb-NO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721" marR="7721" marT="7127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b-NO" sz="1800" u="none" strike="noStrike">
                          <a:effectLst/>
                        </a:rPr>
                        <a:t>29906</a:t>
                      </a:r>
                      <a:endParaRPr lang="nb-NO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721" marR="7721" marT="7127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b-NO" sz="1800" u="none" strike="noStrike">
                          <a:solidFill>
                            <a:srgbClr val="FF0000"/>
                          </a:solidFill>
                          <a:effectLst/>
                        </a:rPr>
                        <a:t>0,487</a:t>
                      </a:r>
                      <a:endParaRPr lang="nb-NO" sz="1800" b="0" i="0" u="none" strike="noStrike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7721" marR="7721" marT="7127" marB="0" anchor="ctr">
                    <a:noFill/>
                  </a:tcPr>
                </a:tc>
              </a:tr>
              <a:tr h="281446">
                <a:tc>
                  <a:txBody>
                    <a:bodyPr/>
                    <a:lstStyle/>
                    <a:p>
                      <a:pPr algn="ctr" fontAlgn="ctr"/>
                      <a:r>
                        <a:rPr lang="nb-NO" sz="1800" u="none" strike="noStrike">
                          <a:effectLst/>
                        </a:rPr>
                        <a:t>1976-1980</a:t>
                      </a:r>
                      <a:endParaRPr lang="nb-NO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721" marR="7721" marT="7127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b-NO" sz="1800" u="none" strike="noStrike">
                          <a:effectLst/>
                        </a:rPr>
                        <a:t>51744</a:t>
                      </a:r>
                      <a:endParaRPr lang="nb-NO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721" marR="7721" marT="7127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b-NO" sz="1800" u="none" strike="noStrike">
                          <a:effectLst/>
                        </a:rPr>
                        <a:t>26619</a:t>
                      </a:r>
                      <a:endParaRPr lang="nb-NO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721" marR="7721" marT="7127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b-NO" sz="1800" u="none" strike="noStrike" dirty="0">
                          <a:effectLst/>
                        </a:rPr>
                        <a:t>25125</a:t>
                      </a:r>
                      <a:endParaRPr lang="nb-NO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721" marR="7721" marT="7127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b-NO" sz="18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0,486</a:t>
                      </a:r>
                      <a:endParaRPr lang="nb-NO" sz="1800" b="0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7721" marR="7721" marT="7127" marB="0" anchor="ctr">
                    <a:noFill/>
                  </a:tcPr>
                </a:tc>
              </a:tr>
              <a:tr h="281446">
                <a:tc>
                  <a:txBody>
                    <a:bodyPr/>
                    <a:lstStyle/>
                    <a:p>
                      <a:pPr algn="ctr" fontAlgn="ctr"/>
                      <a:r>
                        <a:rPr lang="nb-NO" sz="1800" u="none" strike="noStrike">
                          <a:effectLst/>
                        </a:rPr>
                        <a:t>1981-1985</a:t>
                      </a:r>
                      <a:endParaRPr lang="nb-NO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721" marR="7721" marT="7127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b-NO" sz="1800" u="none" strike="noStrike">
                          <a:effectLst/>
                        </a:rPr>
                        <a:t>50660</a:t>
                      </a:r>
                      <a:endParaRPr lang="nb-NO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721" marR="7721" marT="7127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b-NO" sz="1800" u="none" strike="noStrike">
                          <a:effectLst/>
                        </a:rPr>
                        <a:t>26030</a:t>
                      </a:r>
                      <a:endParaRPr lang="nb-NO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721" marR="7721" marT="7127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b-NO" sz="1800" u="none" strike="noStrike">
                          <a:effectLst/>
                        </a:rPr>
                        <a:t>24629</a:t>
                      </a:r>
                      <a:endParaRPr lang="nb-NO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721" marR="7721" marT="7127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b-NO" sz="18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0,486</a:t>
                      </a:r>
                      <a:endParaRPr lang="nb-NO" sz="1800" b="0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7721" marR="7721" marT="7127" marB="0" anchor="ctr">
                    <a:noFill/>
                  </a:tcPr>
                </a:tc>
              </a:tr>
              <a:tr h="281446">
                <a:tc>
                  <a:txBody>
                    <a:bodyPr/>
                    <a:lstStyle/>
                    <a:p>
                      <a:pPr algn="ctr" fontAlgn="ctr"/>
                      <a:r>
                        <a:rPr lang="nb-NO" sz="1800" u="none" strike="noStrike">
                          <a:effectLst/>
                        </a:rPr>
                        <a:t>1986-1990</a:t>
                      </a:r>
                      <a:endParaRPr lang="nb-NO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721" marR="7721" marT="7127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b-NO" sz="1800" u="none" strike="noStrike">
                          <a:effectLst/>
                        </a:rPr>
                        <a:t>56862</a:t>
                      </a:r>
                      <a:endParaRPr lang="nb-NO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721" marR="7721" marT="7127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b-NO" sz="1800" u="none" strike="noStrike">
                          <a:effectLst/>
                        </a:rPr>
                        <a:t>29154</a:t>
                      </a:r>
                      <a:endParaRPr lang="nb-NO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721" marR="7721" marT="7127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b-NO" sz="1800" u="none" strike="noStrike">
                          <a:effectLst/>
                        </a:rPr>
                        <a:t>27708</a:t>
                      </a:r>
                      <a:endParaRPr lang="nb-NO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721" marR="7721" marT="7127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b-NO" sz="18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0,487</a:t>
                      </a:r>
                      <a:endParaRPr lang="nb-NO" sz="1800" b="0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7721" marR="7721" marT="7127" marB="0" anchor="ctr">
                    <a:noFill/>
                  </a:tcPr>
                </a:tc>
              </a:tr>
              <a:tr h="281446">
                <a:tc>
                  <a:txBody>
                    <a:bodyPr/>
                    <a:lstStyle/>
                    <a:p>
                      <a:pPr algn="ctr" fontAlgn="ctr"/>
                      <a:r>
                        <a:rPr lang="nb-NO" sz="1800" u="none" strike="noStrike">
                          <a:effectLst/>
                        </a:rPr>
                        <a:t>1991-1995</a:t>
                      </a:r>
                      <a:endParaRPr lang="nb-NO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721" marR="7721" marT="7127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b-NO" sz="1800" u="none" strike="noStrike">
                          <a:effectLst/>
                        </a:rPr>
                        <a:t>60196</a:t>
                      </a:r>
                      <a:endParaRPr lang="nb-NO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721" marR="7721" marT="7127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b-NO" sz="1800" u="none" strike="noStrike">
                          <a:effectLst/>
                        </a:rPr>
                        <a:t>30993</a:t>
                      </a:r>
                      <a:endParaRPr lang="nb-NO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721" marR="7721" marT="7127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b-NO" sz="1800" u="none" strike="noStrike">
                          <a:effectLst/>
                        </a:rPr>
                        <a:t>29202</a:t>
                      </a:r>
                      <a:endParaRPr lang="nb-NO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721" marR="7721" marT="7127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b-NO" sz="18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0,485</a:t>
                      </a:r>
                      <a:endParaRPr lang="nb-NO" sz="1800" b="0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7721" marR="7721" marT="7127" marB="0" anchor="ctr">
                    <a:noFill/>
                  </a:tcPr>
                </a:tc>
              </a:tr>
              <a:tr h="281446">
                <a:tc>
                  <a:txBody>
                    <a:bodyPr/>
                    <a:lstStyle/>
                    <a:p>
                      <a:pPr algn="ctr" fontAlgn="ctr"/>
                      <a:r>
                        <a:rPr lang="nb-NO" sz="1800" u="none" strike="noStrike">
                          <a:effectLst/>
                        </a:rPr>
                        <a:t>1996-2000</a:t>
                      </a:r>
                      <a:endParaRPr lang="nb-NO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721" marR="7721" marT="7127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b-NO" sz="1800" u="none" strike="noStrike">
                          <a:effectLst/>
                        </a:rPr>
                        <a:t>59522</a:t>
                      </a:r>
                      <a:endParaRPr lang="nb-NO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721" marR="7721" marT="7127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b-NO" sz="1800" u="none" strike="noStrike">
                          <a:effectLst/>
                        </a:rPr>
                        <a:t>30598</a:t>
                      </a:r>
                      <a:endParaRPr lang="nb-NO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721" marR="7721" marT="7127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b-NO" sz="1800" u="none" strike="noStrike">
                          <a:effectLst/>
                        </a:rPr>
                        <a:t>29043</a:t>
                      </a:r>
                      <a:endParaRPr lang="nb-NO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721" marR="7721" marT="7127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b-NO" sz="1800" u="none" strike="noStrike">
                          <a:solidFill>
                            <a:srgbClr val="FF0000"/>
                          </a:solidFill>
                          <a:effectLst/>
                        </a:rPr>
                        <a:t>0,488</a:t>
                      </a:r>
                      <a:endParaRPr lang="nb-NO" sz="1800" b="0" i="0" u="none" strike="noStrike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7721" marR="7721" marT="7127" marB="0" anchor="ctr">
                    <a:noFill/>
                  </a:tcPr>
                </a:tc>
              </a:tr>
              <a:tr h="281446">
                <a:tc>
                  <a:txBody>
                    <a:bodyPr/>
                    <a:lstStyle/>
                    <a:p>
                      <a:pPr algn="ctr" fontAlgn="ctr"/>
                      <a:r>
                        <a:rPr lang="nb-NO" sz="1800" u="none" strike="noStrike">
                          <a:effectLst/>
                        </a:rPr>
                        <a:t>2001-2005</a:t>
                      </a:r>
                      <a:endParaRPr lang="nb-NO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721" marR="7721" marT="7127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b-NO" sz="1800" u="none" strike="noStrike">
                          <a:effectLst/>
                        </a:rPr>
                        <a:t>56459</a:t>
                      </a:r>
                      <a:endParaRPr lang="nb-NO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721" marR="7721" marT="7127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b-NO" sz="1800" u="none" strike="noStrike">
                          <a:effectLst/>
                        </a:rPr>
                        <a:t>28925</a:t>
                      </a:r>
                      <a:endParaRPr lang="nb-NO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721" marR="7721" marT="7127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b-NO" sz="1800" u="none" strike="noStrike">
                          <a:effectLst/>
                        </a:rPr>
                        <a:t>27534</a:t>
                      </a:r>
                      <a:endParaRPr lang="nb-NO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721" marR="7721" marT="7127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b-NO" sz="18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0,488</a:t>
                      </a:r>
                      <a:endParaRPr lang="nb-NO" sz="1800" b="0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7721" marR="7721" marT="7127" marB="0" anchor="ctr">
                    <a:noFill/>
                  </a:tcPr>
                </a:tc>
              </a:tr>
              <a:tr h="281446">
                <a:tc>
                  <a:txBody>
                    <a:bodyPr/>
                    <a:lstStyle/>
                    <a:p>
                      <a:pPr algn="ctr" fontAlgn="ctr"/>
                      <a:r>
                        <a:rPr lang="nb-NO" sz="1800" u="none" strike="noStrike">
                          <a:effectLst/>
                        </a:rPr>
                        <a:t>2006-2010</a:t>
                      </a:r>
                      <a:endParaRPr lang="nb-NO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721" marR="7721" marT="7127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b-NO" sz="1800" u="none" strike="noStrike">
                          <a:effectLst/>
                        </a:rPr>
                        <a:t>60150</a:t>
                      </a:r>
                      <a:endParaRPr lang="nb-NO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721" marR="7721" marT="7127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b-NO" sz="1800" u="none" strike="noStrike">
                          <a:effectLst/>
                        </a:rPr>
                        <a:t>30885</a:t>
                      </a:r>
                      <a:endParaRPr lang="nb-NO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721" marR="7721" marT="7127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b-NO" sz="1800" u="none" strike="noStrike">
                          <a:effectLst/>
                        </a:rPr>
                        <a:t>29265</a:t>
                      </a:r>
                      <a:endParaRPr lang="nb-NO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721" marR="7721" marT="7127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b-NO" sz="18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0,487</a:t>
                      </a:r>
                      <a:endParaRPr lang="nb-NO" sz="1800" b="0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7721" marR="7721" marT="7127" marB="0" anchor="ctr">
                    <a:noFill/>
                  </a:tcPr>
                </a:tc>
              </a:tr>
            </a:tbl>
          </a:graphicData>
        </a:graphic>
      </p:graphicFrame>
      <p:sp>
        <p:nvSpPr>
          <p:cNvPr id="105222" name="Rectangle 1798"/>
          <p:cNvSpPr>
            <a:spLocks noChangeArrowheads="1"/>
          </p:cNvSpPr>
          <p:nvPr/>
        </p:nvSpPr>
        <p:spPr bwMode="auto">
          <a:xfrm>
            <a:off x="5099183" y="928689"/>
            <a:ext cx="1169458" cy="4968875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nb-NO" altLang="nb-NO"/>
          </a:p>
        </p:txBody>
      </p:sp>
    </p:spTree>
    <p:extLst>
      <p:ext uri="{BB962C8B-B14F-4D97-AF65-F5344CB8AC3E}">
        <p14:creationId xmlns:p14="http://schemas.microsoft.com/office/powerpoint/2010/main" val="3148491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5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5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5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5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5164" grpId="0" autoUpdateAnimBg="0"/>
      <p:bldP spid="105223" grpId="0" autoUpdateAnimBg="0"/>
      <p:bldP spid="105224" grpId="0" autoUpdateAnimBg="0"/>
      <p:bldP spid="105225" grpId="0" autoUpdateAnimBg="0"/>
      <p:bldP spid="105222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200" i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3200" i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3200" i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3200" i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3200" i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56FED0A4-2B92-4364-9B0C-A2B63E62AD99}" type="slidenum">
              <a:rPr lang="en-US" altLang="nb-NO" sz="1400" i="0"/>
              <a:pPr eaLnBrk="1" hangingPunct="1"/>
              <a:t>24</a:t>
            </a:fld>
            <a:endParaRPr lang="en-US" altLang="nb-NO" sz="1400" i="0"/>
          </a:p>
        </p:txBody>
      </p:sp>
      <p:sp>
        <p:nvSpPr>
          <p:cNvPr id="147458" name="Rectangle 2"/>
          <p:cNvSpPr>
            <a:spLocks noGrp="1" noChangeArrowheads="1"/>
          </p:cNvSpPr>
          <p:nvPr>
            <p:ph type="title"/>
          </p:nvPr>
        </p:nvSpPr>
        <p:spPr>
          <a:xfrm>
            <a:off x="584200" y="260350"/>
            <a:ext cx="8502650" cy="927100"/>
          </a:xfrm>
        </p:spPr>
        <p:txBody>
          <a:bodyPr/>
          <a:lstStyle/>
          <a:p>
            <a:pPr algn="l" eaLnBrk="1" hangingPunct="1"/>
            <a:r>
              <a:rPr lang="nb-NO" altLang="nb-NO" sz="2400" dirty="0" smtClean="0">
                <a:solidFill>
                  <a:schemeClr val="tx1"/>
                </a:solidFill>
              </a:rPr>
              <a:t>Den relative frekvensen av seksere er omtrent 1/6 når vi kaster én terning mange ganger</a:t>
            </a:r>
          </a:p>
        </p:txBody>
      </p:sp>
      <p:sp>
        <p:nvSpPr>
          <p:cNvPr id="147460" name="Rectangle 4"/>
          <p:cNvSpPr>
            <a:spLocks noChangeArrowheads="1"/>
          </p:cNvSpPr>
          <p:nvPr/>
        </p:nvSpPr>
        <p:spPr bwMode="auto">
          <a:xfrm>
            <a:off x="920750" y="1196975"/>
            <a:ext cx="7342188" cy="719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3200" i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3200" i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3200" i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3200" i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3200" i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nb-NO" altLang="nb-NO" i="0"/>
          </a:p>
        </p:txBody>
      </p:sp>
      <p:sp>
        <p:nvSpPr>
          <p:cNvPr id="147467" name="Rectangle 11"/>
          <p:cNvSpPr>
            <a:spLocks noChangeArrowheads="1"/>
          </p:cNvSpPr>
          <p:nvPr/>
        </p:nvSpPr>
        <p:spPr bwMode="auto">
          <a:xfrm>
            <a:off x="606425" y="3429000"/>
            <a:ext cx="8870950" cy="2376488"/>
          </a:xfrm>
          <a:prstGeom prst="rect">
            <a:avLst/>
          </a:prstGeom>
          <a:noFill/>
          <a:ln w="38100">
            <a:solidFill>
              <a:srgbClr val="000099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 eaLnBrk="0" hangingPunct="0">
              <a:defRPr sz="3200" i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3200" i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3200" i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3200" i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3200" i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nb-NO" altLang="nb-NO" sz="2800" i="0" dirty="0">
                <a:solidFill>
                  <a:schemeClr val="accent2"/>
                </a:solidFill>
              </a:rPr>
              <a:t>Vi er interessert i en </a:t>
            </a:r>
            <a:r>
              <a:rPr lang="nb-NO" altLang="nb-NO" sz="2800" i="0" dirty="0" smtClean="0">
                <a:solidFill>
                  <a:schemeClr val="accent2"/>
                </a:solidFill>
              </a:rPr>
              <a:t>hendelse </a:t>
            </a:r>
            <a:r>
              <a:rPr lang="nb-NO" altLang="nb-NO" sz="2800" dirty="0">
                <a:solidFill>
                  <a:schemeClr val="accent2"/>
                </a:solidFill>
              </a:rPr>
              <a:t>A</a:t>
            </a:r>
            <a:r>
              <a:rPr lang="nb-NO" altLang="nb-NO" sz="2800" i="0" dirty="0">
                <a:solidFill>
                  <a:schemeClr val="accent2"/>
                </a:solidFill>
              </a:rPr>
              <a:t> i et </a:t>
            </a:r>
            <a:r>
              <a:rPr lang="nb-NO" altLang="nb-NO" sz="2800" i="0" dirty="0" smtClean="0">
                <a:solidFill>
                  <a:schemeClr val="accent2"/>
                </a:solidFill>
              </a:rPr>
              <a:t>tilfeldig </a:t>
            </a:r>
            <a:r>
              <a:rPr lang="nb-NO" altLang="nb-NO" sz="2800" i="0" dirty="0">
                <a:solidFill>
                  <a:schemeClr val="accent2"/>
                </a:solidFill>
              </a:rPr>
              <a:t>forsøk. Forsøket gjentas under like betingelser. Da vil den relative frekvensen av </a:t>
            </a:r>
            <a:r>
              <a:rPr lang="nb-NO" altLang="nb-NO" sz="2800" dirty="0">
                <a:solidFill>
                  <a:schemeClr val="accent2"/>
                </a:solidFill>
              </a:rPr>
              <a:t>A</a:t>
            </a:r>
            <a:r>
              <a:rPr lang="nb-NO" altLang="nb-NO" sz="2800" i="0" dirty="0">
                <a:solidFill>
                  <a:schemeClr val="accent2"/>
                </a:solidFill>
              </a:rPr>
              <a:t> nærme seg en grenseverdi når forsøket gjentas mange ganger. Denne grenseverdien er sannsynligheten </a:t>
            </a:r>
            <a:r>
              <a:rPr lang="nb-NO" altLang="nb-NO" sz="2800" dirty="0">
                <a:solidFill>
                  <a:schemeClr val="accent2"/>
                </a:solidFill>
              </a:rPr>
              <a:t>P</a:t>
            </a:r>
            <a:r>
              <a:rPr lang="nb-NO" altLang="nb-NO" sz="2800" i="0" dirty="0">
                <a:solidFill>
                  <a:schemeClr val="accent2"/>
                </a:solidFill>
              </a:rPr>
              <a:t>(</a:t>
            </a:r>
            <a:r>
              <a:rPr lang="nb-NO" altLang="nb-NO" sz="2800" dirty="0">
                <a:solidFill>
                  <a:schemeClr val="accent2"/>
                </a:solidFill>
              </a:rPr>
              <a:t>A</a:t>
            </a:r>
            <a:r>
              <a:rPr lang="nb-NO" altLang="nb-NO" sz="2800" i="0" dirty="0">
                <a:solidFill>
                  <a:schemeClr val="accent2"/>
                </a:solidFill>
              </a:rPr>
              <a:t>) </a:t>
            </a:r>
          </a:p>
        </p:txBody>
      </p:sp>
      <p:sp>
        <p:nvSpPr>
          <p:cNvPr id="147472" name="Rectangle 16"/>
          <p:cNvSpPr>
            <a:spLocks noChangeArrowheads="1"/>
          </p:cNvSpPr>
          <p:nvPr/>
        </p:nvSpPr>
        <p:spPr bwMode="auto">
          <a:xfrm>
            <a:off x="661988" y="1125538"/>
            <a:ext cx="8502650" cy="927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3200" i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3200" i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3200" i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3200" i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3200" i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nb-NO" altLang="nb-NO" sz="2400" i="0"/>
              <a:t>Den relative frekvensen av jenter blant alle nyfødte er omtrent 48.6% hvert år</a:t>
            </a:r>
          </a:p>
        </p:txBody>
      </p:sp>
      <p:sp>
        <p:nvSpPr>
          <p:cNvPr id="147473" name="Rectangle 17"/>
          <p:cNvSpPr>
            <a:spLocks noChangeArrowheads="1"/>
          </p:cNvSpPr>
          <p:nvPr/>
        </p:nvSpPr>
        <p:spPr bwMode="auto">
          <a:xfrm>
            <a:off x="661988" y="2070100"/>
            <a:ext cx="850265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3200" i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3200" i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3200" i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3200" i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3200" i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nb-NO" altLang="nb-NO" sz="2400" i="0"/>
              <a:t>Det er to eksempler på et fenomen som observeres gang på gang – et fenomen som er en forutsetning for å forstå hva sannsynlighet er:</a:t>
            </a:r>
          </a:p>
        </p:txBody>
      </p:sp>
      <p:sp>
        <p:nvSpPr>
          <p:cNvPr id="9" name="Rectangle 13"/>
          <p:cNvSpPr>
            <a:spLocks noChangeArrowheads="1"/>
          </p:cNvSpPr>
          <p:nvPr/>
        </p:nvSpPr>
        <p:spPr bwMode="auto">
          <a:xfrm>
            <a:off x="592593" y="6064932"/>
            <a:ext cx="8510587" cy="565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nb-NO" altLang="nb-NO" sz="2800" i="1" dirty="0">
                <a:solidFill>
                  <a:srgbClr val="CC0000"/>
                </a:solidFill>
              </a:rPr>
              <a:t>Sannsynlighet er relativ frekvens «i det lange løp»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7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74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74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7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7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74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7458" grpId="0" autoUpdateAnimBg="0"/>
      <p:bldP spid="147460" grpId="0" autoUpdateAnimBg="0"/>
      <p:bldP spid="147467" grpId="0" animBg="1" autoUpdateAnimBg="0"/>
      <p:bldP spid="147472" grpId="0" autoUpdateAnimBg="0"/>
      <p:bldP spid="147473" grpId="0" autoUpdateAnimBg="0"/>
      <p:bldP spid="9" grpId="0" autoUpdateAnimBg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Plassholder for innhold 2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695582951"/>
              </p:ext>
            </p:extLst>
          </p:nvPr>
        </p:nvGraphicFramePr>
        <p:xfrm>
          <a:off x="228598" y="1900000"/>
          <a:ext cx="7037520" cy="4237039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172920"/>
                <a:gridCol w="1172920"/>
                <a:gridCol w="1172920"/>
                <a:gridCol w="1172920"/>
                <a:gridCol w="1172920"/>
                <a:gridCol w="1172920"/>
              </a:tblGrid>
              <a:tr h="493825">
                <a:tc>
                  <a:txBody>
                    <a:bodyPr/>
                    <a:lstStyle/>
                    <a:p>
                      <a:pPr algn="ctr" fontAlgn="ctr"/>
                      <a:r>
                        <a:rPr lang="nb-NO" sz="1600" u="none" strike="noStrike" dirty="0">
                          <a:effectLst/>
                        </a:rPr>
                        <a:t>År    </a:t>
                      </a:r>
                      <a:endParaRPr lang="nb-NO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589" marR="6589" marT="6081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b-NO" sz="1600" u="none" strike="noStrike" dirty="0">
                          <a:effectLst/>
                        </a:rPr>
                        <a:t>Fødte</a:t>
                      </a:r>
                      <a:endParaRPr lang="nb-NO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589" marR="6589" marT="6081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1600" u="none" strike="noStrike" dirty="0">
                          <a:effectLst/>
                        </a:rPr>
                        <a:t>Tvillinger</a:t>
                      </a:r>
                      <a:endParaRPr lang="nb-NO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589" marR="6589" marT="6081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1600" u="none" strike="noStrike">
                          <a:effectLst/>
                        </a:rPr>
                        <a:t>Trillinger</a:t>
                      </a:r>
                      <a:endParaRPr lang="nb-NO" sz="16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589" marR="6589" marT="6081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1600" u="none" strike="noStrike" dirty="0">
                          <a:effectLst/>
                        </a:rPr>
                        <a:t>Relativ frekvens</a:t>
                      </a:r>
                      <a:endParaRPr lang="nb-NO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589" marR="6589" marT="6081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1600" u="none" strike="noStrike" dirty="0">
                          <a:effectLst/>
                        </a:rPr>
                        <a:t>Relativ frekvens</a:t>
                      </a:r>
                      <a:endParaRPr lang="nb-NO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589" marR="6589" marT="6081" marB="0" anchor="b">
                    <a:noFill/>
                  </a:tcPr>
                </a:tc>
              </a:tr>
              <a:tr h="493825">
                <a:tc>
                  <a:txBody>
                    <a:bodyPr/>
                    <a:lstStyle/>
                    <a:p>
                      <a:pPr algn="ctr" fontAlgn="ctr"/>
                      <a:r>
                        <a:rPr lang="nb-NO" sz="1600" u="none" strike="noStrike">
                          <a:effectLst/>
                        </a:rPr>
                        <a:t>    </a:t>
                      </a:r>
                      <a:endParaRPr lang="nb-NO" sz="16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589" marR="6589" marT="6081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nb-NO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589" marR="6589" marT="6081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b-NO" sz="1600" u="none" strike="noStrike" dirty="0">
                          <a:effectLst/>
                        </a:rPr>
                        <a:t>(</a:t>
                      </a:r>
                      <a:r>
                        <a:rPr lang="nb-NO" sz="1600" u="none" strike="noStrike" dirty="0" err="1" smtClean="0">
                          <a:effectLst/>
                        </a:rPr>
                        <a:t>årsgj.snitt</a:t>
                      </a:r>
                      <a:r>
                        <a:rPr lang="nb-NO" sz="1600" u="none" strike="noStrike" dirty="0">
                          <a:effectLst/>
                        </a:rPr>
                        <a:t>)</a:t>
                      </a:r>
                      <a:endParaRPr lang="nb-NO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589" marR="6589" marT="6081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nb-NO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589" marR="6589" marT="6081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b-NO" sz="1600" u="none" strike="noStrike" dirty="0" smtClean="0">
                          <a:effectLst/>
                        </a:rPr>
                        <a:t>tvillinger </a:t>
                      </a:r>
                    </a:p>
                    <a:p>
                      <a:pPr algn="ctr" fontAlgn="ctr"/>
                      <a:r>
                        <a:rPr lang="nb-NO" sz="1600" u="none" strike="noStrike" dirty="0" smtClean="0">
                          <a:effectLst/>
                        </a:rPr>
                        <a:t>(%)</a:t>
                      </a:r>
                      <a:endParaRPr lang="nb-NO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589" marR="6589" marT="6081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1600" u="none" strike="noStrike" dirty="0" smtClean="0">
                          <a:effectLst/>
                        </a:rPr>
                        <a:t>trillinger </a:t>
                      </a:r>
                    </a:p>
                    <a:p>
                      <a:pPr algn="ctr" fontAlgn="b"/>
                      <a:r>
                        <a:rPr lang="nb-NO" sz="1600" u="none" strike="noStrike" dirty="0" smtClean="0">
                          <a:effectLst/>
                        </a:rPr>
                        <a:t>(%)</a:t>
                      </a:r>
                      <a:endParaRPr lang="nb-NO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589" marR="6589" marT="6081" marB="0" anchor="b">
                    <a:noFill/>
                  </a:tcPr>
                </a:tc>
              </a:tr>
              <a:tr h="249953">
                <a:tc>
                  <a:txBody>
                    <a:bodyPr/>
                    <a:lstStyle/>
                    <a:p>
                      <a:pPr algn="ctr" fontAlgn="ctr"/>
                      <a:endParaRPr lang="nb-NO" sz="16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589" marR="6589" marT="6081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nb-NO" sz="16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589" marR="6589" marT="6081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nb-NO" sz="16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589" marR="6589" marT="6081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nb-NO" sz="16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589" marR="6589" marT="6081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nb-NO" sz="16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589" marR="6589" marT="6081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nb-NO" sz="16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589" marR="6589" marT="6081" marB="0" anchor="b">
                    <a:noFill/>
                  </a:tcPr>
                </a:tc>
              </a:tr>
              <a:tr h="249953">
                <a:tc>
                  <a:txBody>
                    <a:bodyPr/>
                    <a:lstStyle/>
                    <a:p>
                      <a:pPr algn="ctr" fontAlgn="ctr"/>
                      <a:r>
                        <a:rPr lang="nb-NO" sz="1600" u="none" strike="noStrike">
                          <a:effectLst/>
                        </a:rPr>
                        <a:t>1951-1955</a:t>
                      </a:r>
                      <a:endParaRPr lang="nb-NO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589" marR="6589" marT="6081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b-NO" sz="1600" u="none" strike="noStrike">
                          <a:effectLst/>
                        </a:rPr>
                        <a:t>62478</a:t>
                      </a:r>
                      <a:endParaRPr lang="nb-NO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589" marR="6589" marT="6081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b-NO" sz="1600" u="none" strike="noStrike" dirty="0">
                          <a:effectLst/>
                        </a:rPr>
                        <a:t>787</a:t>
                      </a:r>
                      <a:endParaRPr lang="nb-NO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589" marR="6589" marT="6081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b-NO" sz="1600" u="none" strike="noStrike">
                          <a:effectLst/>
                        </a:rPr>
                        <a:t>9</a:t>
                      </a:r>
                      <a:endParaRPr lang="nb-NO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589" marR="6589" marT="6081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1600" u="none" strike="noStrike" dirty="0" smtClean="0">
                          <a:effectLst/>
                        </a:rPr>
                        <a:t>1.3</a:t>
                      </a:r>
                      <a:endParaRPr lang="nb-NO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589" marR="6589" marT="6081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1600" u="none" strike="noStrike" dirty="0" smtClean="0">
                          <a:effectLst/>
                        </a:rPr>
                        <a:t>0.015</a:t>
                      </a:r>
                      <a:endParaRPr lang="nb-NO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589" marR="6589" marT="6081" marB="0" anchor="b">
                    <a:noFill/>
                  </a:tcPr>
                </a:tc>
              </a:tr>
              <a:tr h="249953">
                <a:tc>
                  <a:txBody>
                    <a:bodyPr/>
                    <a:lstStyle/>
                    <a:p>
                      <a:pPr algn="ctr" fontAlgn="ctr"/>
                      <a:r>
                        <a:rPr lang="nb-NO" sz="1600" u="none" strike="noStrike">
                          <a:effectLst/>
                        </a:rPr>
                        <a:t>1956-1960</a:t>
                      </a:r>
                      <a:endParaRPr lang="nb-NO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589" marR="6589" marT="6081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b-NO" sz="1600" u="none" strike="noStrike">
                          <a:effectLst/>
                        </a:rPr>
                        <a:t>63021</a:t>
                      </a:r>
                      <a:endParaRPr lang="nb-NO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589" marR="6589" marT="6081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b-NO" sz="1600" u="none" strike="noStrike">
                          <a:effectLst/>
                        </a:rPr>
                        <a:t>731</a:t>
                      </a:r>
                      <a:endParaRPr lang="nb-NO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589" marR="6589" marT="6081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b-NO" sz="1600" u="none" strike="noStrike">
                          <a:effectLst/>
                        </a:rPr>
                        <a:t>7</a:t>
                      </a:r>
                      <a:endParaRPr lang="nb-NO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589" marR="6589" marT="6081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1600" u="none" strike="noStrike" dirty="0" smtClean="0">
                          <a:effectLst/>
                        </a:rPr>
                        <a:t>1.2</a:t>
                      </a:r>
                      <a:endParaRPr lang="nb-NO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589" marR="6589" marT="6081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1600" u="none" strike="noStrike" dirty="0" smtClean="0">
                          <a:effectLst/>
                        </a:rPr>
                        <a:t>0.011</a:t>
                      </a:r>
                      <a:endParaRPr lang="nb-NO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589" marR="6589" marT="6081" marB="0" anchor="b">
                    <a:noFill/>
                  </a:tcPr>
                </a:tc>
              </a:tr>
              <a:tr h="249953">
                <a:tc>
                  <a:txBody>
                    <a:bodyPr/>
                    <a:lstStyle/>
                    <a:p>
                      <a:pPr algn="ctr" fontAlgn="ctr"/>
                      <a:r>
                        <a:rPr lang="nb-NO" sz="1600" u="none" strike="noStrike">
                          <a:effectLst/>
                        </a:rPr>
                        <a:t>1961-1965</a:t>
                      </a:r>
                      <a:endParaRPr lang="nb-NO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589" marR="6589" marT="6081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b-NO" sz="1600" u="none" strike="noStrike">
                          <a:effectLst/>
                        </a:rPr>
                        <a:t>63989</a:t>
                      </a:r>
                      <a:endParaRPr lang="nb-NO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589" marR="6589" marT="6081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b-NO" sz="1600" u="none" strike="noStrike">
                          <a:effectLst/>
                        </a:rPr>
                        <a:t>700</a:t>
                      </a:r>
                      <a:endParaRPr lang="nb-NO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589" marR="6589" marT="6081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b-NO" sz="1600" u="none" strike="noStrike">
                          <a:effectLst/>
                        </a:rPr>
                        <a:t>8</a:t>
                      </a:r>
                      <a:endParaRPr lang="nb-NO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589" marR="6589" marT="6081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1600" u="none" strike="noStrike" dirty="0" smtClean="0">
                          <a:effectLst/>
                        </a:rPr>
                        <a:t>1.1</a:t>
                      </a:r>
                      <a:endParaRPr lang="nb-NO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589" marR="6589" marT="6081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1600" u="none" strike="noStrike" dirty="0" smtClean="0">
                          <a:effectLst/>
                        </a:rPr>
                        <a:t>0.013</a:t>
                      </a:r>
                      <a:endParaRPr lang="nb-NO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589" marR="6589" marT="6081" marB="0" anchor="b">
                    <a:noFill/>
                  </a:tcPr>
                </a:tc>
              </a:tr>
              <a:tr h="249953">
                <a:tc>
                  <a:txBody>
                    <a:bodyPr/>
                    <a:lstStyle/>
                    <a:p>
                      <a:pPr algn="ctr" fontAlgn="ctr"/>
                      <a:r>
                        <a:rPr lang="nb-NO" sz="1600" u="none" strike="noStrike">
                          <a:effectLst/>
                        </a:rPr>
                        <a:t>1966-1970</a:t>
                      </a:r>
                      <a:endParaRPr lang="nb-NO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589" marR="6589" marT="6081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b-NO" sz="1600" u="none" strike="noStrike">
                          <a:effectLst/>
                        </a:rPr>
                        <a:t>66697</a:t>
                      </a:r>
                      <a:endParaRPr lang="nb-NO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589" marR="6589" marT="6081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b-NO" sz="1600" u="none" strike="noStrike">
                          <a:effectLst/>
                        </a:rPr>
                        <a:t>663</a:t>
                      </a:r>
                      <a:endParaRPr lang="nb-NO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589" marR="6589" marT="6081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b-NO" sz="1600" u="none" strike="noStrike">
                          <a:effectLst/>
                        </a:rPr>
                        <a:t>7</a:t>
                      </a:r>
                      <a:endParaRPr lang="nb-NO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589" marR="6589" marT="6081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1600" u="none" strike="noStrike" dirty="0" smtClean="0">
                          <a:effectLst/>
                        </a:rPr>
                        <a:t>1.0</a:t>
                      </a:r>
                      <a:endParaRPr lang="nb-NO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589" marR="6589" marT="6081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1600" u="none" strike="noStrike" dirty="0" smtClean="0">
                          <a:effectLst/>
                        </a:rPr>
                        <a:t>0.011</a:t>
                      </a:r>
                      <a:endParaRPr lang="nb-NO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589" marR="6589" marT="6081" marB="0" anchor="b">
                    <a:noFill/>
                  </a:tcPr>
                </a:tc>
              </a:tr>
              <a:tr h="249953">
                <a:tc>
                  <a:txBody>
                    <a:bodyPr/>
                    <a:lstStyle/>
                    <a:p>
                      <a:pPr algn="ctr" fontAlgn="ctr"/>
                      <a:r>
                        <a:rPr lang="nb-NO" sz="1600" u="none" strike="noStrike">
                          <a:effectLst/>
                        </a:rPr>
                        <a:t>1971-1975</a:t>
                      </a:r>
                      <a:endParaRPr lang="nb-NO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589" marR="6589" marT="6081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b-NO" sz="1600" u="none" strike="noStrike">
                          <a:effectLst/>
                        </a:rPr>
                        <a:t>61393</a:t>
                      </a:r>
                      <a:endParaRPr lang="nb-NO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589" marR="6589" marT="6081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b-NO" sz="1600" u="none" strike="noStrike">
                          <a:effectLst/>
                        </a:rPr>
                        <a:t>568</a:t>
                      </a:r>
                      <a:endParaRPr lang="nb-NO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589" marR="6589" marT="6081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b-NO" sz="1600" u="none" strike="noStrike">
                          <a:effectLst/>
                        </a:rPr>
                        <a:t>4</a:t>
                      </a:r>
                      <a:endParaRPr lang="nb-NO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589" marR="6589" marT="6081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1600" u="none" strike="noStrike" dirty="0" smtClean="0">
                          <a:effectLst/>
                        </a:rPr>
                        <a:t>0.9</a:t>
                      </a:r>
                      <a:endParaRPr lang="nb-NO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589" marR="6589" marT="6081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1600" u="none" strike="noStrike" dirty="0" smtClean="0">
                          <a:effectLst/>
                        </a:rPr>
                        <a:t>0.007</a:t>
                      </a:r>
                      <a:endParaRPr lang="nb-NO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589" marR="6589" marT="6081" marB="0" anchor="b">
                    <a:noFill/>
                  </a:tcPr>
                </a:tc>
              </a:tr>
              <a:tr h="249953">
                <a:tc>
                  <a:txBody>
                    <a:bodyPr/>
                    <a:lstStyle/>
                    <a:p>
                      <a:pPr algn="ctr" fontAlgn="ctr"/>
                      <a:r>
                        <a:rPr lang="nb-NO" sz="1600" u="none" strike="noStrike">
                          <a:effectLst/>
                        </a:rPr>
                        <a:t>1976-1980</a:t>
                      </a:r>
                      <a:endParaRPr lang="nb-NO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589" marR="6589" marT="6081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b-NO" sz="1600" u="none" strike="noStrike" dirty="0">
                          <a:effectLst/>
                        </a:rPr>
                        <a:t>51744</a:t>
                      </a:r>
                      <a:endParaRPr lang="nb-NO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589" marR="6589" marT="6081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b-NO" sz="1600" u="none" strike="noStrike">
                          <a:effectLst/>
                        </a:rPr>
                        <a:t>494</a:t>
                      </a:r>
                      <a:endParaRPr lang="nb-NO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589" marR="6589" marT="6081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b-NO" sz="1600" u="none" strike="noStrike">
                          <a:effectLst/>
                        </a:rPr>
                        <a:t>4</a:t>
                      </a:r>
                      <a:endParaRPr lang="nb-NO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589" marR="6589" marT="6081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1600" u="none" strike="noStrike" dirty="0" smtClean="0">
                          <a:effectLst/>
                        </a:rPr>
                        <a:t>1.0</a:t>
                      </a:r>
                      <a:endParaRPr lang="nb-NO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589" marR="6589" marT="6081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1600" u="none" strike="noStrike" dirty="0" smtClean="0">
                          <a:effectLst/>
                        </a:rPr>
                        <a:t>0.008</a:t>
                      </a:r>
                      <a:endParaRPr lang="nb-NO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589" marR="6589" marT="6081" marB="0" anchor="b">
                    <a:noFill/>
                  </a:tcPr>
                </a:tc>
              </a:tr>
              <a:tr h="249953">
                <a:tc>
                  <a:txBody>
                    <a:bodyPr/>
                    <a:lstStyle/>
                    <a:p>
                      <a:pPr algn="ctr" fontAlgn="ctr"/>
                      <a:r>
                        <a:rPr lang="nb-NO" sz="1600" u="none" strike="noStrike">
                          <a:effectLst/>
                        </a:rPr>
                        <a:t>1981-1985</a:t>
                      </a:r>
                      <a:endParaRPr lang="nb-NO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589" marR="6589" marT="6081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b-NO" sz="1600" u="none" strike="noStrike">
                          <a:effectLst/>
                        </a:rPr>
                        <a:t>50660</a:t>
                      </a:r>
                      <a:endParaRPr lang="nb-NO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589" marR="6589" marT="6081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b-NO" sz="1600" u="none" strike="noStrike">
                          <a:effectLst/>
                        </a:rPr>
                        <a:t>495</a:t>
                      </a:r>
                      <a:endParaRPr lang="nb-NO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589" marR="6589" marT="6081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b-NO" sz="1600" u="none" strike="noStrike">
                          <a:effectLst/>
                        </a:rPr>
                        <a:t>8</a:t>
                      </a:r>
                      <a:endParaRPr lang="nb-NO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589" marR="6589" marT="6081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1600" u="none" strike="noStrike" dirty="0" smtClean="0">
                          <a:effectLst/>
                        </a:rPr>
                        <a:t>1.0</a:t>
                      </a:r>
                      <a:endParaRPr lang="nb-NO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589" marR="6589" marT="6081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1600" u="none" strike="noStrike" dirty="0" smtClean="0">
                          <a:effectLst/>
                        </a:rPr>
                        <a:t>0.016</a:t>
                      </a:r>
                      <a:endParaRPr lang="nb-NO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589" marR="6589" marT="6081" marB="0" anchor="b">
                    <a:noFill/>
                  </a:tcPr>
                </a:tc>
              </a:tr>
              <a:tr h="249953">
                <a:tc>
                  <a:txBody>
                    <a:bodyPr/>
                    <a:lstStyle/>
                    <a:p>
                      <a:pPr algn="ctr" fontAlgn="ctr"/>
                      <a:r>
                        <a:rPr lang="nb-NO" sz="1600" u="none" strike="noStrike">
                          <a:effectLst/>
                        </a:rPr>
                        <a:t>1986-1990</a:t>
                      </a:r>
                      <a:endParaRPr lang="nb-NO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589" marR="6589" marT="6081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b-NO" sz="1600" u="none" strike="noStrike">
                          <a:effectLst/>
                        </a:rPr>
                        <a:t>56862</a:t>
                      </a:r>
                      <a:endParaRPr lang="nb-NO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589" marR="6589" marT="6081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b-NO" sz="1600" u="none" strike="noStrike">
                          <a:effectLst/>
                        </a:rPr>
                        <a:t>634</a:t>
                      </a:r>
                      <a:endParaRPr lang="nb-NO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589" marR="6589" marT="6081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b-NO" sz="1600" u="none" strike="noStrike">
                          <a:effectLst/>
                        </a:rPr>
                        <a:t>19</a:t>
                      </a:r>
                      <a:endParaRPr lang="nb-NO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589" marR="6589" marT="6081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1600" u="none" strike="noStrike" dirty="0" smtClean="0">
                          <a:effectLst/>
                        </a:rPr>
                        <a:t>1.1</a:t>
                      </a:r>
                      <a:endParaRPr lang="nb-NO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589" marR="6589" marT="6081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1600" u="none" strike="noStrike" dirty="0" smtClean="0">
                          <a:effectLst/>
                        </a:rPr>
                        <a:t>0.034</a:t>
                      </a:r>
                      <a:endParaRPr lang="nb-NO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589" marR="6589" marT="6081" marB="0" anchor="b">
                    <a:noFill/>
                  </a:tcPr>
                </a:tc>
              </a:tr>
              <a:tr h="249953">
                <a:tc>
                  <a:txBody>
                    <a:bodyPr/>
                    <a:lstStyle/>
                    <a:p>
                      <a:pPr algn="ctr" fontAlgn="ctr"/>
                      <a:r>
                        <a:rPr lang="nb-NO" sz="1600" u="none" strike="noStrike">
                          <a:effectLst/>
                        </a:rPr>
                        <a:t>1991-1995</a:t>
                      </a:r>
                      <a:endParaRPr lang="nb-NO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589" marR="6589" marT="6081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b-NO" sz="1600" u="none" strike="noStrike">
                          <a:effectLst/>
                        </a:rPr>
                        <a:t>60196</a:t>
                      </a:r>
                      <a:endParaRPr lang="nb-NO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589" marR="6589" marT="6081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b-NO" sz="1600" u="none" strike="noStrike">
                          <a:effectLst/>
                        </a:rPr>
                        <a:t>821</a:t>
                      </a:r>
                      <a:endParaRPr lang="nb-NO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589" marR="6589" marT="6081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b-NO" sz="1600" u="none" strike="noStrike">
                          <a:effectLst/>
                        </a:rPr>
                        <a:t>24</a:t>
                      </a:r>
                      <a:endParaRPr lang="nb-NO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589" marR="6589" marT="6081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1600" u="none" strike="noStrike" dirty="0" smtClean="0">
                          <a:effectLst/>
                        </a:rPr>
                        <a:t>1.4</a:t>
                      </a:r>
                      <a:endParaRPr lang="nb-NO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589" marR="6589" marT="6081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1600" u="none" strike="noStrike" dirty="0" smtClean="0">
                          <a:effectLst/>
                        </a:rPr>
                        <a:t>0.040</a:t>
                      </a:r>
                      <a:endParaRPr lang="nb-NO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589" marR="6589" marT="6081" marB="0" anchor="b">
                    <a:noFill/>
                  </a:tcPr>
                </a:tc>
              </a:tr>
              <a:tr h="249953">
                <a:tc>
                  <a:txBody>
                    <a:bodyPr/>
                    <a:lstStyle/>
                    <a:p>
                      <a:pPr algn="ctr" fontAlgn="ctr"/>
                      <a:r>
                        <a:rPr lang="nb-NO" sz="1600" u="none" strike="noStrike">
                          <a:effectLst/>
                        </a:rPr>
                        <a:t>1996-2000</a:t>
                      </a:r>
                      <a:endParaRPr lang="nb-NO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589" marR="6589" marT="6081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b-NO" sz="1600" u="none" strike="noStrike">
                          <a:effectLst/>
                        </a:rPr>
                        <a:t>59522</a:t>
                      </a:r>
                      <a:endParaRPr lang="nb-NO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589" marR="6589" marT="6081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b-NO" sz="1600" u="none" strike="noStrike">
                          <a:effectLst/>
                        </a:rPr>
                        <a:t>957</a:t>
                      </a:r>
                      <a:endParaRPr lang="nb-NO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589" marR="6589" marT="6081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b-NO" sz="1600" u="none" strike="noStrike">
                          <a:effectLst/>
                        </a:rPr>
                        <a:t>24</a:t>
                      </a:r>
                      <a:endParaRPr lang="nb-NO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589" marR="6589" marT="6081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1600" u="none" strike="noStrike" dirty="0" smtClean="0">
                          <a:effectLst/>
                        </a:rPr>
                        <a:t>1.6</a:t>
                      </a:r>
                      <a:endParaRPr lang="nb-NO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589" marR="6589" marT="6081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1600" u="none" strike="noStrike" dirty="0" smtClean="0">
                          <a:effectLst/>
                        </a:rPr>
                        <a:t>0.041</a:t>
                      </a:r>
                      <a:endParaRPr lang="nb-NO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589" marR="6589" marT="6081" marB="0" anchor="b">
                    <a:noFill/>
                  </a:tcPr>
                </a:tc>
              </a:tr>
              <a:tr h="249953">
                <a:tc>
                  <a:txBody>
                    <a:bodyPr/>
                    <a:lstStyle/>
                    <a:p>
                      <a:pPr algn="ctr" fontAlgn="ctr"/>
                      <a:r>
                        <a:rPr lang="nb-NO" sz="1600" u="none" strike="noStrike">
                          <a:effectLst/>
                        </a:rPr>
                        <a:t>2001-2005</a:t>
                      </a:r>
                      <a:endParaRPr lang="nb-NO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589" marR="6589" marT="6081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b-NO" sz="1600" u="none" strike="noStrike">
                          <a:effectLst/>
                        </a:rPr>
                        <a:t>56459</a:t>
                      </a:r>
                      <a:endParaRPr lang="nb-NO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589" marR="6589" marT="6081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b-NO" sz="1600" u="none" strike="noStrike">
                          <a:effectLst/>
                        </a:rPr>
                        <a:t>1034</a:t>
                      </a:r>
                      <a:endParaRPr lang="nb-NO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589" marR="6589" marT="6081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b-NO" sz="1600" u="none" strike="noStrike">
                          <a:effectLst/>
                        </a:rPr>
                        <a:t>17</a:t>
                      </a:r>
                      <a:endParaRPr lang="nb-NO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589" marR="6589" marT="6081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1600" u="none" strike="noStrike" dirty="0" smtClean="0">
                          <a:effectLst/>
                        </a:rPr>
                        <a:t>1.9</a:t>
                      </a:r>
                      <a:endParaRPr lang="nb-NO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589" marR="6589" marT="6081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1600" u="none" strike="noStrike" dirty="0" smtClean="0">
                          <a:effectLst/>
                        </a:rPr>
                        <a:t>0.031</a:t>
                      </a:r>
                      <a:endParaRPr lang="nb-NO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589" marR="6589" marT="6081" marB="0" anchor="b">
                    <a:noFill/>
                  </a:tcPr>
                </a:tc>
              </a:tr>
              <a:tr h="249953">
                <a:tc>
                  <a:txBody>
                    <a:bodyPr/>
                    <a:lstStyle/>
                    <a:p>
                      <a:pPr algn="ctr" fontAlgn="ctr"/>
                      <a:r>
                        <a:rPr lang="nb-NO" sz="1600" u="none" strike="noStrike">
                          <a:effectLst/>
                        </a:rPr>
                        <a:t>2006-2010</a:t>
                      </a:r>
                      <a:endParaRPr lang="nb-NO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589" marR="6589" marT="6081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b-NO" sz="1600" u="none" strike="noStrike" dirty="0">
                          <a:effectLst/>
                        </a:rPr>
                        <a:t>60150</a:t>
                      </a:r>
                      <a:endParaRPr lang="nb-NO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589" marR="6589" marT="6081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b-NO" sz="1600" u="none" strike="noStrike">
                          <a:effectLst/>
                        </a:rPr>
                        <a:t>1021</a:t>
                      </a:r>
                      <a:endParaRPr lang="nb-NO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589" marR="6589" marT="6081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b-NO" sz="1600" u="none" strike="noStrike">
                          <a:effectLst/>
                        </a:rPr>
                        <a:t>15</a:t>
                      </a:r>
                      <a:endParaRPr lang="nb-NO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589" marR="6589" marT="6081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1600" u="none" strike="noStrike" dirty="0" smtClean="0">
                          <a:effectLst/>
                        </a:rPr>
                        <a:t>1.7</a:t>
                      </a:r>
                      <a:endParaRPr lang="nb-NO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589" marR="6589" marT="6081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1600" u="none" strike="noStrike" dirty="0" smtClean="0">
                          <a:effectLst/>
                        </a:rPr>
                        <a:t>0.025</a:t>
                      </a:r>
                      <a:endParaRPr lang="nb-NO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589" marR="6589" marT="6081" marB="0" anchor="b">
                    <a:noFill/>
                  </a:tcPr>
                </a:tc>
              </a:tr>
            </a:tbl>
          </a:graphicData>
        </a:graphic>
      </p:graphicFrame>
      <p:sp>
        <p:nvSpPr>
          <p:cNvPr id="24692" name="Plassholder for lysbildenummer 6"/>
          <p:cNvSpPr>
            <a:spLocks noGrp="1"/>
          </p:cNvSpPr>
          <p:nvPr>
            <p:ph type="sldNum" sz="quarter" idx="12"/>
          </p:nvPr>
        </p:nvSpPr>
        <p:spPr>
          <a:xfrm>
            <a:off x="7146888" y="6277883"/>
            <a:ext cx="2318242" cy="476250"/>
          </a:xfrm>
          <a:noFill/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37010F6B-730E-4D12-8369-DA88F48B1823}" type="slidenum">
              <a:rPr lang="en-US" altLang="nb-NO" sz="1400" smtClean="0"/>
              <a:pPr eaLnBrk="1" hangingPunct="1">
                <a:spcBef>
                  <a:spcPct val="0"/>
                </a:spcBef>
                <a:buFontTx/>
                <a:buNone/>
              </a:pPr>
              <a:t>25</a:t>
            </a:fld>
            <a:endParaRPr lang="en-US" altLang="nb-NO" sz="1400" dirty="0" smtClean="0"/>
          </a:p>
        </p:txBody>
      </p:sp>
      <p:sp>
        <p:nvSpPr>
          <p:cNvPr id="24693" name="Rectangle 10"/>
          <p:cNvSpPr>
            <a:spLocks noChangeArrowheads="1"/>
          </p:cNvSpPr>
          <p:nvPr/>
        </p:nvSpPr>
        <p:spPr bwMode="auto">
          <a:xfrm>
            <a:off x="533136" y="1588"/>
            <a:ext cx="8948077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nb-NO" altLang="nb-NO" sz="2800" i="0" dirty="0"/>
              <a:t>Merk at det er en forutsetning at forsøket gjentas under </a:t>
            </a:r>
            <a:r>
              <a:rPr lang="nb-NO" altLang="nb-NO" sz="2800" i="0" dirty="0">
                <a:solidFill>
                  <a:srgbClr val="FF0000"/>
                </a:solidFill>
              </a:rPr>
              <a:t>like betingelser</a:t>
            </a:r>
          </a:p>
        </p:txBody>
      </p:sp>
      <p:sp>
        <p:nvSpPr>
          <p:cNvPr id="131086" name="Rectangle 14"/>
          <p:cNvSpPr>
            <a:spLocks noChangeArrowheads="1"/>
          </p:cNvSpPr>
          <p:nvPr/>
        </p:nvSpPr>
        <p:spPr bwMode="auto">
          <a:xfrm>
            <a:off x="562372" y="1035048"/>
            <a:ext cx="9009988" cy="782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nb-NO" altLang="nb-NO" sz="2800" i="0" dirty="0"/>
              <a:t>Et eksempel hvor dette ikke er </a:t>
            </a:r>
            <a:r>
              <a:rPr lang="nb-NO" altLang="nb-NO" sz="2800" i="0" dirty="0" smtClean="0"/>
              <a:t>tilfellet </a:t>
            </a:r>
            <a:r>
              <a:rPr lang="nb-NO" altLang="nb-NO" sz="2800" i="0" dirty="0"/>
              <a:t>er </a:t>
            </a:r>
            <a:r>
              <a:rPr lang="nb-NO" altLang="nb-NO" sz="2800" i="0" dirty="0" err="1"/>
              <a:t>flerfødsler</a:t>
            </a:r>
            <a:endParaRPr lang="nb-NO" altLang="nb-NO" sz="2800" i="0" dirty="0">
              <a:solidFill>
                <a:srgbClr val="CC0000"/>
              </a:solidFill>
            </a:endParaRPr>
          </a:p>
        </p:txBody>
      </p:sp>
      <p:sp>
        <p:nvSpPr>
          <p:cNvPr id="131087" name="Rectangle 15"/>
          <p:cNvSpPr>
            <a:spLocks noChangeArrowheads="1"/>
          </p:cNvSpPr>
          <p:nvPr/>
        </p:nvSpPr>
        <p:spPr bwMode="auto">
          <a:xfrm>
            <a:off x="4998118" y="1900000"/>
            <a:ext cx="2194051" cy="4316413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nb-NO" altLang="nb-NO"/>
          </a:p>
        </p:txBody>
      </p:sp>
      <p:sp>
        <p:nvSpPr>
          <p:cNvPr id="131088" name="Rectangle 16"/>
          <p:cNvSpPr>
            <a:spLocks noChangeArrowheads="1"/>
          </p:cNvSpPr>
          <p:nvPr/>
        </p:nvSpPr>
        <p:spPr bwMode="auto">
          <a:xfrm>
            <a:off x="7682954" y="2181905"/>
            <a:ext cx="2112980" cy="3744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nb-NO" altLang="nb-NO" sz="2400" i="0" dirty="0">
                <a:solidFill>
                  <a:srgbClr val="FF0000"/>
                </a:solidFill>
              </a:rPr>
              <a:t>Andelen tvilling- og trillingfødsler økte fra midten av 1980 årene på grunn av kunstig befruktning</a:t>
            </a:r>
          </a:p>
        </p:txBody>
      </p:sp>
    </p:spTree>
    <p:extLst>
      <p:ext uri="{BB962C8B-B14F-4D97-AF65-F5344CB8AC3E}">
        <p14:creationId xmlns:p14="http://schemas.microsoft.com/office/powerpoint/2010/main" val="33202203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10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10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10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1086" grpId="0" autoUpdateAnimBg="0"/>
      <p:bldP spid="131087" grpId="0" animBg="1" autoUpdateAnimBg="0"/>
      <p:bldP spid="131088" grpId="0" autoUpdateAnimBg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200" i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3200" i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3200" i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3200" i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3200" i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FFD81A05-E7A4-4B67-8D50-452869A06734}" type="slidenum">
              <a:rPr lang="en-US" altLang="nb-NO" sz="1400" i="0"/>
              <a:pPr eaLnBrk="1" hangingPunct="1"/>
              <a:t>26</a:t>
            </a:fld>
            <a:endParaRPr lang="en-US" altLang="nb-NO" sz="1400" i="0"/>
          </a:p>
        </p:txBody>
      </p:sp>
      <p:sp>
        <p:nvSpPr>
          <p:cNvPr id="148484" name="Rectangle 4"/>
          <p:cNvSpPr>
            <a:spLocks noChangeArrowheads="1"/>
          </p:cNvSpPr>
          <p:nvPr/>
        </p:nvSpPr>
        <p:spPr bwMode="auto">
          <a:xfrm>
            <a:off x="661988" y="404813"/>
            <a:ext cx="8291512" cy="1358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3200" i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3200" i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3200" i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3200" i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3200" i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nb-NO" altLang="nb-NO" sz="2800" i="0"/>
              <a:t>Sannsynlighet forstått som relativ frekvens i det lange løp kalles enkelte ganger </a:t>
            </a:r>
            <a:r>
              <a:rPr lang="nb-NO" altLang="nb-NO" sz="2800">
                <a:solidFill>
                  <a:srgbClr val="CC0000"/>
                </a:solidFill>
              </a:rPr>
              <a:t>frekventistisk sannsynlighet</a:t>
            </a:r>
            <a:endParaRPr lang="nb-NO" altLang="nb-NO" sz="2800" i="0">
              <a:solidFill>
                <a:srgbClr val="CC0000"/>
              </a:solidFill>
            </a:endParaRPr>
          </a:p>
        </p:txBody>
      </p:sp>
      <p:sp>
        <p:nvSpPr>
          <p:cNvPr id="148486" name="Rectangle 6"/>
          <p:cNvSpPr>
            <a:spLocks noChangeArrowheads="1"/>
          </p:cNvSpPr>
          <p:nvPr/>
        </p:nvSpPr>
        <p:spPr bwMode="auto">
          <a:xfrm>
            <a:off x="661988" y="1844675"/>
            <a:ext cx="8683625" cy="1069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3200" i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3200" i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3200" i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3200" i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3200" i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nb-NO" altLang="nb-NO" sz="2800" i="0"/>
              <a:t>Merk at denne forståelsen av sannsynlighet forutsetter at forsøket kan gjentas flere ganger</a:t>
            </a:r>
          </a:p>
        </p:txBody>
      </p:sp>
      <p:sp>
        <p:nvSpPr>
          <p:cNvPr id="148487" name="Rectangle 7"/>
          <p:cNvSpPr>
            <a:spLocks noChangeArrowheads="1"/>
          </p:cNvSpPr>
          <p:nvPr/>
        </p:nvSpPr>
        <p:spPr bwMode="auto">
          <a:xfrm>
            <a:off x="739775" y="2924175"/>
            <a:ext cx="8191500" cy="1069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3200" i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3200" i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3200" i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3200" i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3200" i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nb-NO" altLang="nb-NO" sz="2800" i="0" dirty="0"/>
              <a:t>Noen ganger brukes sannsynlighetsbegrepet i situasjoner hvor forsøket ikke kan </a:t>
            </a:r>
            <a:r>
              <a:rPr lang="nb-NO" altLang="nb-NO" sz="2800" i="0" dirty="0" smtClean="0"/>
              <a:t>gjentas</a:t>
            </a:r>
            <a:endParaRPr lang="nb-NO" altLang="nb-NO" sz="2800" i="0" dirty="0"/>
          </a:p>
        </p:txBody>
      </p:sp>
      <p:sp>
        <p:nvSpPr>
          <p:cNvPr id="148488" name="Rectangle 8"/>
          <p:cNvSpPr>
            <a:spLocks noChangeArrowheads="1"/>
          </p:cNvSpPr>
          <p:nvPr/>
        </p:nvSpPr>
        <p:spPr bwMode="auto">
          <a:xfrm>
            <a:off x="741363" y="3933825"/>
            <a:ext cx="6629400" cy="1285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3200" i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3200" i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3200" i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3200" i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3200" i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nb-NO" altLang="nb-NO" sz="2800" i="0" dirty="0"/>
              <a:t>«</a:t>
            </a:r>
            <a:r>
              <a:rPr lang="nb-NO" altLang="nb-NO" sz="2800" i="0" dirty="0" smtClean="0"/>
              <a:t>Det </a:t>
            </a:r>
            <a:r>
              <a:rPr lang="nb-NO" altLang="nb-NO" sz="2800" i="0" dirty="0"/>
              <a:t>er 70% sannsynlig at Stabæk vil slå </a:t>
            </a:r>
            <a:r>
              <a:rPr lang="nb-NO" altLang="nb-NO" sz="2800" i="0" dirty="0" smtClean="0"/>
              <a:t>Rosenborg </a:t>
            </a:r>
            <a:r>
              <a:rPr lang="nb-NO" altLang="nb-NO" sz="2800" i="0" dirty="0"/>
              <a:t>neste </a:t>
            </a:r>
            <a:r>
              <a:rPr lang="nb-NO" altLang="nb-NO" sz="2800" i="0" dirty="0" smtClean="0"/>
              <a:t>søndag»</a:t>
            </a:r>
            <a:endParaRPr lang="nb-NO" altLang="nb-NO" sz="2800" i="0" dirty="0"/>
          </a:p>
        </p:txBody>
      </p:sp>
      <p:sp>
        <p:nvSpPr>
          <p:cNvPr id="148489" name="Rectangle 9"/>
          <p:cNvSpPr>
            <a:spLocks noChangeArrowheads="1"/>
          </p:cNvSpPr>
          <p:nvPr/>
        </p:nvSpPr>
        <p:spPr bwMode="auto">
          <a:xfrm>
            <a:off x="819150" y="5157788"/>
            <a:ext cx="7019925" cy="1285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3200" i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3200" i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3200" i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3200" i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3200" i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nb-NO" altLang="nb-NO" sz="2800" i="0"/>
              <a:t>Sannsynlighet som uttrykker en personlig vurdering kalles </a:t>
            </a:r>
            <a:r>
              <a:rPr lang="nb-NO" altLang="nb-NO" sz="2800">
                <a:solidFill>
                  <a:srgbClr val="CC0000"/>
                </a:solidFill>
              </a:rPr>
              <a:t>subjektiv sannsynlighet</a:t>
            </a:r>
            <a:endParaRPr lang="nb-NO" altLang="nb-NO" sz="2800" i="0">
              <a:solidFill>
                <a:srgbClr val="CC0000"/>
              </a:solidFill>
            </a:endParaRPr>
          </a:p>
        </p:txBody>
      </p:sp>
      <p:pic>
        <p:nvPicPr>
          <p:cNvPr id="65545" name="Picture 18" descr="http://www.stabak.no/template/ver1-0/images/footer-emblem.gif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1175" y="5164138"/>
            <a:ext cx="885825" cy="1065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2" descr="rosenborg"/>
          <p:cNvPicPr>
            <a:picLocks noGrp="1" noChangeAspect="1" noChangeArrowheads="1"/>
          </p:cNvPicPr>
          <p:nvPr>
            <p:ph sz="half"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214749" y="3995501"/>
            <a:ext cx="2209800" cy="9683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8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8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84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84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84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8484" grpId="0" autoUpdateAnimBg="0"/>
      <p:bldP spid="148486" grpId="0" autoUpdateAnimBg="0"/>
      <p:bldP spid="148487" grpId="0" autoUpdateAnimBg="0"/>
      <p:bldP spid="148488" grpId="0" autoUpdateAnimBg="0"/>
      <p:bldP spid="148489" grpId="0" autoUpdateAnimBg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200" i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3200" i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3200" i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3200" i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3200" i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2C2F765C-33CE-46B5-AEFE-29083FB465A9}" type="slidenum">
              <a:rPr lang="en-US" altLang="nb-NO" sz="1400" i="0"/>
              <a:pPr eaLnBrk="1" hangingPunct="1"/>
              <a:t>27</a:t>
            </a:fld>
            <a:endParaRPr lang="en-US" altLang="nb-NO" sz="1400" i="0"/>
          </a:p>
        </p:txBody>
      </p:sp>
      <p:sp>
        <p:nvSpPr>
          <p:cNvPr id="16388" name="Rectangle 2"/>
          <p:cNvSpPr>
            <a:spLocks noGrp="1" noChangeArrowheads="1"/>
          </p:cNvSpPr>
          <p:nvPr>
            <p:ph type="title"/>
          </p:nvPr>
        </p:nvSpPr>
        <p:spPr>
          <a:xfrm>
            <a:off x="-435482" y="333375"/>
            <a:ext cx="7808913" cy="1143000"/>
          </a:xfrm>
        </p:spPr>
        <p:txBody>
          <a:bodyPr/>
          <a:lstStyle/>
          <a:p>
            <a:pPr eaLnBrk="1" hangingPunct="1"/>
            <a:r>
              <a:rPr lang="nb-NO" altLang="nb-NO" sz="3600" b="1" dirty="0" smtClean="0">
                <a:solidFill>
                  <a:srgbClr val="000099"/>
                </a:solidFill>
              </a:rPr>
              <a:t>Sannsynlighetsmodeller</a:t>
            </a:r>
            <a:endParaRPr lang="nb-NO" altLang="nb-NO" sz="3600" dirty="0" smtClean="0">
              <a:solidFill>
                <a:srgbClr val="000099"/>
              </a:solidFill>
            </a:endParaRPr>
          </a:p>
        </p:txBody>
      </p:sp>
      <p:sp>
        <p:nvSpPr>
          <p:cNvPr id="36871" name="Rectangle 7"/>
          <p:cNvSpPr>
            <a:spLocks noChangeArrowheads="1"/>
          </p:cNvSpPr>
          <p:nvPr/>
        </p:nvSpPr>
        <p:spPr bwMode="auto">
          <a:xfrm>
            <a:off x="741363" y="1700213"/>
            <a:ext cx="8524875" cy="1358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3200" i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3200" i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3200" i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3200" i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3200" i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nb-NO" altLang="nb-NO" sz="2800" i="0"/>
              <a:t>Vi kan ikke bruke grenseverdien av relativ frekvensen som en matematisk definisjon av sannsynlighet</a:t>
            </a:r>
            <a:endParaRPr lang="nb-NO" altLang="nb-NO" sz="2800" i="0">
              <a:solidFill>
                <a:srgbClr val="CC0000"/>
              </a:solidFill>
            </a:endParaRPr>
          </a:p>
        </p:txBody>
      </p:sp>
      <p:sp>
        <p:nvSpPr>
          <p:cNvPr id="36872" name="Rectangle 8"/>
          <p:cNvSpPr>
            <a:spLocks noChangeArrowheads="1"/>
          </p:cNvSpPr>
          <p:nvPr/>
        </p:nvSpPr>
        <p:spPr bwMode="auto">
          <a:xfrm>
            <a:off x="741363" y="3284538"/>
            <a:ext cx="8759825" cy="2232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3200" i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3200" i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3200" i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3200" i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3200" i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nb-NO" altLang="nb-NO" sz="2800" i="0"/>
              <a:t>Men på grunnlag av det klassiske sannsynlighets-begrepet og forståelsen av at sannsynlighet kan fortolkes som relativ frekvens i det lange løp, kan vi sette opp noen grunnlegende regler – såkalte </a:t>
            </a:r>
            <a:r>
              <a:rPr lang="nb-NO" altLang="nb-NO" sz="2800">
                <a:solidFill>
                  <a:srgbClr val="CC0000"/>
                </a:solidFill>
              </a:rPr>
              <a:t>aksiomer</a:t>
            </a:r>
            <a:r>
              <a:rPr lang="nb-NO" altLang="nb-NO" sz="2800" i="0"/>
              <a:t> – som sannsynlighet må oppfylle</a:t>
            </a:r>
          </a:p>
        </p:txBody>
      </p:sp>
      <p:sp>
        <p:nvSpPr>
          <p:cNvPr id="36873" name="Rectangle 9"/>
          <p:cNvSpPr>
            <a:spLocks noChangeArrowheads="1"/>
          </p:cNvSpPr>
          <p:nvPr/>
        </p:nvSpPr>
        <p:spPr bwMode="auto">
          <a:xfrm>
            <a:off x="796925" y="5741988"/>
            <a:ext cx="8524875" cy="71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3200" i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3200" i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3200" i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3200" i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3200" i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nb-NO" altLang="nb-NO" sz="2800" i="0" dirty="0"/>
              <a:t>Vi vil motivere aksiomene ut fra to eksempler</a:t>
            </a:r>
            <a:endParaRPr lang="nb-NO" altLang="nb-NO" sz="2800" i="0" dirty="0">
              <a:solidFill>
                <a:srgbClr val="CC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8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8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8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871" grpId="0" autoUpdateAnimBg="0"/>
      <p:bldP spid="36872" grpId="0" autoUpdateAnimBg="0"/>
      <p:bldP spid="36873" grpId="0" autoUpdateAnimBg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200" i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3200" i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3200" i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3200" i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3200" i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7B221DA5-0682-4FEA-80F0-D57CB6A559C6}" type="slidenum">
              <a:rPr lang="en-US" altLang="nb-NO" sz="1400" i="0"/>
              <a:pPr eaLnBrk="1" hangingPunct="1"/>
              <a:t>28</a:t>
            </a:fld>
            <a:endParaRPr lang="en-US" altLang="nb-NO" sz="1400" i="0"/>
          </a:p>
        </p:txBody>
      </p:sp>
      <p:sp>
        <p:nvSpPr>
          <p:cNvPr id="66563" name="Rectangle 2"/>
          <p:cNvSpPr>
            <a:spLocks noChangeArrowheads="1"/>
          </p:cNvSpPr>
          <p:nvPr/>
        </p:nvSpPr>
        <p:spPr bwMode="auto">
          <a:xfrm>
            <a:off x="324522" y="4005263"/>
            <a:ext cx="3822700" cy="107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3200" i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3200" i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3200" i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3200" i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3200" i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nb-NO" altLang="nb-NO" sz="2800" i="0" u="sng"/>
          </a:p>
        </p:txBody>
      </p:sp>
      <p:sp>
        <p:nvSpPr>
          <p:cNvPr id="151555" name="Text Box 3"/>
          <p:cNvSpPr txBox="1">
            <a:spLocks noChangeArrowheads="1"/>
          </p:cNvSpPr>
          <p:nvPr/>
        </p:nvSpPr>
        <p:spPr bwMode="auto">
          <a:xfrm>
            <a:off x="403896" y="333375"/>
            <a:ext cx="9164638" cy="60385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3200" i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3200" i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3200" i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3200" i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3200" i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60000"/>
              </a:spcBef>
            </a:pPr>
            <a:r>
              <a:rPr lang="nb-NO" altLang="nb-NO" sz="2800" i="0" dirty="0">
                <a:solidFill>
                  <a:srgbClr val="008000"/>
                </a:solidFill>
              </a:rPr>
              <a:t>Eksempel </a:t>
            </a:r>
            <a:r>
              <a:rPr lang="nb-NO" altLang="nb-NO" sz="2800" i="0" dirty="0" smtClean="0">
                <a:solidFill>
                  <a:srgbClr val="008000"/>
                </a:solidFill>
              </a:rPr>
              <a:t>2.12</a:t>
            </a:r>
            <a:r>
              <a:rPr lang="nb-NO" altLang="nb-NO" sz="2800" i="0" dirty="0">
                <a:solidFill>
                  <a:srgbClr val="008000"/>
                </a:solidFill>
              </a:rPr>
              <a:t>:</a:t>
            </a:r>
            <a:r>
              <a:rPr lang="nb-NO" altLang="nb-NO" sz="2800" i="0" dirty="0"/>
              <a:t> Kast </a:t>
            </a:r>
            <a:r>
              <a:rPr lang="nb-NO" altLang="nb-NO" sz="2800" i="0" dirty="0" smtClean="0"/>
              <a:t>én </a:t>
            </a:r>
            <a:r>
              <a:rPr lang="nb-NO" altLang="nb-NO" sz="2800" i="0" dirty="0"/>
              <a:t>terning</a:t>
            </a:r>
            <a:r>
              <a:rPr lang="nb-NO" altLang="nb-NO" sz="2800" i="0" dirty="0" smtClean="0"/>
              <a:t>.</a:t>
            </a:r>
            <a:endParaRPr lang="nb-NO" altLang="nb-NO" sz="2800" i="0" dirty="0"/>
          </a:p>
          <a:p>
            <a:pPr eaLnBrk="1" hangingPunct="1">
              <a:spcBef>
                <a:spcPct val="40000"/>
              </a:spcBef>
            </a:pPr>
            <a:r>
              <a:rPr lang="nb-NO" altLang="nb-NO" sz="2800" i="0" dirty="0"/>
              <a:t>   </a:t>
            </a:r>
            <a:r>
              <a:rPr lang="nb-NO" altLang="nb-NO" sz="2800" dirty="0">
                <a:solidFill>
                  <a:srgbClr val="000099"/>
                </a:solidFill>
              </a:rPr>
              <a:t>P</a:t>
            </a:r>
            <a:r>
              <a:rPr lang="nb-NO" altLang="nb-NO" sz="2800" i="0" dirty="0">
                <a:solidFill>
                  <a:srgbClr val="000099"/>
                </a:solidFill>
              </a:rPr>
              <a:t>(1) = </a:t>
            </a:r>
            <a:r>
              <a:rPr lang="nb-NO" altLang="nb-NO" sz="2800" dirty="0">
                <a:solidFill>
                  <a:srgbClr val="000099"/>
                </a:solidFill>
              </a:rPr>
              <a:t>P</a:t>
            </a:r>
            <a:r>
              <a:rPr lang="nb-NO" altLang="nb-NO" sz="2800" i="0" dirty="0">
                <a:solidFill>
                  <a:srgbClr val="000099"/>
                </a:solidFill>
              </a:rPr>
              <a:t>(2) = </a:t>
            </a:r>
            <a:r>
              <a:rPr lang="nb-NO" altLang="nb-NO" sz="2800" dirty="0">
                <a:solidFill>
                  <a:srgbClr val="000099"/>
                </a:solidFill>
              </a:rPr>
              <a:t>P</a:t>
            </a:r>
            <a:r>
              <a:rPr lang="nb-NO" altLang="nb-NO" sz="2800" i="0" dirty="0">
                <a:solidFill>
                  <a:srgbClr val="000099"/>
                </a:solidFill>
              </a:rPr>
              <a:t>(3) = </a:t>
            </a:r>
            <a:r>
              <a:rPr lang="nb-NO" altLang="nb-NO" sz="2800" dirty="0">
                <a:solidFill>
                  <a:srgbClr val="000099"/>
                </a:solidFill>
              </a:rPr>
              <a:t>P</a:t>
            </a:r>
            <a:r>
              <a:rPr lang="nb-NO" altLang="nb-NO" sz="2800" i="0" dirty="0">
                <a:solidFill>
                  <a:srgbClr val="000099"/>
                </a:solidFill>
              </a:rPr>
              <a:t>(4) = </a:t>
            </a:r>
            <a:r>
              <a:rPr lang="nb-NO" altLang="nb-NO" sz="2800" dirty="0">
                <a:solidFill>
                  <a:srgbClr val="000099"/>
                </a:solidFill>
              </a:rPr>
              <a:t>P</a:t>
            </a:r>
            <a:r>
              <a:rPr lang="nb-NO" altLang="nb-NO" sz="2800" i="0" dirty="0">
                <a:solidFill>
                  <a:srgbClr val="000099"/>
                </a:solidFill>
              </a:rPr>
              <a:t>(5) = </a:t>
            </a:r>
            <a:r>
              <a:rPr lang="nb-NO" altLang="nb-NO" sz="2800" dirty="0">
                <a:solidFill>
                  <a:srgbClr val="000099"/>
                </a:solidFill>
              </a:rPr>
              <a:t>P</a:t>
            </a:r>
            <a:r>
              <a:rPr lang="nb-NO" altLang="nb-NO" sz="2800" i="0" dirty="0">
                <a:solidFill>
                  <a:srgbClr val="000099"/>
                </a:solidFill>
              </a:rPr>
              <a:t>(6) = 1/6</a:t>
            </a:r>
          </a:p>
          <a:p>
            <a:pPr eaLnBrk="1" hangingPunct="1">
              <a:spcBef>
                <a:spcPct val="40000"/>
              </a:spcBef>
            </a:pPr>
            <a:r>
              <a:rPr lang="nb-NO" altLang="nb-NO" sz="2800" i="0" dirty="0"/>
              <a:t>Merk </a:t>
            </a:r>
            <a:r>
              <a:rPr lang="nb-NO" altLang="nb-NO" sz="2800" i="0" dirty="0" smtClean="0"/>
              <a:t>at: </a:t>
            </a:r>
            <a:endParaRPr lang="nb-NO" altLang="nb-NO" sz="2800" i="0" dirty="0"/>
          </a:p>
          <a:p>
            <a:pPr eaLnBrk="1" hangingPunct="1">
              <a:spcBef>
                <a:spcPct val="20000"/>
              </a:spcBef>
              <a:buFontTx/>
              <a:buChar char="•"/>
            </a:pPr>
            <a:r>
              <a:rPr lang="nb-NO" altLang="nb-NO" sz="2800" i="0" dirty="0">
                <a:solidFill>
                  <a:srgbClr val="CC0000"/>
                </a:solidFill>
              </a:rPr>
              <a:t>  sannsynlighetene er tall mellom 0 og 1</a:t>
            </a:r>
          </a:p>
          <a:p>
            <a:pPr eaLnBrk="1" hangingPunct="1">
              <a:spcBef>
                <a:spcPct val="20000"/>
              </a:spcBef>
              <a:buFontTx/>
              <a:buChar char="•"/>
            </a:pPr>
            <a:r>
              <a:rPr lang="nb-NO" altLang="nb-NO" sz="2800" i="0" dirty="0">
                <a:solidFill>
                  <a:srgbClr val="CC0000"/>
                </a:solidFill>
              </a:rPr>
              <a:t>  summen av sannsynlighetene er lik 1</a:t>
            </a:r>
          </a:p>
          <a:p>
            <a:pPr eaLnBrk="1" hangingPunct="1">
              <a:spcBef>
                <a:spcPct val="40000"/>
              </a:spcBef>
            </a:pPr>
            <a:r>
              <a:rPr lang="nb-NO" altLang="nb-NO" sz="2800" i="0" dirty="0" smtClean="0"/>
              <a:t>Hendelsen </a:t>
            </a:r>
            <a:r>
              <a:rPr lang="nb-NO" altLang="nb-NO" sz="2800" dirty="0"/>
              <a:t>A</a:t>
            </a:r>
            <a:r>
              <a:rPr lang="nb-NO" altLang="nb-NO" sz="2800" i="0" dirty="0"/>
              <a:t> = </a:t>
            </a:r>
            <a:r>
              <a:rPr lang="nb-NO" altLang="nb-NO" sz="2800" i="0" dirty="0" smtClean="0"/>
              <a:t>«odde </a:t>
            </a:r>
            <a:r>
              <a:rPr lang="nb-NO" altLang="nb-NO" sz="2800" i="0" dirty="0"/>
              <a:t>antall </a:t>
            </a:r>
            <a:r>
              <a:rPr lang="nb-NO" altLang="nb-NO" sz="2800" i="0" dirty="0" smtClean="0"/>
              <a:t>øyne» </a:t>
            </a:r>
            <a:r>
              <a:rPr lang="nb-NO" altLang="nb-NO" sz="2800" i="0" dirty="0"/>
              <a:t>har </a:t>
            </a:r>
            <a:r>
              <a:rPr lang="nb-NO" altLang="nb-NO" sz="2800" i="0" dirty="0" smtClean="0"/>
              <a:t>sannsynlighet 3/6 </a:t>
            </a:r>
            <a:endParaRPr lang="nb-NO" altLang="nb-NO" sz="2800" i="0" dirty="0"/>
          </a:p>
          <a:p>
            <a:pPr eaLnBrk="1" hangingPunct="1">
              <a:spcBef>
                <a:spcPct val="40000"/>
              </a:spcBef>
            </a:pPr>
            <a:endParaRPr lang="nb-NO" altLang="nb-NO" sz="2800" dirty="0" smtClean="0">
              <a:solidFill>
                <a:srgbClr val="000099"/>
              </a:solidFill>
            </a:endParaRPr>
          </a:p>
          <a:p>
            <a:pPr eaLnBrk="1" hangingPunct="1">
              <a:spcBef>
                <a:spcPct val="40000"/>
              </a:spcBef>
            </a:pPr>
            <a:r>
              <a:rPr lang="nb-NO" altLang="nb-NO" sz="2800" dirty="0" smtClean="0">
                <a:solidFill>
                  <a:srgbClr val="000099"/>
                </a:solidFill>
              </a:rPr>
              <a:t>P</a:t>
            </a:r>
            <a:r>
              <a:rPr lang="nb-NO" altLang="nb-NO" sz="2800" i="0" dirty="0" smtClean="0">
                <a:solidFill>
                  <a:srgbClr val="000099"/>
                </a:solidFill>
              </a:rPr>
              <a:t>(</a:t>
            </a:r>
            <a:r>
              <a:rPr lang="nb-NO" altLang="nb-NO" sz="2800" dirty="0" smtClean="0">
                <a:solidFill>
                  <a:srgbClr val="000099"/>
                </a:solidFill>
              </a:rPr>
              <a:t>A</a:t>
            </a:r>
            <a:r>
              <a:rPr lang="nb-NO" altLang="nb-NO" sz="2800" i="0" dirty="0">
                <a:solidFill>
                  <a:srgbClr val="000099"/>
                </a:solidFill>
              </a:rPr>
              <a:t>) = 3/6 = 1/6 + 1/6 + 1/6 </a:t>
            </a:r>
            <a:r>
              <a:rPr lang="nb-NO" altLang="nb-NO" sz="2800" i="0" dirty="0" smtClean="0">
                <a:solidFill>
                  <a:srgbClr val="000099"/>
                </a:solidFill>
              </a:rPr>
              <a:t>= </a:t>
            </a:r>
            <a:r>
              <a:rPr lang="nb-NO" altLang="nb-NO" sz="2800" dirty="0" smtClean="0">
                <a:solidFill>
                  <a:srgbClr val="000099"/>
                </a:solidFill>
              </a:rPr>
              <a:t>P</a:t>
            </a:r>
            <a:r>
              <a:rPr lang="nb-NO" altLang="nb-NO" sz="2800" i="0" dirty="0" smtClean="0">
                <a:solidFill>
                  <a:srgbClr val="000099"/>
                </a:solidFill>
              </a:rPr>
              <a:t>(1</a:t>
            </a:r>
            <a:r>
              <a:rPr lang="nb-NO" altLang="nb-NO" sz="2800" i="0" dirty="0">
                <a:solidFill>
                  <a:srgbClr val="000099"/>
                </a:solidFill>
              </a:rPr>
              <a:t>) + </a:t>
            </a:r>
            <a:r>
              <a:rPr lang="nb-NO" altLang="nb-NO" sz="2800" dirty="0">
                <a:solidFill>
                  <a:srgbClr val="000099"/>
                </a:solidFill>
              </a:rPr>
              <a:t>P</a:t>
            </a:r>
            <a:r>
              <a:rPr lang="nb-NO" altLang="nb-NO" sz="2800" i="0" dirty="0">
                <a:solidFill>
                  <a:srgbClr val="000099"/>
                </a:solidFill>
              </a:rPr>
              <a:t>(3) + </a:t>
            </a:r>
            <a:r>
              <a:rPr lang="nb-NO" altLang="nb-NO" sz="2800" dirty="0">
                <a:solidFill>
                  <a:srgbClr val="000099"/>
                </a:solidFill>
              </a:rPr>
              <a:t>P</a:t>
            </a:r>
            <a:r>
              <a:rPr lang="nb-NO" altLang="nb-NO" sz="2800" i="0" dirty="0">
                <a:solidFill>
                  <a:srgbClr val="000099"/>
                </a:solidFill>
              </a:rPr>
              <a:t>(5) </a:t>
            </a:r>
          </a:p>
          <a:p>
            <a:pPr eaLnBrk="1" hangingPunct="1">
              <a:spcBef>
                <a:spcPct val="40000"/>
              </a:spcBef>
            </a:pPr>
            <a:r>
              <a:rPr lang="nb-NO" altLang="nb-NO" sz="2800" i="0" dirty="0"/>
              <a:t>Merk </a:t>
            </a:r>
            <a:r>
              <a:rPr lang="nb-NO" altLang="nb-NO" sz="2800" i="0" dirty="0" smtClean="0"/>
              <a:t>at: </a:t>
            </a:r>
            <a:endParaRPr lang="nb-NO" altLang="nb-NO" sz="2800" i="0" dirty="0"/>
          </a:p>
          <a:p>
            <a:pPr eaLnBrk="1" hangingPunct="1">
              <a:buFontTx/>
              <a:buChar char="•"/>
            </a:pPr>
            <a:r>
              <a:rPr lang="nb-NO" altLang="nb-NO" sz="2800" i="0" dirty="0">
                <a:solidFill>
                  <a:srgbClr val="CC0000"/>
                </a:solidFill>
              </a:rPr>
              <a:t>  sannsynligheten </a:t>
            </a:r>
            <a:r>
              <a:rPr lang="nb-NO" altLang="nb-NO" sz="2800" i="0" dirty="0" smtClean="0">
                <a:solidFill>
                  <a:srgbClr val="CC0000"/>
                </a:solidFill>
              </a:rPr>
              <a:t>for hendelsen </a:t>
            </a:r>
            <a:r>
              <a:rPr lang="nb-NO" altLang="nb-NO" sz="2800" dirty="0">
                <a:solidFill>
                  <a:srgbClr val="CC0000"/>
                </a:solidFill>
              </a:rPr>
              <a:t>A</a:t>
            </a:r>
            <a:r>
              <a:rPr lang="nb-NO" altLang="nb-NO" sz="2800" i="0" dirty="0">
                <a:solidFill>
                  <a:srgbClr val="CC0000"/>
                </a:solidFill>
              </a:rPr>
              <a:t> er summen av   </a:t>
            </a:r>
            <a:r>
              <a:rPr lang="nb-NO" altLang="nb-NO" sz="2800" i="0" dirty="0" smtClean="0">
                <a:solidFill>
                  <a:srgbClr val="CC0000"/>
                </a:solidFill>
              </a:rPr>
              <a:t> </a:t>
            </a:r>
          </a:p>
          <a:p>
            <a:pPr eaLnBrk="1" hangingPunct="1"/>
            <a:r>
              <a:rPr lang="nb-NO" altLang="nb-NO" sz="2800" i="0" dirty="0">
                <a:solidFill>
                  <a:srgbClr val="CC0000"/>
                </a:solidFill>
              </a:rPr>
              <a:t> </a:t>
            </a:r>
            <a:r>
              <a:rPr lang="nb-NO" altLang="nb-NO" sz="2800" i="0" dirty="0" smtClean="0">
                <a:solidFill>
                  <a:srgbClr val="CC0000"/>
                </a:solidFill>
              </a:rPr>
              <a:t>  sannsynlighetene </a:t>
            </a:r>
            <a:r>
              <a:rPr lang="nb-NO" altLang="nb-NO" sz="2800" i="0" dirty="0">
                <a:solidFill>
                  <a:srgbClr val="CC0000"/>
                </a:solidFill>
              </a:rPr>
              <a:t>for de utfallene </a:t>
            </a:r>
            <a:r>
              <a:rPr lang="nb-NO" altLang="nb-NO" sz="2800" dirty="0">
                <a:solidFill>
                  <a:srgbClr val="CC0000"/>
                </a:solidFill>
              </a:rPr>
              <a:t>A</a:t>
            </a:r>
            <a:r>
              <a:rPr lang="nb-NO" altLang="nb-NO" sz="2800" i="0" dirty="0">
                <a:solidFill>
                  <a:srgbClr val="CC0000"/>
                </a:solidFill>
              </a:rPr>
              <a:t> består av</a:t>
            </a:r>
          </a:p>
        </p:txBody>
      </p:sp>
      <p:sp>
        <p:nvSpPr>
          <p:cNvPr id="66565" name="Text Box 5"/>
          <p:cNvSpPr txBox="1">
            <a:spLocks noChangeArrowheads="1"/>
          </p:cNvSpPr>
          <p:nvPr/>
        </p:nvSpPr>
        <p:spPr bwMode="auto">
          <a:xfrm>
            <a:off x="1886622" y="5294313"/>
            <a:ext cx="4681537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200" i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3200" i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3200" i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3200" i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3200" i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nb-NO" altLang="nb-NO" sz="1800" i="0"/>
          </a:p>
        </p:txBody>
      </p:sp>
      <p:sp>
        <p:nvSpPr>
          <p:cNvPr id="6" name="Rectangle 9"/>
          <p:cNvSpPr>
            <a:spLocks noChangeArrowheads="1"/>
          </p:cNvSpPr>
          <p:nvPr/>
        </p:nvSpPr>
        <p:spPr bwMode="auto">
          <a:xfrm>
            <a:off x="5662830" y="244704"/>
            <a:ext cx="2675883" cy="71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3200" i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3200" i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3200" i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3200" i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3200" i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nb-NO" altLang="nb-NO" sz="2800" i="0" dirty="0" smtClean="0"/>
              <a:t>Har da at</a:t>
            </a:r>
            <a:endParaRPr lang="nb-NO" altLang="nb-NO" sz="2800" i="0" dirty="0">
              <a:solidFill>
                <a:srgbClr val="CC0000"/>
              </a:solidFill>
            </a:endParaRPr>
          </a:p>
        </p:txBody>
      </p:sp>
      <p:sp>
        <p:nvSpPr>
          <p:cNvPr id="7" name="Rectangle 9"/>
          <p:cNvSpPr>
            <a:spLocks noChangeArrowheads="1"/>
          </p:cNvSpPr>
          <p:nvPr/>
        </p:nvSpPr>
        <p:spPr bwMode="auto">
          <a:xfrm>
            <a:off x="428934" y="3649663"/>
            <a:ext cx="3577009" cy="71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3200" i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3200" i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3200" i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3200" i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3200" i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nb-NO" altLang="nb-NO" sz="2800" i="0" dirty="0" smtClean="0"/>
              <a:t>Derfor kan vi skrive:</a:t>
            </a:r>
            <a:endParaRPr lang="nb-NO" altLang="nb-NO" sz="2800" i="0" dirty="0">
              <a:solidFill>
                <a:srgbClr val="CC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5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5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5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5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5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55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55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55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55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1555" grpId="0" uiExpand="1" build="allAtOnce"/>
      <p:bldP spid="6" grpId="0" uiExpand="1" autoUpdateAnimBg="0"/>
      <p:bldP spid="7" grpId="0" uiExpand="1" autoUpdateAnimBg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200" i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3200" i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3200" i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3200" i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3200" i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69990DB1-0C9F-4D59-8E5B-76B40D3D9A2A}" type="slidenum">
              <a:rPr lang="en-US" altLang="nb-NO" sz="1400" i="0"/>
              <a:pPr eaLnBrk="1" hangingPunct="1"/>
              <a:t>29</a:t>
            </a:fld>
            <a:endParaRPr lang="en-US" altLang="nb-NO" sz="1400" i="0"/>
          </a:p>
        </p:txBody>
      </p:sp>
      <p:sp>
        <p:nvSpPr>
          <p:cNvPr id="67587" name="Rectangle 2"/>
          <p:cNvSpPr>
            <a:spLocks noChangeArrowheads="1"/>
          </p:cNvSpPr>
          <p:nvPr/>
        </p:nvSpPr>
        <p:spPr bwMode="auto">
          <a:xfrm>
            <a:off x="661988" y="4005263"/>
            <a:ext cx="3822700" cy="107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3200" i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3200" i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3200" i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3200" i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3200" i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nb-NO" altLang="nb-NO" sz="2800" i="0" u="sng"/>
          </a:p>
        </p:txBody>
      </p:sp>
      <p:sp>
        <p:nvSpPr>
          <p:cNvPr id="152579" name="Text Box 3"/>
          <p:cNvSpPr txBox="1">
            <a:spLocks noChangeArrowheads="1"/>
          </p:cNvSpPr>
          <p:nvPr/>
        </p:nvSpPr>
        <p:spPr bwMode="auto">
          <a:xfrm>
            <a:off x="508000" y="476250"/>
            <a:ext cx="8969375" cy="5754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200" i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3200" i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3200" i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3200" i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3200" i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60000"/>
              </a:spcBef>
            </a:pPr>
            <a:r>
              <a:rPr lang="nb-NO" altLang="nb-NO" sz="2800" i="0" dirty="0">
                <a:solidFill>
                  <a:srgbClr val="008000"/>
                </a:solidFill>
              </a:rPr>
              <a:t>Eksempel </a:t>
            </a:r>
            <a:r>
              <a:rPr lang="nb-NO" altLang="nb-NO" sz="2800" i="0" dirty="0" smtClean="0">
                <a:solidFill>
                  <a:srgbClr val="008000"/>
                </a:solidFill>
              </a:rPr>
              <a:t>2.13</a:t>
            </a:r>
            <a:r>
              <a:rPr lang="nb-NO" altLang="nb-NO" sz="2800" i="0" dirty="0">
                <a:solidFill>
                  <a:srgbClr val="008000"/>
                </a:solidFill>
              </a:rPr>
              <a:t>:</a:t>
            </a:r>
            <a:r>
              <a:rPr lang="nb-NO" altLang="nb-NO" sz="2800" i="0" dirty="0"/>
              <a:t> Er interessert i om et svangerskap gir ett barn, tvillinger eller trillinger</a:t>
            </a:r>
          </a:p>
          <a:p>
            <a:pPr eaLnBrk="1" hangingPunct="1">
              <a:spcBef>
                <a:spcPct val="80000"/>
              </a:spcBef>
            </a:pPr>
            <a:r>
              <a:rPr lang="nb-NO" altLang="nb-NO" sz="2400" i="0" dirty="0"/>
              <a:t>I perioden </a:t>
            </a:r>
            <a:r>
              <a:rPr lang="nb-NO" altLang="nb-NO" sz="2400" i="0" dirty="0" smtClean="0"/>
              <a:t>2006-2010 </a:t>
            </a:r>
            <a:r>
              <a:rPr lang="nb-NO" altLang="nb-NO" sz="2400" i="0" dirty="0"/>
              <a:t>var det </a:t>
            </a:r>
            <a:r>
              <a:rPr lang="nb-NO" altLang="nb-NO" sz="2400" i="0" dirty="0" smtClean="0"/>
              <a:t>296562 </a:t>
            </a:r>
            <a:r>
              <a:rPr lang="nb-NO" altLang="nb-NO" sz="2400" i="0" dirty="0"/>
              <a:t>svangerskap.           </a:t>
            </a:r>
            <a:r>
              <a:rPr lang="nb-NO" altLang="nb-NO" sz="2400" i="0" dirty="0" smtClean="0"/>
              <a:t>291382 </a:t>
            </a:r>
            <a:r>
              <a:rPr lang="nb-NO" altLang="nb-NO" sz="2400" i="0" dirty="0"/>
              <a:t>av dem ga ett barn, mens det var </a:t>
            </a:r>
            <a:r>
              <a:rPr lang="nb-NO" altLang="nb-NO" sz="2400" i="0" dirty="0" smtClean="0"/>
              <a:t>5105 </a:t>
            </a:r>
            <a:r>
              <a:rPr lang="nb-NO" altLang="nb-NO" sz="2400" i="0" dirty="0"/>
              <a:t>tvillingfødsler </a:t>
            </a:r>
            <a:r>
              <a:rPr lang="nb-NO" altLang="nb-NO" sz="2400" i="0" dirty="0" smtClean="0"/>
              <a:t>             og 75 trillingfødsler </a:t>
            </a:r>
            <a:endParaRPr lang="nb-NO" altLang="nb-NO" sz="2400" i="0" dirty="0"/>
          </a:p>
          <a:p>
            <a:pPr eaLnBrk="1" hangingPunct="1">
              <a:spcBef>
                <a:spcPct val="80000"/>
              </a:spcBef>
            </a:pPr>
            <a:r>
              <a:rPr lang="nb-NO" altLang="nb-NO" sz="2400" i="0" dirty="0"/>
              <a:t>Relative frekvenser:</a:t>
            </a:r>
          </a:p>
          <a:p>
            <a:pPr eaLnBrk="1" hangingPunct="1">
              <a:spcBef>
                <a:spcPct val="40000"/>
              </a:spcBef>
            </a:pPr>
            <a:r>
              <a:rPr lang="nb-NO" altLang="nb-NO" sz="2400" i="0" dirty="0"/>
              <a:t>r(ett barn)  = </a:t>
            </a:r>
            <a:r>
              <a:rPr lang="nb-NO" altLang="nb-NO" sz="2400" i="0" dirty="0" smtClean="0"/>
              <a:t>0.9825  </a:t>
            </a:r>
            <a:endParaRPr lang="nb-NO" altLang="nb-NO" sz="2400" i="0" dirty="0"/>
          </a:p>
          <a:p>
            <a:pPr eaLnBrk="1" hangingPunct="1">
              <a:spcBef>
                <a:spcPct val="40000"/>
              </a:spcBef>
            </a:pPr>
            <a:r>
              <a:rPr lang="nb-NO" altLang="nb-NO" sz="2400" i="0" dirty="0"/>
              <a:t>r(tvillinger) = </a:t>
            </a:r>
            <a:r>
              <a:rPr lang="nb-NO" altLang="nb-NO" sz="2400" i="0" dirty="0" smtClean="0"/>
              <a:t>0.0172</a:t>
            </a:r>
            <a:endParaRPr lang="nb-NO" altLang="nb-NO" sz="2400" i="0" dirty="0"/>
          </a:p>
          <a:p>
            <a:pPr eaLnBrk="1" hangingPunct="1">
              <a:spcBef>
                <a:spcPct val="40000"/>
              </a:spcBef>
            </a:pPr>
            <a:r>
              <a:rPr lang="nb-NO" altLang="nb-NO" sz="2400" i="0" dirty="0"/>
              <a:t>r(trillinger) = 0.0003</a:t>
            </a:r>
          </a:p>
          <a:p>
            <a:pPr eaLnBrk="1" hangingPunct="1">
              <a:spcBef>
                <a:spcPct val="80000"/>
              </a:spcBef>
            </a:pPr>
            <a:r>
              <a:rPr lang="nb-NO" altLang="nb-NO" sz="2400" i="0" dirty="0"/>
              <a:t>Relativ frekvens av </a:t>
            </a:r>
            <a:r>
              <a:rPr lang="nb-NO" altLang="nb-NO" sz="2400" i="0" dirty="0" err="1"/>
              <a:t>flerfødsel</a:t>
            </a:r>
            <a:r>
              <a:rPr lang="nb-NO" altLang="nb-NO" sz="2400" i="0" dirty="0"/>
              <a:t>:</a:t>
            </a:r>
          </a:p>
          <a:p>
            <a:pPr eaLnBrk="1" hangingPunct="1">
              <a:spcBef>
                <a:spcPct val="40000"/>
              </a:spcBef>
            </a:pPr>
            <a:r>
              <a:rPr lang="nb-NO" altLang="nb-NO" sz="2400" i="0" dirty="0"/>
              <a:t>r(</a:t>
            </a:r>
            <a:r>
              <a:rPr lang="nb-NO" altLang="nb-NO" sz="2400" i="0" dirty="0" err="1"/>
              <a:t>flerfødsel</a:t>
            </a:r>
            <a:r>
              <a:rPr lang="nb-NO" altLang="nb-NO" sz="2400" i="0" dirty="0"/>
              <a:t>) = </a:t>
            </a:r>
            <a:r>
              <a:rPr lang="nb-NO" altLang="nb-NO" sz="2400" i="0" dirty="0" smtClean="0"/>
              <a:t>0.0175 </a:t>
            </a:r>
            <a:r>
              <a:rPr lang="nb-NO" altLang="nb-NO" sz="2400" i="0" dirty="0"/>
              <a:t>= r(tvillinger) + r(trillinger)</a:t>
            </a:r>
          </a:p>
        </p:txBody>
      </p:sp>
      <p:sp>
        <p:nvSpPr>
          <p:cNvPr id="67589" name="Text Box 4"/>
          <p:cNvSpPr txBox="1">
            <a:spLocks noChangeArrowheads="1"/>
          </p:cNvSpPr>
          <p:nvPr/>
        </p:nvSpPr>
        <p:spPr bwMode="auto">
          <a:xfrm>
            <a:off x="2224088" y="5294313"/>
            <a:ext cx="4681537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200" i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3200" i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3200" i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3200" i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3200" i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nb-NO" altLang="nb-NO" sz="1800" i="0"/>
          </a:p>
        </p:txBody>
      </p:sp>
      <p:sp>
        <p:nvSpPr>
          <p:cNvPr id="152581" name="Text Box 5"/>
          <p:cNvSpPr txBox="1">
            <a:spLocks noChangeArrowheads="1"/>
          </p:cNvSpPr>
          <p:nvPr/>
        </p:nvSpPr>
        <p:spPr bwMode="auto">
          <a:xfrm>
            <a:off x="5041900" y="2849563"/>
            <a:ext cx="4368800" cy="2263775"/>
          </a:xfrm>
          <a:prstGeom prst="rect">
            <a:avLst/>
          </a:prstGeom>
          <a:noFill/>
          <a:ln w="38100">
            <a:solidFill>
              <a:srgbClr val="CC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 sz="3200" i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3200" i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3200" i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3200" i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3200" i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nb-NO" altLang="nb-NO" sz="2000" i="0" dirty="0">
                <a:solidFill>
                  <a:srgbClr val="CC0000"/>
                </a:solidFill>
              </a:rPr>
              <a:t>Merk at de relative frekvensene er tall mellom 0 og 1 og at summen av dem er lik 1. Merk også at den relative frekvensen av </a:t>
            </a:r>
            <a:r>
              <a:rPr lang="nb-NO" altLang="nb-NO" sz="2000" i="0" dirty="0" err="1">
                <a:solidFill>
                  <a:srgbClr val="CC0000"/>
                </a:solidFill>
              </a:rPr>
              <a:t>flerfødsel</a:t>
            </a:r>
            <a:r>
              <a:rPr lang="nb-NO" altLang="nb-NO" sz="2000" i="0" dirty="0">
                <a:solidFill>
                  <a:srgbClr val="CC0000"/>
                </a:solidFill>
              </a:rPr>
              <a:t> er lik summen av de relative frekvensene for de utfallene </a:t>
            </a:r>
            <a:r>
              <a:rPr lang="nb-NO" altLang="nb-NO" sz="2000" i="0" dirty="0" smtClean="0">
                <a:solidFill>
                  <a:srgbClr val="CC0000"/>
                </a:solidFill>
              </a:rPr>
              <a:t>hendelsen </a:t>
            </a:r>
            <a:r>
              <a:rPr lang="nb-NO" altLang="nb-NO" sz="2000" i="0" dirty="0">
                <a:solidFill>
                  <a:srgbClr val="CC0000"/>
                </a:solidFill>
              </a:rPr>
              <a:t>består av</a:t>
            </a:r>
            <a:endParaRPr lang="en-US" altLang="nb-NO" sz="2000" i="0" dirty="0">
              <a:solidFill>
                <a:srgbClr val="CC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5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5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5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5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5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57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57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5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2579" grpId="0" uiExpand="1" build="allAtOnce"/>
      <p:bldP spid="152581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Slide Number Placeholder 7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200" i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3200" i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3200" i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3200" i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3200" i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48DDFFD4-BEAB-469F-9C00-A6FF125093F0}" type="slidenum">
              <a:rPr lang="en-US" altLang="nb-NO" sz="1400" i="0"/>
              <a:pPr eaLnBrk="1" hangingPunct="1"/>
              <a:t>3</a:t>
            </a:fld>
            <a:endParaRPr lang="en-US" altLang="nb-NO" sz="1400" i="0"/>
          </a:p>
        </p:txBody>
      </p:sp>
      <p:sp>
        <p:nvSpPr>
          <p:cNvPr id="3076" name="Rectangle 2"/>
          <p:cNvSpPr>
            <a:spLocks noGrp="1" noChangeArrowheads="1"/>
          </p:cNvSpPr>
          <p:nvPr>
            <p:ph type="title"/>
          </p:nvPr>
        </p:nvSpPr>
        <p:spPr>
          <a:xfrm>
            <a:off x="549003" y="176664"/>
            <a:ext cx="7343775" cy="1143000"/>
          </a:xfrm>
        </p:spPr>
        <p:txBody>
          <a:bodyPr/>
          <a:lstStyle/>
          <a:p>
            <a:pPr algn="l" eaLnBrk="1" hangingPunct="1"/>
            <a:r>
              <a:rPr lang="nb-NO" altLang="nb-NO" sz="4000" b="1" dirty="0" smtClean="0">
                <a:solidFill>
                  <a:srgbClr val="000099"/>
                </a:solidFill>
              </a:rPr>
              <a:t>Tilfeldige forsøk</a:t>
            </a:r>
            <a:endParaRPr lang="nb-NO" altLang="nb-NO" sz="4000" dirty="0" smtClean="0">
              <a:solidFill>
                <a:srgbClr val="000099"/>
              </a:solidFill>
            </a:endParaRPr>
          </a:p>
        </p:txBody>
      </p:sp>
      <p:pic>
        <p:nvPicPr>
          <p:cNvPr id="46084" name="Picture 4" descr="terninger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024813" y="1482725"/>
            <a:ext cx="1062037" cy="1009650"/>
          </a:xfrm>
          <a:noFill/>
        </p:spPr>
      </p:pic>
      <p:sp>
        <p:nvSpPr>
          <p:cNvPr id="46087" name="Rectangle 7"/>
          <p:cNvSpPr>
            <a:spLocks noChangeArrowheads="1"/>
          </p:cNvSpPr>
          <p:nvPr/>
        </p:nvSpPr>
        <p:spPr bwMode="auto">
          <a:xfrm>
            <a:off x="584200" y="1484313"/>
            <a:ext cx="5772150" cy="1439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 sz="3200" i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3200" i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3200" i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3200" i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3200" i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nb-NO" altLang="nb-NO" sz="2800" i="0"/>
              <a:t>Vi vet ikke hva resultatet vil bli:</a:t>
            </a:r>
          </a:p>
          <a:p>
            <a:pPr lvl="1" eaLnBrk="1" hangingPunct="1">
              <a:spcBef>
                <a:spcPct val="20000"/>
              </a:spcBef>
              <a:buFontTx/>
              <a:buChar char="–"/>
            </a:pPr>
            <a:r>
              <a:rPr lang="nb-NO" altLang="nb-NO" sz="2400" i="0"/>
              <a:t>når vi kaster en terning</a:t>
            </a:r>
          </a:p>
          <a:p>
            <a:pPr lvl="1" eaLnBrk="1" hangingPunct="1">
              <a:spcBef>
                <a:spcPct val="20000"/>
              </a:spcBef>
              <a:buFontTx/>
              <a:buChar char="–"/>
            </a:pPr>
            <a:r>
              <a:rPr lang="nb-NO" altLang="nb-NO" sz="2400" i="0"/>
              <a:t>i neste ukes lottotrekning</a:t>
            </a:r>
          </a:p>
          <a:p>
            <a:pPr lvl="1" eaLnBrk="1" hangingPunct="1">
              <a:spcBef>
                <a:spcPct val="20000"/>
              </a:spcBef>
            </a:pPr>
            <a:endParaRPr lang="nb-NO" altLang="nb-NO" sz="2400" i="0"/>
          </a:p>
          <a:p>
            <a:pPr lvl="1" eaLnBrk="1" hangingPunct="1">
              <a:spcBef>
                <a:spcPct val="20000"/>
              </a:spcBef>
            </a:pPr>
            <a:endParaRPr lang="en-US" altLang="nb-NO" sz="2400" i="0"/>
          </a:p>
        </p:txBody>
      </p:sp>
      <p:sp>
        <p:nvSpPr>
          <p:cNvPr id="46088" name="Text Box 8"/>
          <p:cNvSpPr txBox="1">
            <a:spLocks noChangeArrowheads="1"/>
          </p:cNvSpPr>
          <p:nvPr/>
        </p:nvSpPr>
        <p:spPr bwMode="auto">
          <a:xfrm>
            <a:off x="661988" y="5651500"/>
            <a:ext cx="7878762" cy="94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200" i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3200" i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3200" i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3200" i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3200" i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nb-NO" altLang="nb-NO" sz="2800" i="0" dirty="0"/>
              <a:t>Kjennetegnet på et </a:t>
            </a:r>
            <a:r>
              <a:rPr lang="nb-NO" altLang="nb-NO" sz="2800" i="0" dirty="0" smtClean="0"/>
              <a:t>tilfeldig </a:t>
            </a:r>
            <a:r>
              <a:rPr lang="nb-NO" altLang="nb-NO" sz="2800" i="0" dirty="0"/>
              <a:t>forsøk er at </a:t>
            </a:r>
            <a:r>
              <a:rPr lang="nb-NO" altLang="nb-NO" sz="2800" i="0" dirty="0" smtClean="0"/>
              <a:t>vi                 </a:t>
            </a:r>
            <a:r>
              <a:rPr lang="nb-NO" altLang="nb-NO" sz="2800" dirty="0"/>
              <a:t>ikke </a:t>
            </a:r>
            <a:r>
              <a:rPr lang="nb-NO" altLang="nb-NO" sz="2800" i="0" dirty="0"/>
              <a:t>kan forutsi </a:t>
            </a:r>
            <a:r>
              <a:rPr lang="nb-NO" altLang="nb-NO" sz="2800" i="0" dirty="0" smtClean="0"/>
              <a:t>resultatet </a:t>
            </a:r>
            <a:endParaRPr lang="en-US" altLang="nb-NO" sz="2800" i="0" dirty="0">
              <a:solidFill>
                <a:srgbClr val="800000"/>
              </a:solidFill>
            </a:endParaRPr>
          </a:p>
        </p:txBody>
      </p:sp>
      <p:pic>
        <p:nvPicPr>
          <p:cNvPr id="46089" name="Picture 9" descr="lotto_logo2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888038" y="2565400"/>
            <a:ext cx="1435100" cy="209550"/>
          </a:xfrm>
          <a:noFill/>
        </p:spPr>
      </p:pic>
      <p:pic>
        <p:nvPicPr>
          <p:cNvPr id="46091" name="Picture 11" descr="nyfødt-bar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70763" y="4564063"/>
            <a:ext cx="1376362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6093" name="Text Box 13"/>
          <p:cNvSpPr txBox="1">
            <a:spLocks noChangeArrowheads="1"/>
          </p:cNvSpPr>
          <p:nvPr/>
        </p:nvSpPr>
        <p:spPr bwMode="auto">
          <a:xfrm>
            <a:off x="584200" y="3286358"/>
            <a:ext cx="6007100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200" i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3200" i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3200" i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3200" i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3200" i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nb-NO" altLang="nb-NO" sz="2800" i="0" dirty="0"/>
              <a:t>Terningkast og lottotrekning er eksempler på </a:t>
            </a:r>
            <a:r>
              <a:rPr lang="nb-NO" altLang="nb-NO" sz="2800" dirty="0" smtClean="0">
                <a:solidFill>
                  <a:srgbClr val="CC0000"/>
                </a:solidFill>
              </a:rPr>
              <a:t>tilfeldige </a:t>
            </a:r>
            <a:r>
              <a:rPr lang="nb-NO" altLang="nb-NO" sz="2800" dirty="0">
                <a:solidFill>
                  <a:srgbClr val="CC0000"/>
                </a:solidFill>
              </a:rPr>
              <a:t>forsøk </a:t>
            </a:r>
            <a:endParaRPr lang="en-US" altLang="nb-NO" sz="2800" dirty="0"/>
          </a:p>
        </p:txBody>
      </p:sp>
      <p:sp>
        <p:nvSpPr>
          <p:cNvPr id="46094" name="Text Box 14"/>
          <p:cNvSpPr txBox="1">
            <a:spLocks noChangeArrowheads="1"/>
          </p:cNvSpPr>
          <p:nvPr/>
        </p:nvSpPr>
        <p:spPr bwMode="auto">
          <a:xfrm>
            <a:off x="661988" y="4494211"/>
            <a:ext cx="6238875" cy="94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200" i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3200" i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3200" i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3200" i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3200" i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nb-NO" altLang="nb-NO" sz="2800" i="0" dirty="0"/>
              <a:t>Det er også et </a:t>
            </a:r>
            <a:r>
              <a:rPr lang="nb-NO" altLang="nb-NO" sz="2800" i="0" dirty="0" smtClean="0"/>
              <a:t>tilfeldig </a:t>
            </a:r>
            <a:r>
              <a:rPr lang="nb-NO" altLang="nb-NO" sz="2800" i="0" dirty="0"/>
              <a:t>forsøk å se hvilket kjønn et nyfødt barn har</a:t>
            </a:r>
            <a:endParaRPr lang="en-US" altLang="nb-NO" sz="2800" i="0" dirty="0">
              <a:solidFill>
                <a:srgbClr val="8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087" grpId="0" build="p" bldLvl="2"/>
      <p:bldP spid="46088" grpId="0"/>
      <p:bldP spid="46093" grpId="0"/>
      <p:bldP spid="46094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360564" y="6245225"/>
            <a:ext cx="2311400" cy="4762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200" i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3200" i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3200" i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3200" i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3200" i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F2428078-DA6D-4BB5-86FD-61B79670CB9E}" type="slidenum">
              <a:rPr lang="en-US" altLang="nb-NO" sz="1400" i="0"/>
              <a:pPr eaLnBrk="1" hangingPunct="1"/>
              <a:t>30</a:t>
            </a:fld>
            <a:endParaRPr lang="en-US" altLang="nb-NO" sz="1400" i="0" dirty="0"/>
          </a:p>
        </p:txBody>
      </p:sp>
      <p:sp>
        <p:nvSpPr>
          <p:cNvPr id="68611" name="Rectangle 2"/>
          <p:cNvSpPr>
            <a:spLocks noChangeArrowheads="1"/>
          </p:cNvSpPr>
          <p:nvPr/>
        </p:nvSpPr>
        <p:spPr bwMode="auto">
          <a:xfrm>
            <a:off x="661988" y="4005263"/>
            <a:ext cx="3822700" cy="107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3200" i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3200" i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3200" i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3200" i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3200" i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nb-NO" altLang="nb-NO" sz="2800" i="0" u="sng"/>
          </a:p>
        </p:txBody>
      </p:sp>
      <p:sp>
        <p:nvSpPr>
          <p:cNvPr id="154627" name="Text Box 3"/>
          <p:cNvSpPr txBox="1">
            <a:spLocks noChangeArrowheads="1"/>
          </p:cNvSpPr>
          <p:nvPr/>
        </p:nvSpPr>
        <p:spPr bwMode="auto">
          <a:xfrm>
            <a:off x="741363" y="333375"/>
            <a:ext cx="8189912" cy="5857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71475" indent="-371475" eaLnBrk="0" hangingPunct="0">
              <a:defRPr sz="3200" i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3200" i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3200" i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3200" i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3200" i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60000"/>
              </a:spcBef>
            </a:pPr>
            <a:r>
              <a:rPr lang="nb-NO" altLang="nb-NO" sz="2800" i="0" dirty="0"/>
              <a:t>	Når vi angir sannsynlighetene for </a:t>
            </a:r>
            <a:r>
              <a:rPr lang="nb-NO" altLang="nb-NO" sz="2800" dirty="0"/>
              <a:t>alle</a:t>
            </a:r>
            <a:r>
              <a:rPr lang="nb-NO" altLang="nb-NO" sz="2800" i="0" dirty="0"/>
              <a:t> utfallene for et </a:t>
            </a:r>
            <a:r>
              <a:rPr lang="nb-NO" altLang="nb-NO" sz="2800" i="0" dirty="0" smtClean="0"/>
              <a:t>tilfeldig </a:t>
            </a:r>
            <a:r>
              <a:rPr lang="nb-NO" altLang="nb-NO" sz="2800" i="0" dirty="0"/>
              <a:t>forsøk, sier vi at vi gir en </a:t>
            </a:r>
            <a:r>
              <a:rPr lang="nb-NO" altLang="nb-NO" sz="2800" dirty="0">
                <a:solidFill>
                  <a:srgbClr val="CC0000"/>
                </a:solidFill>
              </a:rPr>
              <a:t>sannsynlighetsmodell </a:t>
            </a:r>
            <a:r>
              <a:rPr lang="nb-NO" altLang="nb-NO" sz="2800" i="0" dirty="0">
                <a:solidFill>
                  <a:srgbClr val="CC0000"/>
                </a:solidFill>
              </a:rPr>
              <a:t> </a:t>
            </a:r>
            <a:r>
              <a:rPr lang="nb-NO" altLang="nb-NO" sz="2800" i="0" dirty="0"/>
              <a:t>for forsøket</a:t>
            </a:r>
          </a:p>
          <a:p>
            <a:pPr eaLnBrk="1" hangingPunct="1">
              <a:spcBef>
                <a:spcPct val="40000"/>
              </a:spcBef>
            </a:pPr>
            <a:r>
              <a:rPr lang="nb-NO" altLang="nb-NO" sz="2800" i="0" dirty="0"/>
              <a:t>	Eksemplene motiverer følgende aksiomer for en sannsynlighetsmodell: </a:t>
            </a:r>
          </a:p>
          <a:p>
            <a:pPr eaLnBrk="1" hangingPunct="1">
              <a:spcBef>
                <a:spcPct val="70000"/>
              </a:spcBef>
            </a:pPr>
            <a:r>
              <a:rPr lang="nb-NO" altLang="nb-NO" sz="2800" i="0" dirty="0">
                <a:solidFill>
                  <a:srgbClr val="CC0000"/>
                </a:solidFill>
              </a:rPr>
              <a:t>	  (i) sannsynligheten for hvert utfall er et tall </a:t>
            </a:r>
          </a:p>
          <a:p>
            <a:pPr eaLnBrk="1" hangingPunct="1"/>
            <a:r>
              <a:rPr lang="nb-NO" altLang="nb-NO" sz="2800" i="0" dirty="0">
                <a:solidFill>
                  <a:srgbClr val="CC0000"/>
                </a:solidFill>
              </a:rPr>
              <a:t>          mellom 0 og 1</a:t>
            </a:r>
          </a:p>
          <a:p>
            <a:pPr eaLnBrk="1" hangingPunct="1">
              <a:spcBef>
                <a:spcPct val="20000"/>
              </a:spcBef>
            </a:pPr>
            <a:r>
              <a:rPr lang="nb-NO" altLang="nb-NO" sz="2800" i="0" dirty="0">
                <a:solidFill>
                  <a:srgbClr val="CC0000"/>
                </a:solidFill>
              </a:rPr>
              <a:t>	 (ii) summen av sannsynlighetene for alle</a:t>
            </a:r>
          </a:p>
          <a:p>
            <a:pPr eaLnBrk="1" hangingPunct="1"/>
            <a:r>
              <a:rPr lang="nb-NO" altLang="nb-NO" sz="2800" i="0" dirty="0">
                <a:solidFill>
                  <a:srgbClr val="CC0000"/>
                </a:solidFill>
              </a:rPr>
              <a:t>          utfallene er lik 1</a:t>
            </a:r>
          </a:p>
          <a:p>
            <a:pPr eaLnBrk="1" hangingPunct="1">
              <a:spcBef>
                <a:spcPct val="20000"/>
              </a:spcBef>
            </a:pPr>
            <a:r>
              <a:rPr lang="nb-NO" altLang="nb-NO" sz="2800" i="0" dirty="0">
                <a:solidFill>
                  <a:srgbClr val="CC0000"/>
                </a:solidFill>
              </a:rPr>
              <a:t>	(iii) sannsynligheten for en </a:t>
            </a:r>
            <a:r>
              <a:rPr lang="nb-NO" altLang="nb-NO" sz="2800" i="0" dirty="0" smtClean="0">
                <a:solidFill>
                  <a:srgbClr val="CC0000"/>
                </a:solidFill>
              </a:rPr>
              <a:t>hendelse </a:t>
            </a:r>
            <a:r>
              <a:rPr lang="nb-NO" altLang="nb-NO" sz="2800" i="0" dirty="0">
                <a:solidFill>
                  <a:srgbClr val="CC0000"/>
                </a:solidFill>
              </a:rPr>
              <a:t>er </a:t>
            </a:r>
          </a:p>
          <a:p>
            <a:pPr eaLnBrk="1" hangingPunct="1"/>
            <a:r>
              <a:rPr lang="nb-NO" altLang="nb-NO" sz="2800" i="0" dirty="0">
                <a:solidFill>
                  <a:srgbClr val="CC0000"/>
                </a:solidFill>
              </a:rPr>
              <a:t>          lik summen av sannsynlighetene for </a:t>
            </a:r>
          </a:p>
          <a:p>
            <a:pPr eaLnBrk="1" hangingPunct="1"/>
            <a:r>
              <a:rPr lang="nb-NO" altLang="nb-NO" sz="2800" i="0" dirty="0">
                <a:solidFill>
                  <a:srgbClr val="CC0000"/>
                </a:solidFill>
              </a:rPr>
              <a:t>          de utfallene </a:t>
            </a:r>
            <a:r>
              <a:rPr lang="nb-NO" altLang="nb-NO" sz="2800" i="0" dirty="0" smtClean="0">
                <a:solidFill>
                  <a:srgbClr val="CC0000"/>
                </a:solidFill>
              </a:rPr>
              <a:t>hendelsen </a:t>
            </a:r>
            <a:r>
              <a:rPr lang="nb-NO" altLang="nb-NO" sz="2800" i="0" dirty="0">
                <a:solidFill>
                  <a:srgbClr val="CC0000"/>
                </a:solidFill>
              </a:rPr>
              <a:t>består av</a:t>
            </a:r>
          </a:p>
        </p:txBody>
      </p:sp>
      <p:sp>
        <p:nvSpPr>
          <p:cNvPr id="68613" name="Text Box 4"/>
          <p:cNvSpPr txBox="1">
            <a:spLocks noChangeArrowheads="1"/>
          </p:cNvSpPr>
          <p:nvPr/>
        </p:nvSpPr>
        <p:spPr bwMode="auto">
          <a:xfrm>
            <a:off x="2224088" y="5294313"/>
            <a:ext cx="4681537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200" i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3200" i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3200" i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3200" i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3200" i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nb-NO" altLang="nb-NO" sz="1800" i="0"/>
          </a:p>
        </p:txBody>
      </p:sp>
      <p:sp>
        <p:nvSpPr>
          <p:cNvPr id="154629" name="Rectangle 5"/>
          <p:cNvSpPr>
            <a:spLocks noChangeArrowheads="1"/>
          </p:cNvSpPr>
          <p:nvPr/>
        </p:nvSpPr>
        <p:spPr bwMode="auto">
          <a:xfrm>
            <a:off x="1052513" y="2852738"/>
            <a:ext cx="7878762" cy="3529012"/>
          </a:xfrm>
          <a:prstGeom prst="rect">
            <a:avLst/>
          </a:prstGeom>
          <a:noFill/>
          <a:ln w="38100">
            <a:solidFill>
              <a:srgbClr val="CC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3200" i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3200" i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3200" i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3200" i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3200" i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nb-NO" altLang="nb-NO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6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6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6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6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6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6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6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62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62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4627" grpId="0" build="allAtOnce"/>
      <p:bldP spid="154629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200" i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3200" i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3200" i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3200" i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3200" i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84EBA592-5969-49B7-BE2C-4BEFDFF077F8}" type="slidenum">
              <a:rPr lang="en-US" altLang="nb-NO" sz="1400" i="0"/>
              <a:pPr eaLnBrk="1" hangingPunct="1"/>
              <a:t>31</a:t>
            </a:fld>
            <a:endParaRPr lang="en-US" altLang="nb-NO" sz="1400" i="0"/>
          </a:p>
        </p:txBody>
      </p:sp>
      <p:sp>
        <p:nvSpPr>
          <p:cNvPr id="69635" name="Rectangle 2"/>
          <p:cNvSpPr>
            <a:spLocks noChangeArrowheads="1"/>
          </p:cNvSpPr>
          <p:nvPr/>
        </p:nvSpPr>
        <p:spPr bwMode="auto">
          <a:xfrm>
            <a:off x="1128713" y="4005263"/>
            <a:ext cx="3822700" cy="107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3200" i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3200" i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3200" i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3200" i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3200" i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nb-NO" altLang="nb-NO" sz="2800" i="0" u="sng"/>
          </a:p>
        </p:txBody>
      </p:sp>
      <p:sp>
        <p:nvSpPr>
          <p:cNvPr id="69636" name="Text Box 3"/>
          <p:cNvSpPr txBox="1">
            <a:spLocks noChangeArrowheads="1"/>
          </p:cNvSpPr>
          <p:nvPr/>
        </p:nvSpPr>
        <p:spPr bwMode="auto">
          <a:xfrm>
            <a:off x="2689225" y="5294313"/>
            <a:ext cx="4681538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200" i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3200" i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3200" i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3200" i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3200" i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nb-NO" altLang="nb-NO" sz="1800" i="0"/>
          </a:p>
        </p:txBody>
      </p:sp>
      <p:sp>
        <p:nvSpPr>
          <p:cNvPr id="166916" name="Rectangle 4"/>
          <p:cNvSpPr>
            <a:spLocks noChangeArrowheads="1"/>
          </p:cNvSpPr>
          <p:nvPr/>
        </p:nvSpPr>
        <p:spPr bwMode="auto">
          <a:xfrm>
            <a:off x="1050925" y="476250"/>
            <a:ext cx="7958138" cy="719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3200" i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3200" i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3200" i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3200" i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3200" i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nb-NO" altLang="nb-NO" sz="2800" i="0"/>
              <a:t>Aksiomene gir bare noen generelle regler som en sannsynlighetsmodell må oppfylle  </a:t>
            </a:r>
            <a:endParaRPr lang="nb-NO" altLang="nb-NO" sz="2800" i="0">
              <a:solidFill>
                <a:srgbClr val="CC0000"/>
              </a:solidFill>
            </a:endParaRPr>
          </a:p>
        </p:txBody>
      </p:sp>
      <p:sp>
        <p:nvSpPr>
          <p:cNvPr id="166917" name="Rectangle 5"/>
          <p:cNvSpPr>
            <a:spLocks noChangeArrowheads="1"/>
          </p:cNvSpPr>
          <p:nvPr/>
        </p:nvSpPr>
        <p:spPr bwMode="auto">
          <a:xfrm>
            <a:off x="1130300" y="1341438"/>
            <a:ext cx="7956550" cy="107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3200" i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3200" i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3200" i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3200" i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3200" i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nb-NO" altLang="nb-NO" sz="2800" i="0"/>
              <a:t>De sier ingen ting om hvordan sannsynlighetene bør spesifiseres i en konkret situasjon</a:t>
            </a:r>
            <a:endParaRPr lang="nb-NO" altLang="nb-NO" sz="2800" i="0">
              <a:solidFill>
                <a:srgbClr val="CC0000"/>
              </a:solidFill>
            </a:endParaRPr>
          </a:p>
        </p:txBody>
      </p:sp>
      <p:sp>
        <p:nvSpPr>
          <p:cNvPr id="166918" name="Rectangle 6"/>
          <p:cNvSpPr>
            <a:spLocks noChangeArrowheads="1"/>
          </p:cNvSpPr>
          <p:nvPr/>
        </p:nvSpPr>
        <p:spPr bwMode="auto">
          <a:xfrm>
            <a:off x="1130300" y="2492375"/>
            <a:ext cx="8582025" cy="1657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3200" i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3200" i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3200" i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3200" i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3200" i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spcAft>
                <a:spcPct val="30000"/>
              </a:spcAft>
            </a:pPr>
            <a:r>
              <a:rPr lang="nb-NO" altLang="nb-NO" sz="2800" i="0" dirty="0"/>
              <a:t>For å gjøre det må vi ty til symmetriargumenter (typisk: </a:t>
            </a:r>
            <a:r>
              <a:rPr lang="nb-NO" altLang="nb-NO" sz="2800" i="0" dirty="0" smtClean="0"/>
              <a:t>«alle </a:t>
            </a:r>
            <a:r>
              <a:rPr lang="nb-NO" altLang="nb-NO" sz="2800" i="0" dirty="0"/>
              <a:t>utfall er like </a:t>
            </a:r>
            <a:r>
              <a:rPr lang="nb-NO" altLang="nb-NO" sz="2800" i="0" dirty="0" smtClean="0"/>
              <a:t>sannsynlige»)                        eller </a:t>
            </a:r>
            <a:r>
              <a:rPr lang="nb-NO" altLang="nb-NO" sz="2800" i="0" dirty="0"/>
              <a:t>fortolkningen av sannsynlighet som relativ </a:t>
            </a:r>
            <a:r>
              <a:rPr lang="nb-NO" altLang="nb-NO" sz="2800" i="0" dirty="0" smtClean="0"/>
              <a:t>frekvens i </a:t>
            </a:r>
            <a:r>
              <a:rPr lang="nb-NO" altLang="nb-NO" sz="2800" i="0" dirty="0"/>
              <a:t>det lange løp </a:t>
            </a:r>
            <a:r>
              <a:rPr lang="nb-NO" altLang="nb-NO" sz="800" i="0" dirty="0"/>
              <a:t>	</a:t>
            </a:r>
            <a:endParaRPr lang="nb-NO" altLang="nb-NO" sz="2800" i="0" dirty="0">
              <a:solidFill>
                <a:srgbClr val="000099"/>
              </a:solidFill>
            </a:endParaRPr>
          </a:p>
        </p:txBody>
      </p:sp>
      <p:sp>
        <p:nvSpPr>
          <p:cNvPr id="166920" name="Rectangle 8"/>
          <p:cNvSpPr>
            <a:spLocks noChangeArrowheads="1"/>
          </p:cNvSpPr>
          <p:nvPr/>
        </p:nvSpPr>
        <p:spPr bwMode="auto">
          <a:xfrm>
            <a:off x="1209675" y="4365625"/>
            <a:ext cx="7954963" cy="784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3200" i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3200" i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3200" i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3200" i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3200" i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nb-NO" altLang="nb-NO" sz="2800" i="0" dirty="0"/>
              <a:t>Hvis alle utfall er like sannsynlige, har vi en </a:t>
            </a:r>
            <a:r>
              <a:rPr lang="nb-NO" altLang="nb-NO" sz="2800" dirty="0">
                <a:solidFill>
                  <a:srgbClr val="CC0000"/>
                </a:solidFill>
              </a:rPr>
              <a:t>uniform sannsynlighetsmodell</a:t>
            </a:r>
            <a:endParaRPr lang="nb-NO" altLang="nb-NO" sz="2800" i="0" dirty="0">
              <a:solidFill>
                <a:srgbClr val="CC0000"/>
              </a:solidFill>
            </a:endParaRPr>
          </a:p>
        </p:txBody>
      </p:sp>
      <p:sp>
        <p:nvSpPr>
          <p:cNvPr id="166921" name="Rectangle 9"/>
          <p:cNvSpPr>
            <a:spLocks noChangeArrowheads="1"/>
          </p:cNvSpPr>
          <p:nvPr/>
        </p:nvSpPr>
        <p:spPr bwMode="auto">
          <a:xfrm>
            <a:off x="1285875" y="5302250"/>
            <a:ext cx="7256463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3200" i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3200" i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3200" i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3200" i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3200" i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nb-NO" altLang="nb-NO" sz="2800" i="0" dirty="0"/>
              <a:t>Det følger av aksiomene at</a:t>
            </a:r>
            <a:r>
              <a:rPr lang="nb-NO" altLang="nb-NO" sz="2800" dirty="0"/>
              <a:t> </a:t>
            </a:r>
            <a:r>
              <a:rPr lang="nb-NO" altLang="nb-NO" sz="2800" i="0" dirty="0"/>
              <a:t>«</a:t>
            </a:r>
            <a:r>
              <a:rPr lang="nb-NO" altLang="nb-NO" sz="2800" i="0" dirty="0" smtClean="0"/>
              <a:t>gunstige </a:t>
            </a:r>
            <a:r>
              <a:rPr lang="nb-NO" altLang="nb-NO" sz="2800" i="0" dirty="0"/>
              <a:t>delt på </a:t>
            </a:r>
            <a:r>
              <a:rPr lang="nb-NO" altLang="nb-NO" sz="2800" i="0" dirty="0" smtClean="0"/>
              <a:t>mulige» </a:t>
            </a:r>
            <a:r>
              <a:rPr lang="nb-NO" altLang="nb-NO" sz="2800" i="0" dirty="0"/>
              <a:t>reglen gjelder for uniforme sannsynlighetsmodeller (selvfølgelig!)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69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69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69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69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69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6916" grpId="0" autoUpdateAnimBg="0"/>
      <p:bldP spid="166917" grpId="0" autoUpdateAnimBg="0"/>
      <p:bldP spid="166918" grpId="0" autoUpdateAnimBg="0"/>
      <p:bldP spid="166920" grpId="0" autoUpdateAnimBg="0"/>
      <p:bldP spid="166921" grpId="0" autoUpdateAnimBg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3793" y="1479751"/>
            <a:ext cx="8331041" cy="6634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0659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200" i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3200" i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3200" i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3200" i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3200" i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BA3FB889-D00D-4E62-9E9F-FE594EB5612E}" type="slidenum">
              <a:rPr lang="en-US" altLang="nb-NO" sz="1400" i="0"/>
              <a:pPr eaLnBrk="1" hangingPunct="1"/>
              <a:t>32</a:t>
            </a:fld>
            <a:endParaRPr lang="en-US" altLang="nb-NO" sz="1400" i="0"/>
          </a:p>
        </p:txBody>
      </p:sp>
      <p:sp>
        <p:nvSpPr>
          <p:cNvPr id="70660" name="Rectangle 2"/>
          <p:cNvSpPr>
            <a:spLocks noChangeArrowheads="1"/>
          </p:cNvSpPr>
          <p:nvPr/>
        </p:nvSpPr>
        <p:spPr bwMode="auto">
          <a:xfrm>
            <a:off x="661988" y="4005263"/>
            <a:ext cx="3822700" cy="107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3200" i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3200" i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3200" i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3200" i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3200" i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nb-NO" altLang="nb-NO" sz="2800" i="0" u="sng"/>
          </a:p>
        </p:txBody>
      </p:sp>
      <p:sp>
        <p:nvSpPr>
          <p:cNvPr id="70661" name="Text Box 4"/>
          <p:cNvSpPr txBox="1">
            <a:spLocks noChangeArrowheads="1"/>
          </p:cNvSpPr>
          <p:nvPr/>
        </p:nvSpPr>
        <p:spPr bwMode="auto">
          <a:xfrm>
            <a:off x="2224088" y="5294313"/>
            <a:ext cx="4681537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200" i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3200" i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3200" i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3200" i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3200" i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nb-NO" altLang="nb-NO" sz="1800" i="0"/>
          </a:p>
        </p:txBody>
      </p:sp>
      <p:sp>
        <p:nvSpPr>
          <p:cNvPr id="155658" name="Rectangle 10"/>
          <p:cNvSpPr>
            <a:spLocks noChangeArrowheads="1"/>
          </p:cNvSpPr>
          <p:nvPr/>
        </p:nvSpPr>
        <p:spPr bwMode="auto">
          <a:xfrm>
            <a:off x="661988" y="551775"/>
            <a:ext cx="8400056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3200" i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3200" i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3200" i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3200" i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3200" i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nb-NO" altLang="nb-NO" sz="2800" i="0" dirty="0">
                <a:solidFill>
                  <a:srgbClr val="008000"/>
                </a:solidFill>
              </a:rPr>
              <a:t>Eksempel </a:t>
            </a:r>
            <a:r>
              <a:rPr lang="nb-NO" altLang="nb-NO" sz="2800" i="0" dirty="0" smtClean="0">
                <a:solidFill>
                  <a:srgbClr val="008000"/>
                </a:solidFill>
              </a:rPr>
              <a:t>2.15</a:t>
            </a:r>
            <a:r>
              <a:rPr lang="nb-NO" altLang="nb-NO" sz="2800" i="0" dirty="0">
                <a:solidFill>
                  <a:srgbClr val="008000"/>
                </a:solidFill>
              </a:rPr>
              <a:t>:</a:t>
            </a:r>
            <a:r>
              <a:rPr lang="nb-NO" altLang="nb-NO" sz="2800" i="0" dirty="0"/>
              <a:t> Stortingsvalget i </a:t>
            </a:r>
            <a:r>
              <a:rPr lang="nb-NO" altLang="nb-NO" sz="2800" i="0" dirty="0" smtClean="0"/>
              <a:t>2013 </a:t>
            </a:r>
            <a:r>
              <a:rPr lang="nb-NO" altLang="nb-NO" sz="2800" i="0" dirty="0"/>
              <a:t>ga resultatet:</a:t>
            </a:r>
            <a:endParaRPr lang="en-US" altLang="nb-NO" sz="2800" i="0" dirty="0"/>
          </a:p>
        </p:txBody>
      </p:sp>
      <p:sp>
        <p:nvSpPr>
          <p:cNvPr id="155659" name="Rectangle 11"/>
          <p:cNvSpPr>
            <a:spLocks noChangeArrowheads="1"/>
          </p:cNvSpPr>
          <p:nvPr/>
        </p:nvSpPr>
        <p:spPr bwMode="auto">
          <a:xfrm>
            <a:off x="661988" y="2622550"/>
            <a:ext cx="8736012" cy="33670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200" i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3200" i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3200" i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3200" i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3200" i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nb-NO" altLang="nb-NO" sz="2800" i="0" dirty="0"/>
              <a:t>Gjør en valgdagsmåling i </a:t>
            </a:r>
            <a:r>
              <a:rPr lang="nb-NO" altLang="nb-NO" sz="2800" i="0" dirty="0" smtClean="0"/>
              <a:t>2013 </a:t>
            </a:r>
            <a:endParaRPr lang="nb-NO" altLang="nb-NO" sz="2800" i="0" dirty="0"/>
          </a:p>
          <a:p>
            <a:pPr eaLnBrk="1" hangingPunct="1">
              <a:spcBef>
                <a:spcPct val="40000"/>
              </a:spcBef>
            </a:pPr>
            <a:r>
              <a:rPr lang="nb-NO" altLang="nb-NO" sz="2800" i="0" dirty="0"/>
              <a:t>Spør en tilfeldig valgt velger hvilket parti hun/han stemte på</a:t>
            </a:r>
          </a:p>
          <a:p>
            <a:pPr eaLnBrk="1" hangingPunct="1">
              <a:spcBef>
                <a:spcPct val="40000"/>
              </a:spcBef>
            </a:pPr>
            <a:r>
              <a:rPr lang="nb-NO" altLang="nb-NO" sz="2800" i="0" dirty="0"/>
              <a:t>Sannsynlighetsmodellen er gitt ved tabellen over</a:t>
            </a:r>
          </a:p>
          <a:p>
            <a:pPr eaLnBrk="1" hangingPunct="1">
              <a:spcBef>
                <a:spcPct val="40000"/>
              </a:spcBef>
            </a:pPr>
            <a:r>
              <a:rPr lang="nb-NO" altLang="nb-NO" sz="2800" i="0" dirty="0"/>
              <a:t>Aksiom (iii) gir </a:t>
            </a:r>
          </a:p>
          <a:p>
            <a:pPr eaLnBrk="1" hangingPunct="1">
              <a:spcBef>
                <a:spcPct val="40000"/>
              </a:spcBef>
            </a:pPr>
            <a:r>
              <a:rPr lang="nb-NO" altLang="nb-NO" sz="2800" dirty="0" smtClean="0">
                <a:solidFill>
                  <a:srgbClr val="CC0000"/>
                </a:solidFill>
              </a:rPr>
              <a:t>P</a:t>
            </a:r>
            <a:r>
              <a:rPr lang="nb-NO" altLang="nb-NO" sz="2800" i="0" dirty="0" smtClean="0">
                <a:solidFill>
                  <a:srgbClr val="CC0000"/>
                </a:solidFill>
              </a:rPr>
              <a:t>(rød-grønt) </a:t>
            </a:r>
            <a:r>
              <a:rPr lang="nb-NO" altLang="nb-NO" sz="2800" i="0" dirty="0">
                <a:solidFill>
                  <a:srgbClr val="CC0000"/>
                </a:solidFill>
              </a:rPr>
              <a:t>= </a:t>
            </a:r>
            <a:r>
              <a:rPr lang="nb-NO" altLang="nb-NO" sz="2800" dirty="0" smtClean="0">
                <a:solidFill>
                  <a:srgbClr val="CC0000"/>
                </a:solidFill>
              </a:rPr>
              <a:t>P</a:t>
            </a:r>
            <a:r>
              <a:rPr lang="nb-NO" altLang="nb-NO" sz="2800" i="0" dirty="0" smtClean="0">
                <a:solidFill>
                  <a:srgbClr val="CC0000"/>
                </a:solidFill>
              </a:rPr>
              <a:t>(SV</a:t>
            </a:r>
            <a:r>
              <a:rPr lang="nb-NO" altLang="nb-NO" sz="2800" i="0" dirty="0">
                <a:solidFill>
                  <a:srgbClr val="CC0000"/>
                </a:solidFill>
              </a:rPr>
              <a:t>) + </a:t>
            </a:r>
            <a:r>
              <a:rPr lang="nb-NO" altLang="nb-NO" sz="2800" dirty="0">
                <a:solidFill>
                  <a:srgbClr val="CC0000"/>
                </a:solidFill>
              </a:rPr>
              <a:t>P</a:t>
            </a:r>
            <a:r>
              <a:rPr lang="nb-NO" altLang="nb-NO" sz="2800" i="0" dirty="0">
                <a:solidFill>
                  <a:srgbClr val="CC0000"/>
                </a:solidFill>
              </a:rPr>
              <a:t>(Ap) </a:t>
            </a:r>
            <a:r>
              <a:rPr lang="nb-NO" altLang="nb-NO" sz="2800" i="0" dirty="0" smtClean="0">
                <a:solidFill>
                  <a:srgbClr val="CC0000"/>
                </a:solidFill>
              </a:rPr>
              <a:t>+ </a:t>
            </a:r>
            <a:r>
              <a:rPr lang="nb-NO" altLang="nb-NO" sz="2800" dirty="0" smtClean="0">
                <a:solidFill>
                  <a:srgbClr val="CC0000"/>
                </a:solidFill>
              </a:rPr>
              <a:t>P</a:t>
            </a:r>
            <a:r>
              <a:rPr lang="nb-NO" altLang="nb-NO" sz="2800" i="0" dirty="0" smtClean="0">
                <a:solidFill>
                  <a:srgbClr val="CC0000"/>
                </a:solidFill>
              </a:rPr>
              <a:t>(Sp) </a:t>
            </a:r>
            <a:r>
              <a:rPr lang="nb-NO" altLang="nb-NO" sz="2800" i="0" dirty="0">
                <a:solidFill>
                  <a:srgbClr val="CC0000"/>
                </a:solidFill>
              </a:rPr>
              <a:t>= </a:t>
            </a:r>
            <a:r>
              <a:rPr lang="nb-NO" altLang="nb-NO" sz="2800" i="0" dirty="0" smtClean="0">
                <a:solidFill>
                  <a:srgbClr val="CC0000"/>
                </a:solidFill>
              </a:rPr>
              <a:t>0.404</a:t>
            </a:r>
            <a:endParaRPr lang="nb-NO" altLang="nb-NO" sz="2800" i="0" dirty="0">
              <a:solidFill>
                <a:srgbClr val="CC0000"/>
              </a:solidFill>
            </a:endParaRPr>
          </a:p>
        </p:txBody>
      </p:sp>
      <p:sp>
        <p:nvSpPr>
          <p:cNvPr id="155660" name="Rectangle 12"/>
          <p:cNvSpPr>
            <a:spLocks noChangeArrowheads="1"/>
          </p:cNvSpPr>
          <p:nvPr/>
        </p:nvSpPr>
        <p:spPr bwMode="auto">
          <a:xfrm>
            <a:off x="1678467" y="1422851"/>
            <a:ext cx="2381904" cy="755650"/>
          </a:xfrm>
          <a:prstGeom prst="rect">
            <a:avLst/>
          </a:prstGeom>
          <a:noFill/>
          <a:ln w="38100">
            <a:solidFill>
              <a:srgbClr val="CC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3200" i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3200" i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3200" i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3200" i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3200" i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nb-NO" altLang="nb-NO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6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6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6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6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6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6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6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5658" grpId="0"/>
      <p:bldP spid="155659" grpId="0" build="p"/>
      <p:bldP spid="155660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4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200" i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3200" i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3200" i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3200" i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3200" i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1407317A-D07F-4523-99DF-4E59AD1EB70C}" type="slidenum">
              <a:rPr lang="en-US" altLang="nb-NO" sz="1400" i="0"/>
              <a:pPr eaLnBrk="1" hangingPunct="1"/>
              <a:t>33</a:t>
            </a:fld>
            <a:endParaRPr lang="en-US" altLang="nb-NO" sz="1400" i="0"/>
          </a:p>
        </p:txBody>
      </p:sp>
      <p:sp>
        <p:nvSpPr>
          <p:cNvPr id="17415" name="Rectangle 2"/>
          <p:cNvSpPr>
            <a:spLocks noChangeArrowheads="1"/>
          </p:cNvSpPr>
          <p:nvPr/>
        </p:nvSpPr>
        <p:spPr bwMode="auto">
          <a:xfrm>
            <a:off x="661988" y="4005263"/>
            <a:ext cx="3822700" cy="107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3200" i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3200" i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3200" i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3200" i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3200" i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nb-NO" altLang="nb-NO" sz="2800" i="0" u="sng"/>
          </a:p>
        </p:txBody>
      </p:sp>
      <p:sp>
        <p:nvSpPr>
          <p:cNvPr id="17416" name="Text Box 3"/>
          <p:cNvSpPr txBox="1">
            <a:spLocks noChangeArrowheads="1"/>
          </p:cNvSpPr>
          <p:nvPr/>
        </p:nvSpPr>
        <p:spPr bwMode="auto">
          <a:xfrm>
            <a:off x="2224088" y="5294313"/>
            <a:ext cx="4681537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200" i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3200" i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3200" i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3200" i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3200" i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nb-NO" altLang="nb-NO" sz="1800" i="0"/>
          </a:p>
        </p:txBody>
      </p:sp>
      <p:sp>
        <p:nvSpPr>
          <p:cNvPr id="164869" name="Rectangle 5"/>
          <p:cNvSpPr>
            <a:spLocks noChangeArrowheads="1"/>
          </p:cNvSpPr>
          <p:nvPr/>
        </p:nvSpPr>
        <p:spPr bwMode="auto">
          <a:xfrm>
            <a:off x="661988" y="404813"/>
            <a:ext cx="8348662" cy="94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200" i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3200" i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3200" i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3200" i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3200" i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nb-NO" altLang="nb-NO" sz="2800" i="0" dirty="0">
                <a:solidFill>
                  <a:srgbClr val="008000"/>
                </a:solidFill>
              </a:rPr>
              <a:t>Eksempel </a:t>
            </a:r>
            <a:r>
              <a:rPr lang="nb-NO" altLang="nb-NO" sz="2800" i="0" dirty="0" smtClean="0">
                <a:solidFill>
                  <a:srgbClr val="008000"/>
                </a:solidFill>
              </a:rPr>
              <a:t>2.16</a:t>
            </a:r>
            <a:r>
              <a:rPr lang="nb-NO" altLang="nb-NO" sz="2800" i="0" dirty="0">
                <a:solidFill>
                  <a:srgbClr val="008000"/>
                </a:solidFill>
              </a:rPr>
              <a:t>:</a:t>
            </a:r>
            <a:r>
              <a:rPr lang="nb-NO" altLang="nb-NO" sz="2800" i="0" dirty="0"/>
              <a:t> Kast en terning til vi får sekser og register hvor mange kast vi må gjøre</a:t>
            </a:r>
            <a:endParaRPr lang="en-US" altLang="nb-NO" sz="2800" i="0" dirty="0"/>
          </a:p>
        </p:txBody>
      </p:sp>
      <p:sp>
        <p:nvSpPr>
          <p:cNvPr id="164870" name="Rectangle 6"/>
          <p:cNvSpPr>
            <a:spLocks noChangeArrowheads="1"/>
          </p:cNvSpPr>
          <p:nvPr/>
        </p:nvSpPr>
        <p:spPr bwMode="auto">
          <a:xfrm>
            <a:off x="661988" y="1484313"/>
            <a:ext cx="8736012" cy="2973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200" i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3200" i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3200" i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3200" i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3200" i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nb-NO" altLang="nb-NO" sz="2800" i="0"/>
              <a:t>En sannsynlighetsmodell skal gi </a:t>
            </a:r>
          </a:p>
          <a:p>
            <a:pPr eaLnBrk="1" hangingPunct="1">
              <a:spcBef>
                <a:spcPct val="25000"/>
              </a:spcBef>
            </a:pPr>
            <a:r>
              <a:rPr lang="nb-NO" altLang="nb-NO" sz="2800"/>
              <a:t>	</a:t>
            </a:r>
            <a:r>
              <a:rPr lang="nb-NO" altLang="nb-NO" sz="2800">
                <a:solidFill>
                  <a:srgbClr val="000099"/>
                </a:solidFill>
              </a:rPr>
              <a:t>P</a:t>
            </a:r>
            <a:r>
              <a:rPr lang="nb-NO" altLang="nb-NO" sz="2800" i="0">
                <a:solidFill>
                  <a:srgbClr val="000099"/>
                </a:solidFill>
              </a:rPr>
              <a:t>(</a:t>
            </a:r>
            <a:r>
              <a:rPr lang="nb-NO" altLang="nb-NO" sz="2800">
                <a:solidFill>
                  <a:srgbClr val="000099"/>
                </a:solidFill>
              </a:rPr>
              <a:t>k</a:t>
            </a:r>
            <a:r>
              <a:rPr lang="nb-NO" altLang="nb-NO" sz="2800" i="0">
                <a:solidFill>
                  <a:srgbClr val="000099"/>
                </a:solidFill>
              </a:rPr>
              <a:t>) = </a:t>
            </a:r>
            <a:r>
              <a:rPr lang="nb-NO" altLang="nb-NO" sz="2800">
                <a:solidFill>
                  <a:srgbClr val="000099"/>
                </a:solidFill>
              </a:rPr>
              <a:t>P</a:t>
            </a:r>
            <a:r>
              <a:rPr lang="nb-NO" altLang="nb-NO" sz="2800" i="0">
                <a:solidFill>
                  <a:srgbClr val="000099"/>
                </a:solidFill>
              </a:rPr>
              <a:t>(første sekser i </a:t>
            </a:r>
            <a:r>
              <a:rPr lang="nb-NO" altLang="nb-NO" sz="2800">
                <a:solidFill>
                  <a:srgbClr val="000099"/>
                </a:solidFill>
              </a:rPr>
              <a:t>k</a:t>
            </a:r>
            <a:r>
              <a:rPr lang="nb-NO" altLang="nb-NO" sz="2800" i="0">
                <a:solidFill>
                  <a:srgbClr val="000099"/>
                </a:solidFill>
              </a:rPr>
              <a:t>-te kast)  </a:t>
            </a:r>
          </a:p>
          <a:p>
            <a:pPr eaLnBrk="1" hangingPunct="1">
              <a:spcBef>
                <a:spcPct val="25000"/>
              </a:spcBef>
            </a:pPr>
            <a:r>
              <a:rPr lang="nb-NO" altLang="nb-NO" sz="2800" i="0"/>
              <a:t>for k = 1, 2, 3,…</a:t>
            </a:r>
          </a:p>
          <a:p>
            <a:pPr eaLnBrk="1" hangingPunct="1">
              <a:spcBef>
                <a:spcPct val="25000"/>
              </a:spcBef>
            </a:pPr>
            <a:r>
              <a:rPr lang="nb-NO" altLang="nb-NO" sz="2800" i="0"/>
              <a:t>Tenk at vi om og om igjen kaster en terning til vi får en sekser. Motivert av at sannsynlighet er relativ frekvens i det lange løp, får vi</a:t>
            </a:r>
            <a:endParaRPr lang="en-US" altLang="nb-NO" sz="2800" i="0"/>
          </a:p>
        </p:txBody>
      </p:sp>
      <p:graphicFrame>
        <p:nvGraphicFramePr>
          <p:cNvPr id="164875" name="Object 11"/>
          <p:cNvGraphicFramePr>
            <a:graphicFrameLocks noChangeAspect="1"/>
          </p:cNvGraphicFramePr>
          <p:nvPr/>
        </p:nvGraphicFramePr>
        <p:xfrm>
          <a:off x="1268413" y="4508500"/>
          <a:ext cx="1389062" cy="8080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972" name="Equation" r:id="rId3" imgW="545760" imgH="317160" progId="Equation.DSMT4">
                  <p:embed/>
                </p:oleObj>
              </mc:Choice>
              <mc:Fallback>
                <p:oleObj name="Equation" r:id="rId3" imgW="545760" imgH="317160" progId="Equation.DSMT4">
                  <p:embed/>
                  <p:pic>
                    <p:nvPicPr>
                      <p:cNvPr id="0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68413" y="4508500"/>
                        <a:ext cx="1389062" cy="8080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4877" name="Object 13"/>
          <p:cNvGraphicFramePr>
            <a:graphicFrameLocks noChangeAspect="1"/>
          </p:cNvGraphicFramePr>
          <p:nvPr/>
        </p:nvGraphicFramePr>
        <p:xfrm>
          <a:off x="3390900" y="4508500"/>
          <a:ext cx="1843088" cy="8080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973" name="Equation" r:id="rId5" imgW="723600" imgH="317160" progId="Equation.DSMT4">
                  <p:embed/>
                </p:oleObj>
              </mc:Choice>
              <mc:Fallback>
                <p:oleObj name="Equation" r:id="rId5" imgW="723600" imgH="317160" progId="Equation.DSMT4">
                  <p:embed/>
                  <p:pic>
                    <p:nvPicPr>
                      <p:cNvPr id="0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90900" y="4508500"/>
                        <a:ext cx="1843088" cy="8080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4878" name="Object 14"/>
          <p:cNvGraphicFramePr>
            <a:graphicFrameLocks noChangeAspect="1"/>
          </p:cNvGraphicFramePr>
          <p:nvPr/>
        </p:nvGraphicFramePr>
        <p:xfrm>
          <a:off x="5903913" y="4508500"/>
          <a:ext cx="2197100" cy="8080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974" name="Equation" r:id="rId7" imgW="863280" imgH="317160" progId="Equation.DSMT4">
                  <p:embed/>
                </p:oleObj>
              </mc:Choice>
              <mc:Fallback>
                <p:oleObj name="Equation" r:id="rId7" imgW="863280" imgH="317160" progId="Equation.DSMT4">
                  <p:embed/>
                  <p:pic>
                    <p:nvPicPr>
                      <p:cNvPr id="0" name="Object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03913" y="4508500"/>
                        <a:ext cx="2197100" cy="8080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4879" name="Object 15"/>
          <p:cNvGraphicFramePr>
            <a:graphicFrameLocks noChangeAspect="1"/>
          </p:cNvGraphicFramePr>
          <p:nvPr/>
        </p:nvGraphicFramePr>
        <p:xfrm>
          <a:off x="3217863" y="5580063"/>
          <a:ext cx="2713037" cy="1017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975" name="Equation" r:id="rId9" imgW="1015920" imgH="380880" progId="Equation.DSMT4">
                  <p:embed/>
                </p:oleObj>
              </mc:Choice>
              <mc:Fallback>
                <p:oleObj name="Equation" r:id="rId9" imgW="1015920" imgH="380880" progId="Equation.DSMT4">
                  <p:embed/>
                  <p:pic>
                    <p:nvPicPr>
                      <p:cNvPr id="0" name="Objec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17863" y="5580063"/>
                        <a:ext cx="2713037" cy="10175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4880" name="Rectangle 16"/>
          <p:cNvSpPr>
            <a:spLocks noChangeArrowheads="1"/>
          </p:cNvSpPr>
          <p:nvPr/>
        </p:nvSpPr>
        <p:spPr bwMode="auto">
          <a:xfrm>
            <a:off x="895350" y="5862638"/>
            <a:ext cx="1795463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200" i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3200" i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3200" i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3200" i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3200" i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nb-NO" altLang="nb-NO" sz="2800" i="0"/>
              <a:t>Generelt:</a:t>
            </a:r>
            <a:endParaRPr lang="en-US" altLang="nb-NO" sz="2800" i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7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7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7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4869" grpId="0"/>
      <p:bldP spid="164870" grpId="0" build="p"/>
      <p:bldP spid="164880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200" i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3200" i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3200" i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3200" i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3200" i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E15ACB2A-A171-49C3-B956-99380035C8A5}" type="slidenum">
              <a:rPr lang="en-US" altLang="nb-NO" sz="1400" i="0"/>
              <a:pPr eaLnBrk="1" hangingPunct="1"/>
              <a:t>34</a:t>
            </a:fld>
            <a:endParaRPr lang="en-US" altLang="nb-NO" sz="1400" i="0"/>
          </a:p>
        </p:txBody>
      </p:sp>
      <p:sp>
        <p:nvSpPr>
          <p:cNvPr id="71683" name="Rectangle 2"/>
          <p:cNvSpPr>
            <a:spLocks noChangeArrowheads="1"/>
          </p:cNvSpPr>
          <p:nvPr/>
        </p:nvSpPr>
        <p:spPr bwMode="auto">
          <a:xfrm>
            <a:off x="1128713" y="4005263"/>
            <a:ext cx="3822700" cy="107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3200" i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3200" i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3200" i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3200" i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3200" i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nb-NO" altLang="nb-NO" sz="2800" i="0" u="sng"/>
          </a:p>
        </p:txBody>
      </p:sp>
      <p:sp>
        <p:nvSpPr>
          <p:cNvPr id="71684" name="Text Box 3"/>
          <p:cNvSpPr txBox="1">
            <a:spLocks noChangeArrowheads="1"/>
          </p:cNvSpPr>
          <p:nvPr/>
        </p:nvSpPr>
        <p:spPr bwMode="auto">
          <a:xfrm>
            <a:off x="2689225" y="5294313"/>
            <a:ext cx="4681538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200" i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3200" i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3200" i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3200" i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3200" i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nb-NO" altLang="nb-NO" sz="1800" i="0"/>
          </a:p>
        </p:txBody>
      </p:sp>
      <p:sp>
        <p:nvSpPr>
          <p:cNvPr id="158724" name="Rectangle 4"/>
          <p:cNvSpPr>
            <a:spLocks noChangeArrowheads="1"/>
          </p:cNvSpPr>
          <p:nvPr/>
        </p:nvSpPr>
        <p:spPr bwMode="auto">
          <a:xfrm>
            <a:off x="1050925" y="692150"/>
            <a:ext cx="7958138" cy="1368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3200" i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3200" i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3200" i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3200" i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3200" i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nb-NO" altLang="nb-NO" sz="2800" i="0"/>
              <a:t>Som alle matematiske modeller av virkelige fenomener er </a:t>
            </a:r>
            <a:r>
              <a:rPr lang="nb-NO" altLang="nb-NO" sz="2800"/>
              <a:t>ikke</a:t>
            </a:r>
            <a:r>
              <a:rPr lang="nb-NO" altLang="nb-NO" sz="2800" i="0"/>
              <a:t> en sannsynlighetsmodell riktig eller gal  </a:t>
            </a:r>
            <a:endParaRPr lang="nb-NO" altLang="nb-NO" sz="2800" i="0">
              <a:solidFill>
                <a:srgbClr val="CC0000"/>
              </a:solidFill>
            </a:endParaRPr>
          </a:p>
        </p:txBody>
      </p:sp>
      <p:sp>
        <p:nvSpPr>
          <p:cNvPr id="158728" name="Rectangle 8"/>
          <p:cNvSpPr>
            <a:spLocks noChangeArrowheads="1"/>
          </p:cNvSpPr>
          <p:nvPr/>
        </p:nvSpPr>
        <p:spPr bwMode="auto">
          <a:xfrm>
            <a:off x="1050925" y="2132013"/>
            <a:ext cx="7958138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3200" i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3200" i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3200" i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3200" i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3200" i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nb-NO" altLang="nb-NO" sz="2800" i="0"/>
              <a:t>Men den kan gi en </a:t>
            </a:r>
            <a:r>
              <a:rPr lang="nb-NO" altLang="nb-NO" sz="2800"/>
              <a:t>god</a:t>
            </a:r>
            <a:r>
              <a:rPr lang="nb-NO" altLang="nb-NO" sz="2800" i="0"/>
              <a:t> eller </a:t>
            </a:r>
            <a:r>
              <a:rPr lang="nb-NO" altLang="nb-NO" sz="2800"/>
              <a:t>mindre god</a:t>
            </a:r>
            <a:r>
              <a:rPr lang="nb-NO" altLang="nb-NO" sz="2800" i="0"/>
              <a:t> beskrivelse av virkeligheten  </a:t>
            </a:r>
            <a:endParaRPr lang="nb-NO" altLang="nb-NO" sz="2800" i="0">
              <a:solidFill>
                <a:srgbClr val="CC0000"/>
              </a:solidFill>
            </a:endParaRPr>
          </a:p>
        </p:txBody>
      </p:sp>
      <p:sp>
        <p:nvSpPr>
          <p:cNvPr id="158730" name="Rectangle 10"/>
          <p:cNvSpPr>
            <a:spLocks noChangeArrowheads="1"/>
          </p:cNvSpPr>
          <p:nvPr/>
        </p:nvSpPr>
        <p:spPr bwMode="auto">
          <a:xfrm>
            <a:off x="973138" y="3284538"/>
            <a:ext cx="7958137" cy="1081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3200" i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3200" i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3200" i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3200" i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3200" i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spcAft>
                <a:spcPct val="30000"/>
              </a:spcAft>
            </a:pPr>
            <a:r>
              <a:rPr lang="nb-NO" altLang="nb-NO" sz="2800" i="0"/>
              <a:t>Brukbar modell for kjønnet til nyfødt barn:</a:t>
            </a:r>
            <a:br>
              <a:rPr lang="nb-NO" altLang="nb-NO" sz="2800" i="0"/>
            </a:br>
            <a:r>
              <a:rPr lang="nb-NO" altLang="nb-NO" sz="800" i="0"/>
              <a:t/>
            </a:r>
            <a:br>
              <a:rPr lang="nb-NO" altLang="nb-NO" sz="800" i="0"/>
            </a:br>
            <a:r>
              <a:rPr lang="nb-NO" altLang="nb-NO" sz="800" i="0"/>
              <a:t>	</a:t>
            </a:r>
            <a:r>
              <a:rPr lang="nb-NO" altLang="nb-NO" sz="2800">
                <a:solidFill>
                  <a:srgbClr val="000099"/>
                </a:solidFill>
              </a:rPr>
              <a:t>P</a:t>
            </a:r>
            <a:r>
              <a:rPr lang="nb-NO" altLang="nb-NO" sz="2800" i="0">
                <a:solidFill>
                  <a:srgbClr val="000099"/>
                </a:solidFill>
              </a:rPr>
              <a:t>(G) = </a:t>
            </a:r>
            <a:r>
              <a:rPr lang="nb-NO" altLang="nb-NO" sz="2800">
                <a:solidFill>
                  <a:srgbClr val="000099"/>
                </a:solidFill>
              </a:rPr>
              <a:t>P</a:t>
            </a:r>
            <a:r>
              <a:rPr lang="nb-NO" altLang="nb-NO" sz="2800" i="0">
                <a:solidFill>
                  <a:srgbClr val="000099"/>
                </a:solidFill>
              </a:rPr>
              <a:t>(J) = 0.50</a:t>
            </a:r>
          </a:p>
        </p:txBody>
      </p:sp>
      <p:sp>
        <p:nvSpPr>
          <p:cNvPr id="158732" name="Rectangle 12"/>
          <p:cNvSpPr>
            <a:spLocks noChangeArrowheads="1"/>
          </p:cNvSpPr>
          <p:nvPr/>
        </p:nvSpPr>
        <p:spPr bwMode="auto">
          <a:xfrm>
            <a:off x="1052513" y="4579938"/>
            <a:ext cx="7958137" cy="1512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3200" i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3200" i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3200" i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3200" i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3200" i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spcAft>
                <a:spcPct val="30000"/>
              </a:spcAft>
            </a:pPr>
            <a:r>
              <a:rPr lang="nb-NO" altLang="nb-NO" sz="2800" i="0"/>
              <a:t>Men modellen</a:t>
            </a:r>
            <a:br>
              <a:rPr lang="nb-NO" altLang="nb-NO" sz="2800" i="0"/>
            </a:br>
            <a:r>
              <a:rPr lang="nb-NO" altLang="nb-NO" sz="800" i="0"/>
              <a:t/>
            </a:r>
            <a:br>
              <a:rPr lang="nb-NO" altLang="nb-NO" sz="800" i="0"/>
            </a:br>
            <a:r>
              <a:rPr lang="nb-NO" altLang="nb-NO" sz="800" i="0"/>
              <a:t>	</a:t>
            </a:r>
            <a:r>
              <a:rPr lang="nb-NO" altLang="nb-NO" sz="2800">
                <a:solidFill>
                  <a:srgbClr val="CC0000"/>
                </a:solidFill>
              </a:rPr>
              <a:t>P</a:t>
            </a:r>
            <a:r>
              <a:rPr lang="nb-NO" altLang="nb-NO" sz="2800" i="0">
                <a:solidFill>
                  <a:srgbClr val="CC0000"/>
                </a:solidFill>
              </a:rPr>
              <a:t>(G) =0.514  og  </a:t>
            </a:r>
            <a:r>
              <a:rPr lang="nb-NO" altLang="nb-NO" sz="2800">
                <a:solidFill>
                  <a:srgbClr val="CC0000"/>
                </a:solidFill>
              </a:rPr>
              <a:t>P</a:t>
            </a:r>
            <a:r>
              <a:rPr lang="nb-NO" altLang="nb-NO" sz="2800" i="0">
                <a:solidFill>
                  <a:srgbClr val="CC0000"/>
                </a:solidFill>
              </a:rPr>
              <a:t>(J) = 0.486</a:t>
            </a:r>
            <a:r>
              <a:rPr lang="nb-NO" altLang="nb-NO" sz="2800" i="0">
                <a:solidFill>
                  <a:srgbClr val="000099"/>
                </a:solidFill>
              </a:rPr>
              <a:t/>
            </a:r>
            <a:br>
              <a:rPr lang="nb-NO" altLang="nb-NO" sz="2800" i="0">
                <a:solidFill>
                  <a:srgbClr val="000099"/>
                </a:solidFill>
              </a:rPr>
            </a:br>
            <a:r>
              <a:rPr lang="nb-NO" altLang="nb-NO" sz="900" i="0">
                <a:solidFill>
                  <a:srgbClr val="000099"/>
                </a:solidFill>
              </a:rPr>
              <a:t/>
            </a:r>
            <a:br>
              <a:rPr lang="nb-NO" altLang="nb-NO" sz="900" i="0">
                <a:solidFill>
                  <a:srgbClr val="000099"/>
                </a:solidFill>
              </a:rPr>
            </a:br>
            <a:r>
              <a:rPr lang="nb-NO" altLang="nb-NO" sz="2800" i="0"/>
              <a:t>gir en bedre beskrivelse av virkeligheten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87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87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87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87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8724" grpId="0" autoUpdateAnimBg="0"/>
      <p:bldP spid="158728" grpId="0" autoUpdateAnimBg="0"/>
      <p:bldP spid="158730" grpId="0" autoUpdateAnimBg="0"/>
      <p:bldP spid="158732" grpId="0" autoUpdateAnimBg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200" i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3200" i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3200" i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3200" i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3200" i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8DBE006D-F0FF-444D-805E-84044A656148}" type="slidenum">
              <a:rPr lang="en-US" altLang="nb-NO" sz="1400" i="0"/>
              <a:pPr eaLnBrk="1" hangingPunct="1"/>
              <a:t>35</a:t>
            </a:fld>
            <a:endParaRPr lang="en-US" altLang="nb-NO" sz="1400" i="0"/>
          </a:p>
        </p:txBody>
      </p:sp>
      <p:sp>
        <p:nvSpPr>
          <p:cNvPr id="18437" name="Rectangle 2"/>
          <p:cNvSpPr>
            <a:spLocks noGrp="1" noChangeArrowheads="1"/>
          </p:cNvSpPr>
          <p:nvPr>
            <p:ph type="title"/>
          </p:nvPr>
        </p:nvSpPr>
        <p:spPr>
          <a:xfrm>
            <a:off x="1045028" y="297769"/>
            <a:ext cx="7931604" cy="1143000"/>
          </a:xfrm>
        </p:spPr>
        <p:txBody>
          <a:bodyPr/>
          <a:lstStyle/>
          <a:p>
            <a:pPr eaLnBrk="1" hangingPunct="1"/>
            <a:r>
              <a:rPr lang="nb-NO" altLang="nb-NO" sz="3600" b="1" dirty="0" smtClean="0">
                <a:solidFill>
                  <a:srgbClr val="000099"/>
                </a:solidFill>
              </a:rPr>
              <a:t>Uniforme sannsynlighetsmodeller</a:t>
            </a:r>
            <a:endParaRPr lang="nb-NO" altLang="nb-NO" sz="3600" dirty="0" smtClean="0">
              <a:solidFill>
                <a:srgbClr val="000099"/>
              </a:solidFill>
            </a:endParaRPr>
          </a:p>
        </p:txBody>
      </p:sp>
      <p:sp>
        <p:nvSpPr>
          <p:cNvPr id="111635" name="Text Box 19"/>
          <p:cNvSpPr txBox="1">
            <a:spLocks noChangeArrowheads="1"/>
          </p:cNvSpPr>
          <p:nvPr/>
        </p:nvSpPr>
        <p:spPr bwMode="auto">
          <a:xfrm>
            <a:off x="1208088" y="1700213"/>
            <a:ext cx="8189912" cy="3506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200" i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3200" i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3200" i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3200" i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3200" i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60000"/>
              </a:spcBef>
            </a:pPr>
            <a:r>
              <a:rPr lang="nb-NO" altLang="nb-NO" sz="2800" i="0" dirty="0"/>
              <a:t>Vi har </a:t>
            </a:r>
            <a:r>
              <a:rPr lang="nb-NO" altLang="nb-NO" sz="2800" i="0"/>
              <a:t>et </a:t>
            </a:r>
            <a:r>
              <a:rPr lang="nb-NO" altLang="nb-NO" sz="2800" i="0" smtClean="0"/>
              <a:t>tilfeldig </a:t>
            </a:r>
            <a:r>
              <a:rPr lang="nb-NO" altLang="nb-NO" sz="2800" i="0" dirty="0"/>
              <a:t>forsøk </a:t>
            </a:r>
            <a:r>
              <a:rPr lang="nb-NO" altLang="nb-NO" sz="2800" dirty="0"/>
              <a:t>m</a:t>
            </a:r>
            <a:r>
              <a:rPr lang="nb-NO" altLang="nb-NO" sz="2800" i="0" dirty="0"/>
              <a:t> mulige utfall</a:t>
            </a:r>
          </a:p>
          <a:p>
            <a:pPr eaLnBrk="1" hangingPunct="1">
              <a:spcBef>
                <a:spcPct val="60000"/>
              </a:spcBef>
            </a:pPr>
            <a:r>
              <a:rPr lang="nb-NO" altLang="nb-NO" sz="2800" i="0" dirty="0"/>
              <a:t>Alle utfallene er </a:t>
            </a:r>
            <a:r>
              <a:rPr lang="nb-NO" altLang="nb-NO" sz="2800" dirty="0"/>
              <a:t>like sannsynlige</a:t>
            </a:r>
          </a:p>
          <a:p>
            <a:pPr eaLnBrk="1" hangingPunct="1">
              <a:spcBef>
                <a:spcPct val="60000"/>
              </a:spcBef>
            </a:pPr>
            <a:r>
              <a:rPr lang="nb-NO" altLang="nb-NO" sz="2800" i="0" dirty="0"/>
              <a:t>Vi har en </a:t>
            </a:r>
            <a:r>
              <a:rPr lang="nb-NO" altLang="nb-NO" sz="2800" dirty="0">
                <a:solidFill>
                  <a:srgbClr val="CC0000"/>
                </a:solidFill>
              </a:rPr>
              <a:t>uniform sannsynlighetsmodell</a:t>
            </a:r>
            <a:endParaRPr lang="nb-NO" altLang="nb-NO" sz="2800" i="0" dirty="0">
              <a:solidFill>
                <a:srgbClr val="CC0000"/>
              </a:solidFill>
            </a:endParaRPr>
          </a:p>
          <a:p>
            <a:pPr eaLnBrk="1" hangingPunct="1">
              <a:spcBef>
                <a:spcPct val="60000"/>
              </a:spcBef>
            </a:pPr>
            <a:r>
              <a:rPr lang="nb-NO" altLang="nb-NO" sz="2800" i="0" dirty="0"/>
              <a:t>En </a:t>
            </a:r>
            <a:r>
              <a:rPr lang="nb-NO" altLang="nb-NO" sz="2800" i="0" dirty="0" smtClean="0"/>
              <a:t>hendelse </a:t>
            </a:r>
            <a:r>
              <a:rPr lang="nb-NO" altLang="nb-NO" sz="2800" dirty="0"/>
              <a:t>A</a:t>
            </a:r>
            <a:r>
              <a:rPr lang="nb-NO" altLang="nb-NO" sz="2800" i="0" dirty="0"/>
              <a:t> består av </a:t>
            </a:r>
            <a:r>
              <a:rPr lang="nb-NO" altLang="nb-NO" sz="2800" dirty="0"/>
              <a:t>g</a:t>
            </a:r>
            <a:r>
              <a:rPr lang="nb-NO" altLang="nb-NO" sz="2800" i="0" dirty="0"/>
              <a:t> utfall. </a:t>
            </a:r>
          </a:p>
          <a:p>
            <a:pPr eaLnBrk="1" hangingPunct="1">
              <a:spcBef>
                <a:spcPct val="120000"/>
              </a:spcBef>
            </a:pPr>
            <a:r>
              <a:rPr lang="nb-NO" altLang="nb-NO" sz="2800" i="0" dirty="0"/>
              <a:t>Da er 	</a:t>
            </a:r>
          </a:p>
        </p:txBody>
      </p:sp>
      <p:graphicFrame>
        <p:nvGraphicFramePr>
          <p:cNvPr id="111636" name="Object 2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50587928"/>
              </p:ext>
            </p:extLst>
          </p:nvPr>
        </p:nvGraphicFramePr>
        <p:xfrm>
          <a:off x="2490551" y="4508500"/>
          <a:ext cx="2233613" cy="8842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624" name="Equation" r:id="rId3" imgW="609480" imgH="241200" progId="Equation.DSMT4">
                  <p:embed/>
                </p:oleObj>
              </mc:Choice>
              <mc:Fallback>
                <p:oleObj name="Equation" r:id="rId3" imgW="609480" imgH="241200" progId="Equation.DSMT4">
                  <p:embed/>
                  <p:pic>
                    <p:nvPicPr>
                      <p:cNvPr id="0" name="Object 2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90551" y="4508500"/>
                        <a:ext cx="2233613" cy="8842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1637" name="Text Box 21"/>
          <p:cNvSpPr txBox="1">
            <a:spLocks noChangeArrowheads="1"/>
          </p:cNvSpPr>
          <p:nvPr/>
        </p:nvSpPr>
        <p:spPr bwMode="auto">
          <a:xfrm>
            <a:off x="1285875" y="5578475"/>
            <a:ext cx="7958138" cy="94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200" i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3200" i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3200" i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3200" i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3200" i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60000"/>
              </a:spcBef>
            </a:pPr>
            <a:r>
              <a:rPr lang="nb-NO" altLang="nb-NO" sz="2800" i="0"/>
              <a:t>For å finne sannsynligheter for uniforme modeller må vi kunne telle!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1635" grpId="0" build="allAtOnce"/>
      <p:bldP spid="111637" grpId="0" build="allAtOnce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Slide Number Placeholder 7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200" i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3200" i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3200" i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3200" i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3200" i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A080BBE1-77C2-4C04-A6A4-6274F118FE4C}" type="slidenum">
              <a:rPr lang="en-US" altLang="nb-NO" sz="1400" i="0"/>
              <a:pPr eaLnBrk="1" hangingPunct="1"/>
              <a:t>36</a:t>
            </a:fld>
            <a:endParaRPr lang="en-US" altLang="nb-NO" sz="1400" i="0"/>
          </a:p>
        </p:txBody>
      </p:sp>
      <p:sp>
        <p:nvSpPr>
          <p:cNvPr id="72707" name="Rectangle 2"/>
          <p:cNvSpPr>
            <a:spLocks noChangeArrowheads="1"/>
          </p:cNvSpPr>
          <p:nvPr/>
        </p:nvSpPr>
        <p:spPr bwMode="auto">
          <a:xfrm>
            <a:off x="661988" y="4005263"/>
            <a:ext cx="3822700" cy="107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3200" i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3200" i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3200" i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3200" i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3200" i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nb-NO" altLang="nb-NO" sz="2800" i="0" u="sng"/>
          </a:p>
        </p:txBody>
      </p:sp>
      <p:sp>
        <p:nvSpPr>
          <p:cNvPr id="168963" name="Text Box 3"/>
          <p:cNvSpPr txBox="1">
            <a:spLocks noChangeArrowheads="1"/>
          </p:cNvSpPr>
          <p:nvPr/>
        </p:nvSpPr>
        <p:spPr bwMode="auto">
          <a:xfrm>
            <a:off x="1130300" y="396871"/>
            <a:ext cx="8112125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200" i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3200" i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3200" i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3200" i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3200" i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60000"/>
              </a:spcBef>
            </a:pPr>
            <a:r>
              <a:rPr lang="nb-NO" altLang="nb-NO" sz="2800" i="0" dirty="0">
                <a:solidFill>
                  <a:srgbClr val="008000"/>
                </a:solidFill>
              </a:rPr>
              <a:t>Eksempel </a:t>
            </a:r>
            <a:r>
              <a:rPr lang="nb-NO" altLang="nb-NO" sz="2800" i="0" dirty="0" smtClean="0">
                <a:solidFill>
                  <a:srgbClr val="008000"/>
                </a:solidFill>
              </a:rPr>
              <a:t>3.1</a:t>
            </a:r>
            <a:r>
              <a:rPr lang="nb-NO" altLang="nb-NO" sz="2800" i="0" dirty="0">
                <a:solidFill>
                  <a:srgbClr val="008000"/>
                </a:solidFill>
              </a:rPr>
              <a:t>:</a:t>
            </a:r>
            <a:r>
              <a:rPr lang="nb-NO" altLang="nb-NO" sz="2800" i="0" dirty="0"/>
              <a:t> Kast </a:t>
            </a:r>
            <a:r>
              <a:rPr lang="nb-NO" altLang="nb-NO" sz="2800" i="0" dirty="0" smtClean="0"/>
              <a:t>ett </a:t>
            </a:r>
            <a:r>
              <a:rPr lang="nb-NO" altLang="nb-NO" sz="2800" i="0" dirty="0"/>
              <a:t>kronestykke tre ganger</a:t>
            </a:r>
          </a:p>
        </p:txBody>
      </p:sp>
      <p:sp>
        <p:nvSpPr>
          <p:cNvPr id="72709" name="Text Box 5"/>
          <p:cNvSpPr txBox="1">
            <a:spLocks noChangeArrowheads="1"/>
          </p:cNvSpPr>
          <p:nvPr/>
        </p:nvSpPr>
        <p:spPr bwMode="auto">
          <a:xfrm>
            <a:off x="2224088" y="5294313"/>
            <a:ext cx="4681537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200" i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3200" i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3200" i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3200" i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3200" i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nb-NO" altLang="nb-NO" sz="1800" i="0"/>
          </a:p>
        </p:txBody>
      </p:sp>
      <p:pic>
        <p:nvPicPr>
          <p:cNvPr id="168979" name="Picture 19" descr="kronestykke-mynt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895475" y="1125538"/>
            <a:ext cx="1341438" cy="1152525"/>
          </a:xfrm>
          <a:noFill/>
        </p:spPr>
      </p:pic>
      <p:sp>
        <p:nvSpPr>
          <p:cNvPr id="168970" name="Text Box 10"/>
          <p:cNvSpPr txBox="1">
            <a:spLocks noChangeArrowheads="1"/>
          </p:cNvSpPr>
          <p:nvPr/>
        </p:nvSpPr>
        <p:spPr bwMode="auto">
          <a:xfrm>
            <a:off x="1285875" y="2349500"/>
            <a:ext cx="8112125" cy="15573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200" i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3200" i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3200" i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3200" i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3200" i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60000"/>
              </a:spcBef>
            </a:pPr>
            <a:r>
              <a:rPr lang="nb-NO" altLang="nb-NO" sz="2800" i="0" dirty="0"/>
              <a:t>Dette forsøket er satt sammen av tre delforsøk </a:t>
            </a:r>
            <a:r>
              <a:rPr lang="nb-NO" altLang="nb-NO" sz="2800" i="0" dirty="0" smtClean="0"/>
              <a:t>         – </a:t>
            </a:r>
            <a:r>
              <a:rPr lang="nb-NO" altLang="nb-NO" sz="2800" i="0" dirty="0"/>
              <a:t>ett for hvert kast</a:t>
            </a:r>
          </a:p>
          <a:p>
            <a:pPr eaLnBrk="1" hangingPunct="1">
              <a:spcBef>
                <a:spcPct val="40000"/>
              </a:spcBef>
            </a:pPr>
            <a:r>
              <a:rPr lang="nb-NO" altLang="nb-NO" sz="2800" i="0" dirty="0"/>
              <a:t>Hvor mange utfall har det sammensatte forsøket?</a:t>
            </a:r>
          </a:p>
        </p:txBody>
      </p:sp>
      <p:pic>
        <p:nvPicPr>
          <p:cNvPr id="168983" name="Picture 23" descr="kronestykke-krone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822700" y="1125538"/>
            <a:ext cx="1287463" cy="1187450"/>
          </a:xfrm>
          <a:noFill/>
        </p:spPr>
      </p:pic>
      <p:pic>
        <p:nvPicPr>
          <p:cNvPr id="168986" name="Picture 26" descr="kronestykke-myn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3750" y="1125538"/>
            <a:ext cx="1341438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8987" name="Text Box 27"/>
          <p:cNvSpPr txBox="1">
            <a:spLocks noChangeArrowheads="1"/>
          </p:cNvSpPr>
          <p:nvPr/>
        </p:nvSpPr>
        <p:spPr bwMode="auto">
          <a:xfrm>
            <a:off x="1289050" y="4748213"/>
            <a:ext cx="3038475" cy="1187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200" i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3200" i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3200" i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3200" i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3200" i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60000"/>
              </a:spcBef>
            </a:pPr>
            <a:r>
              <a:rPr lang="nb-NO" altLang="nb-NO" sz="2400" i="0"/>
              <a:t>Kan bruke et valgtre for å finne dette</a:t>
            </a:r>
          </a:p>
          <a:p>
            <a:pPr eaLnBrk="1" hangingPunct="1"/>
            <a:r>
              <a:rPr lang="nb-NO" altLang="nb-NO" sz="2400" i="0"/>
              <a:t>(</a:t>
            </a:r>
            <a:r>
              <a:rPr lang="nb-NO" altLang="nb-NO" sz="2400" i="0">
                <a:solidFill>
                  <a:srgbClr val="000099"/>
                </a:solidFill>
              </a:rPr>
              <a:t>K</a:t>
            </a:r>
            <a:r>
              <a:rPr lang="nb-NO" altLang="nb-NO" sz="2400" i="0"/>
              <a:t>rone, </a:t>
            </a:r>
            <a:r>
              <a:rPr lang="nb-NO" altLang="nb-NO" sz="2400" i="0">
                <a:solidFill>
                  <a:srgbClr val="CC0000"/>
                </a:solidFill>
              </a:rPr>
              <a:t>M</a:t>
            </a:r>
            <a:r>
              <a:rPr lang="nb-NO" altLang="nb-NO" sz="2400" i="0"/>
              <a:t>ynt)</a:t>
            </a:r>
          </a:p>
        </p:txBody>
      </p:sp>
      <p:sp>
        <p:nvSpPr>
          <p:cNvPr id="168988" name="Line 28"/>
          <p:cNvSpPr>
            <a:spLocks noChangeShapeType="1"/>
          </p:cNvSpPr>
          <p:nvPr/>
        </p:nvSpPr>
        <p:spPr bwMode="auto">
          <a:xfrm flipV="1">
            <a:off x="4719638" y="4941888"/>
            <a:ext cx="701675" cy="647700"/>
          </a:xfrm>
          <a:prstGeom prst="line">
            <a:avLst/>
          </a:prstGeom>
          <a:noFill/>
          <a:ln w="38100">
            <a:solidFill>
              <a:srgbClr val="0000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nb-NO"/>
          </a:p>
        </p:txBody>
      </p:sp>
      <p:sp>
        <p:nvSpPr>
          <p:cNvPr id="168989" name="Line 29"/>
          <p:cNvSpPr>
            <a:spLocks noChangeShapeType="1"/>
          </p:cNvSpPr>
          <p:nvPr/>
        </p:nvSpPr>
        <p:spPr bwMode="auto">
          <a:xfrm>
            <a:off x="4719638" y="5589588"/>
            <a:ext cx="701675" cy="503237"/>
          </a:xfrm>
          <a:prstGeom prst="line">
            <a:avLst/>
          </a:prstGeom>
          <a:noFill/>
          <a:ln w="38100">
            <a:solidFill>
              <a:srgbClr val="CC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nb-NO"/>
          </a:p>
        </p:txBody>
      </p:sp>
      <p:sp>
        <p:nvSpPr>
          <p:cNvPr id="168990" name="Line 30"/>
          <p:cNvSpPr>
            <a:spLocks noChangeShapeType="1"/>
          </p:cNvSpPr>
          <p:nvPr/>
        </p:nvSpPr>
        <p:spPr bwMode="auto">
          <a:xfrm flipV="1">
            <a:off x="5421313" y="4508500"/>
            <a:ext cx="935037" cy="431800"/>
          </a:xfrm>
          <a:prstGeom prst="line">
            <a:avLst/>
          </a:prstGeom>
          <a:noFill/>
          <a:ln w="38100">
            <a:solidFill>
              <a:srgbClr val="0000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nb-NO"/>
          </a:p>
        </p:txBody>
      </p:sp>
      <p:sp>
        <p:nvSpPr>
          <p:cNvPr id="168991" name="Line 31"/>
          <p:cNvSpPr>
            <a:spLocks noChangeShapeType="1"/>
          </p:cNvSpPr>
          <p:nvPr/>
        </p:nvSpPr>
        <p:spPr bwMode="auto">
          <a:xfrm>
            <a:off x="5421313" y="4941888"/>
            <a:ext cx="935037" cy="215900"/>
          </a:xfrm>
          <a:prstGeom prst="line">
            <a:avLst/>
          </a:prstGeom>
          <a:noFill/>
          <a:ln w="38100">
            <a:solidFill>
              <a:srgbClr val="CC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nb-NO"/>
          </a:p>
        </p:txBody>
      </p:sp>
      <p:sp>
        <p:nvSpPr>
          <p:cNvPr id="168994" name="Line 34"/>
          <p:cNvSpPr>
            <a:spLocks noChangeShapeType="1"/>
          </p:cNvSpPr>
          <p:nvPr/>
        </p:nvSpPr>
        <p:spPr bwMode="auto">
          <a:xfrm flipV="1">
            <a:off x="6357938" y="4221163"/>
            <a:ext cx="935037" cy="287337"/>
          </a:xfrm>
          <a:prstGeom prst="line">
            <a:avLst/>
          </a:prstGeom>
          <a:noFill/>
          <a:ln w="38100">
            <a:solidFill>
              <a:srgbClr val="0000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nb-NO"/>
          </a:p>
        </p:txBody>
      </p:sp>
      <p:sp>
        <p:nvSpPr>
          <p:cNvPr id="168995" name="Line 35"/>
          <p:cNvSpPr>
            <a:spLocks noChangeShapeType="1"/>
          </p:cNvSpPr>
          <p:nvPr/>
        </p:nvSpPr>
        <p:spPr bwMode="auto">
          <a:xfrm>
            <a:off x="6356350" y="4508500"/>
            <a:ext cx="935038" cy="144463"/>
          </a:xfrm>
          <a:prstGeom prst="line">
            <a:avLst/>
          </a:prstGeom>
          <a:noFill/>
          <a:ln w="38100">
            <a:solidFill>
              <a:srgbClr val="CC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nb-NO"/>
          </a:p>
        </p:txBody>
      </p:sp>
      <p:sp>
        <p:nvSpPr>
          <p:cNvPr id="168996" name="Line 36"/>
          <p:cNvSpPr>
            <a:spLocks noChangeShapeType="1"/>
          </p:cNvSpPr>
          <p:nvPr/>
        </p:nvSpPr>
        <p:spPr bwMode="auto">
          <a:xfrm flipV="1">
            <a:off x="6357938" y="4941888"/>
            <a:ext cx="935037" cy="214312"/>
          </a:xfrm>
          <a:prstGeom prst="line">
            <a:avLst/>
          </a:prstGeom>
          <a:noFill/>
          <a:ln w="38100">
            <a:solidFill>
              <a:srgbClr val="0000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nb-NO"/>
          </a:p>
        </p:txBody>
      </p:sp>
      <p:sp>
        <p:nvSpPr>
          <p:cNvPr id="168997" name="Line 37"/>
          <p:cNvSpPr>
            <a:spLocks noChangeShapeType="1"/>
          </p:cNvSpPr>
          <p:nvPr/>
        </p:nvSpPr>
        <p:spPr bwMode="auto">
          <a:xfrm>
            <a:off x="6356350" y="5156200"/>
            <a:ext cx="935038" cy="144463"/>
          </a:xfrm>
          <a:prstGeom prst="line">
            <a:avLst/>
          </a:prstGeom>
          <a:noFill/>
          <a:ln w="38100">
            <a:solidFill>
              <a:srgbClr val="CC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nb-NO"/>
          </a:p>
        </p:txBody>
      </p:sp>
      <p:sp>
        <p:nvSpPr>
          <p:cNvPr id="168998" name="Line 38"/>
          <p:cNvSpPr>
            <a:spLocks noChangeShapeType="1"/>
          </p:cNvSpPr>
          <p:nvPr/>
        </p:nvSpPr>
        <p:spPr bwMode="auto">
          <a:xfrm flipV="1">
            <a:off x="6359525" y="5589588"/>
            <a:ext cx="933450" cy="215900"/>
          </a:xfrm>
          <a:prstGeom prst="line">
            <a:avLst/>
          </a:prstGeom>
          <a:noFill/>
          <a:ln w="38100">
            <a:solidFill>
              <a:srgbClr val="0000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nb-NO"/>
          </a:p>
        </p:txBody>
      </p:sp>
      <p:sp>
        <p:nvSpPr>
          <p:cNvPr id="168999" name="Line 39"/>
          <p:cNvSpPr>
            <a:spLocks noChangeShapeType="1"/>
          </p:cNvSpPr>
          <p:nvPr/>
        </p:nvSpPr>
        <p:spPr bwMode="auto">
          <a:xfrm>
            <a:off x="6357938" y="5805488"/>
            <a:ext cx="935037" cy="144462"/>
          </a:xfrm>
          <a:prstGeom prst="line">
            <a:avLst/>
          </a:prstGeom>
          <a:noFill/>
          <a:ln w="38100">
            <a:solidFill>
              <a:srgbClr val="CC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nb-NO"/>
          </a:p>
        </p:txBody>
      </p:sp>
      <p:sp>
        <p:nvSpPr>
          <p:cNvPr id="169000" name="Line 40"/>
          <p:cNvSpPr>
            <a:spLocks noChangeShapeType="1"/>
          </p:cNvSpPr>
          <p:nvPr/>
        </p:nvSpPr>
        <p:spPr bwMode="auto">
          <a:xfrm flipV="1">
            <a:off x="6357938" y="6165850"/>
            <a:ext cx="935037" cy="215900"/>
          </a:xfrm>
          <a:prstGeom prst="line">
            <a:avLst/>
          </a:prstGeom>
          <a:noFill/>
          <a:ln w="38100">
            <a:solidFill>
              <a:srgbClr val="0000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nb-NO"/>
          </a:p>
        </p:txBody>
      </p:sp>
      <p:sp>
        <p:nvSpPr>
          <p:cNvPr id="169001" name="Line 41"/>
          <p:cNvSpPr>
            <a:spLocks noChangeShapeType="1"/>
          </p:cNvSpPr>
          <p:nvPr/>
        </p:nvSpPr>
        <p:spPr bwMode="auto">
          <a:xfrm>
            <a:off x="6357938" y="6380163"/>
            <a:ext cx="935037" cy="144462"/>
          </a:xfrm>
          <a:prstGeom prst="line">
            <a:avLst/>
          </a:prstGeom>
          <a:noFill/>
          <a:ln w="38100">
            <a:solidFill>
              <a:srgbClr val="CC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nb-NO"/>
          </a:p>
        </p:txBody>
      </p:sp>
      <p:sp>
        <p:nvSpPr>
          <p:cNvPr id="169002" name="Line 42"/>
          <p:cNvSpPr>
            <a:spLocks noChangeShapeType="1"/>
          </p:cNvSpPr>
          <p:nvPr/>
        </p:nvSpPr>
        <p:spPr bwMode="auto">
          <a:xfrm flipV="1">
            <a:off x="5421313" y="5805488"/>
            <a:ext cx="935037" cy="285750"/>
          </a:xfrm>
          <a:prstGeom prst="line">
            <a:avLst/>
          </a:prstGeom>
          <a:noFill/>
          <a:ln w="38100">
            <a:solidFill>
              <a:srgbClr val="0000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nb-NO"/>
          </a:p>
        </p:txBody>
      </p:sp>
      <p:sp>
        <p:nvSpPr>
          <p:cNvPr id="169003" name="Line 43"/>
          <p:cNvSpPr>
            <a:spLocks noChangeShapeType="1"/>
          </p:cNvSpPr>
          <p:nvPr/>
        </p:nvSpPr>
        <p:spPr bwMode="auto">
          <a:xfrm>
            <a:off x="5421313" y="6092825"/>
            <a:ext cx="935037" cy="288925"/>
          </a:xfrm>
          <a:prstGeom prst="line">
            <a:avLst/>
          </a:prstGeom>
          <a:noFill/>
          <a:ln w="38100">
            <a:solidFill>
              <a:srgbClr val="CC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nb-NO"/>
          </a:p>
        </p:txBody>
      </p:sp>
      <p:sp>
        <p:nvSpPr>
          <p:cNvPr id="169004" name="Text Box 44"/>
          <p:cNvSpPr txBox="1">
            <a:spLocks noChangeArrowheads="1"/>
          </p:cNvSpPr>
          <p:nvPr/>
        </p:nvSpPr>
        <p:spPr bwMode="auto">
          <a:xfrm>
            <a:off x="7450138" y="4068763"/>
            <a:ext cx="1012825" cy="296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" tIns="10800" rIns="36000" bIns="10800">
            <a:spAutoFit/>
          </a:bodyPr>
          <a:lstStyle>
            <a:lvl1pPr eaLnBrk="0" hangingPunct="0">
              <a:defRPr sz="3200" i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3200" i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3200" i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3200" i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3200" i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nb-NO" altLang="nb-NO" sz="1800" i="0"/>
              <a:t>KKK</a:t>
            </a:r>
            <a:endParaRPr lang="en-US" altLang="nb-NO" sz="1800" i="0"/>
          </a:p>
        </p:txBody>
      </p:sp>
      <p:sp>
        <p:nvSpPr>
          <p:cNvPr id="169005" name="Text Box 45"/>
          <p:cNvSpPr txBox="1">
            <a:spLocks noChangeArrowheads="1"/>
          </p:cNvSpPr>
          <p:nvPr/>
        </p:nvSpPr>
        <p:spPr bwMode="auto">
          <a:xfrm>
            <a:off x="7450138" y="4787900"/>
            <a:ext cx="1012825" cy="296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" tIns="10800" rIns="36000" bIns="10800">
            <a:spAutoFit/>
          </a:bodyPr>
          <a:lstStyle>
            <a:lvl1pPr eaLnBrk="0" hangingPunct="0">
              <a:defRPr sz="3200" i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3200" i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3200" i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3200" i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3200" i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nb-NO" altLang="nb-NO" sz="1800" i="0"/>
              <a:t>KMK</a:t>
            </a:r>
            <a:endParaRPr lang="en-US" altLang="nb-NO" sz="1800" i="0"/>
          </a:p>
        </p:txBody>
      </p:sp>
      <p:sp>
        <p:nvSpPr>
          <p:cNvPr id="169006" name="Text Box 46"/>
          <p:cNvSpPr txBox="1">
            <a:spLocks noChangeArrowheads="1"/>
          </p:cNvSpPr>
          <p:nvPr/>
        </p:nvSpPr>
        <p:spPr bwMode="auto">
          <a:xfrm>
            <a:off x="7450138" y="5148263"/>
            <a:ext cx="1012825" cy="296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" tIns="10800" rIns="36000" bIns="10800">
            <a:spAutoFit/>
          </a:bodyPr>
          <a:lstStyle>
            <a:lvl1pPr eaLnBrk="0" hangingPunct="0">
              <a:defRPr sz="3200" i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3200" i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3200" i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3200" i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3200" i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nb-NO" altLang="nb-NO" sz="1800" i="0"/>
              <a:t>KMM</a:t>
            </a:r>
            <a:endParaRPr lang="en-US" altLang="nb-NO" sz="1800" i="0"/>
          </a:p>
        </p:txBody>
      </p:sp>
      <p:sp>
        <p:nvSpPr>
          <p:cNvPr id="169007" name="Text Box 47"/>
          <p:cNvSpPr txBox="1">
            <a:spLocks noChangeArrowheads="1"/>
          </p:cNvSpPr>
          <p:nvPr/>
        </p:nvSpPr>
        <p:spPr bwMode="auto">
          <a:xfrm>
            <a:off x="7450138" y="5478463"/>
            <a:ext cx="1012825" cy="296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" tIns="10800" rIns="36000" bIns="10800">
            <a:spAutoFit/>
          </a:bodyPr>
          <a:lstStyle>
            <a:lvl1pPr eaLnBrk="0" hangingPunct="0">
              <a:defRPr sz="3200" i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3200" i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3200" i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3200" i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3200" i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nb-NO" altLang="nb-NO" sz="1800" i="0"/>
              <a:t>MKK</a:t>
            </a:r>
            <a:endParaRPr lang="en-US" altLang="nb-NO" sz="1800" i="0"/>
          </a:p>
        </p:txBody>
      </p:sp>
      <p:sp>
        <p:nvSpPr>
          <p:cNvPr id="169008" name="Text Box 48"/>
          <p:cNvSpPr txBox="1">
            <a:spLocks noChangeArrowheads="1"/>
          </p:cNvSpPr>
          <p:nvPr/>
        </p:nvSpPr>
        <p:spPr bwMode="auto">
          <a:xfrm>
            <a:off x="7450138" y="5765800"/>
            <a:ext cx="1012825" cy="296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" tIns="10800" rIns="36000" bIns="10800">
            <a:spAutoFit/>
          </a:bodyPr>
          <a:lstStyle>
            <a:lvl1pPr eaLnBrk="0" hangingPunct="0">
              <a:defRPr sz="3200" i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3200" i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3200" i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3200" i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3200" i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nb-NO" altLang="nb-NO" sz="1800" i="0"/>
              <a:t>MKM</a:t>
            </a:r>
            <a:endParaRPr lang="en-US" altLang="nb-NO" sz="1800" i="0"/>
          </a:p>
        </p:txBody>
      </p:sp>
      <p:sp>
        <p:nvSpPr>
          <p:cNvPr id="169009" name="Text Box 49"/>
          <p:cNvSpPr txBox="1">
            <a:spLocks noChangeArrowheads="1"/>
          </p:cNvSpPr>
          <p:nvPr/>
        </p:nvSpPr>
        <p:spPr bwMode="auto">
          <a:xfrm>
            <a:off x="7450138" y="6021388"/>
            <a:ext cx="1012825" cy="296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" tIns="10800" rIns="36000" bIns="10800">
            <a:spAutoFit/>
          </a:bodyPr>
          <a:lstStyle>
            <a:lvl1pPr eaLnBrk="0" hangingPunct="0">
              <a:defRPr sz="3200" i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3200" i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3200" i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3200" i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3200" i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nb-NO" altLang="nb-NO" sz="1800" i="0"/>
              <a:t>MMK</a:t>
            </a:r>
            <a:endParaRPr lang="en-US" altLang="nb-NO" sz="1800" i="0"/>
          </a:p>
        </p:txBody>
      </p:sp>
      <p:sp>
        <p:nvSpPr>
          <p:cNvPr id="169010" name="Text Box 50"/>
          <p:cNvSpPr txBox="1">
            <a:spLocks noChangeArrowheads="1"/>
          </p:cNvSpPr>
          <p:nvPr/>
        </p:nvSpPr>
        <p:spPr bwMode="auto">
          <a:xfrm>
            <a:off x="7450138" y="6415088"/>
            <a:ext cx="1012825" cy="296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" tIns="10800" rIns="36000" bIns="10800">
            <a:spAutoFit/>
          </a:bodyPr>
          <a:lstStyle>
            <a:lvl1pPr eaLnBrk="0" hangingPunct="0">
              <a:defRPr sz="3200" i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3200" i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3200" i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3200" i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3200" i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nb-NO" altLang="nb-NO" sz="1800" i="0"/>
              <a:t>MMM</a:t>
            </a:r>
            <a:endParaRPr lang="en-US" altLang="nb-NO" sz="1800" i="0"/>
          </a:p>
        </p:txBody>
      </p:sp>
      <p:sp>
        <p:nvSpPr>
          <p:cNvPr id="169011" name="Text Box 51"/>
          <p:cNvSpPr txBox="1">
            <a:spLocks noChangeArrowheads="1"/>
          </p:cNvSpPr>
          <p:nvPr/>
        </p:nvSpPr>
        <p:spPr bwMode="auto">
          <a:xfrm>
            <a:off x="7450138" y="4427538"/>
            <a:ext cx="1012825" cy="296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" tIns="10800" rIns="36000" bIns="10800">
            <a:spAutoFit/>
          </a:bodyPr>
          <a:lstStyle>
            <a:lvl1pPr eaLnBrk="0" hangingPunct="0">
              <a:defRPr sz="3200" i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3200" i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3200" i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3200" i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3200" i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nb-NO" altLang="nb-NO" sz="1800" i="0"/>
              <a:t>KKM</a:t>
            </a:r>
            <a:endParaRPr lang="en-US" altLang="nb-NO" sz="1800" i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9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9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97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9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9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689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689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689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6897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6897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6897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6897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6897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6897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6897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6897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6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9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98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9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9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689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689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689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6898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6898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6898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6898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6898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6898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6898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6898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43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9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98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9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9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689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689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689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6898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6898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6898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6898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6898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6898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6898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6898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9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97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 nodeType="clickPar">
                      <p:stCondLst>
                        <p:cond delay="indefinite"/>
                      </p:stCondLst>
                      <p:childTnLst>
                        <p:par>
                          <p:cTn id="6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9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 nodeType="clickPar">
                      <p:stCondLst>
                        <p:cond delay="indefinite"/>
                      </p:stCondLst>
                      <p:childTnLst>
                        <p:par>
                          <p:cTn id="7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9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7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9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9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 nodeType="clickPar">
                      <p:stCondLst>
                        <p:cond delay="indefinite"/>
                      </p:stCondLst>
                      <p:childTnLst>
                        <p:par>
                          <p:cTn id="8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9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8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9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 nodeType="clickPar">
                      <p:stCondLst>
                        <p:cond delay="indefinite"/>
                      </p:stCondLst>
                      <p:childTnLst>
                        <p:par>
                          <p:cTn id="8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0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0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 nodeType="clickPar">
                      <p:stCondLst>
                        <p:cond delay="indefinite"/>
                      </p:stCondLst>
                      <p:childTnLst>
                        <p:par>
                          <p:cTn id="9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9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0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0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9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0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 nodeType="clickPar">
                      <p:stCondLst>
                        <p:cond delay="indefinite"/>
                      </p:stCondLst>
                      <p:childTnLst>
                        <p:par>
                          <p:cTn id="10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9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0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1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9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0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 nodeType="clickPar">
                      <p:stCondLst>
                        <p:cond delay="indefinite"/>
                      </p:stCondLst>
                      <p:childTnLst>
                        <p:par>
                          <p:cTn id="1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9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0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2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9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0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 nodeType="clickPar">
                      <p:stCondLst>
                        <p:cond delay="indefinite"/>
                      </p:stCondLst>
                      <p:childTnLst>
                        <p:par>
                          <p:cTn id="1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0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0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3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0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0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8963" grpId="0" build="allAtOnce"/>
      <p:bldP spid="168970" grpId="0" build="allAtOnce"/>
      <p:bldP spid="168987" grpId="0" build="allAtOnce"/>
      <p:bldP spid="168988" grpId="0" animBg="1"/>
      <p:bldP spid="168989" grpId="0" animBg="1"/>
      <p:bldP spid="168990" grpId="0" animBg="1"/>
      <p:bldP spid="168991" grpId="0" animBg="1"/>
      <p:bldP spid="168994" grpId="0" animBg="1"/>
      <p:bldP spid="168995" grpId="0" animBg="1"/>
      <p:bldP spid="168996" grpId="0" animBg="1"/>
      <p:bldP spid="168997" grpId="0" animBg="1"/>
      <p:bldP spid="168998" grpId="0" animBg="1"/>
      <p:bldP spid="168999" grpId="0" animBg="1"/>
      <p:bldP spid="169000" grpId="0" animBg="1"/>
      <p:bldP spid="169001" grpId="0" animBg="1"/>
      <p:bldP spid="169002" grpId="0" animBg="1"/>
      <p:bldP spid="169003" grpId="0" animBg="1"/>
      <p:bldP spid="169004" grpId="0"/>
      <p:bldP spid="169005" grpId="0"/>
      <p:bldP spid="169006" grpId="0"/>
      <p:bldP spid="169007" grpId="0"/>
      <p:bldP spid="169008" grpId="0"/>
      <p:bldP spid="169009" grpId="0"/>
      <p:bldP spid="169010" grpId="0"/>
      <p:bldP spid="169011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200" i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3200" i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3200" i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3200" i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3200" i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43E4027D-66AF-4367-AA1A-A62B5A30D7B7}" type="slidenum">
              <a:rPr lang="en-US" altLang="nb-NO" sz="1400" i="0"/>
              <a:pPr eaLnBrk="1" hangingPunct="1"/>
              <a:t>37</a:t>
            </a:fld>
            <a:endParaRPr lang="en-US" altLang="nb-NO" sz="1400" i="0"/>
          </a:p>
        </p:txBody>
      </p:sp>
      <p:sp>
        <p:nvSpPr>
          <p:cNvPr id="73731" name="Rectangle 2"/>
          <p:cNvSpPr>
            <a:spLocks noChangeArrowheads="1"/>
          </p:cNvSpPr>
          <p:nvPr/>
        </p:nvSpPr>
        <p:spPr bwMode="auto">
          <a:xfrm>
            <a:off x="271463" y="4005263"/>
            <a:ext cx="3822700" cy="107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3200" i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3200" i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3200" i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3200" i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3200" i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nb-NO" altLang="nb-NO" sz="2800" i="0" u="sng"/>
          </a:p>
        </p:txBody>
      </p:sp>
      <p:sp>
        <p:nvSpPr>
          <p:cNvPr id="73732" name="Text Box 4"/>
          <p:cNvSpPr txBox="1">
            <a:spLocks noChangeArrowheads="1"/>
          </p:cNvSpPr>
          <p:nvPr/>
        </p:nvSpPr>
        <p:spPr bwMode="auto">
          <a:xfrm>
            <a:off x="1833563" y="5294313"/>
            <a:ext cx="4681537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200" i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3200" i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3200" i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3200" i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3200" i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nb-NO" altLang="nb-NO" sz="1800" i="0"/>
          </a:p>
        </p:txBody>
      </p:sp>
      <p:sp>
        <p:nvSpPr>
          <p:cNvPr id="171014" name="Text Box 6"/>
          <p:cNvSpPr txBox="1">
            <a:spLocks noChangeArrowheads="1"/>
          </p:cNvSpPr>
          <p:nvPr/>
        </p:nvSpPr>
        <p:spPr bwMode="auto">
          <a:xfrm>
            <a:off x="819150" y="939800"/>
            <a:ext cx="8658225" cy="2738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200" i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3200" i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3200" i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3200" i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3200" i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60000"/>
              </a:spcBef>
            </a:pPr>
            <a:r>
              <a:rPr lang="nb-NO" altLang="nb-NO" sz="2800" i="0"/>
              <a:t>Det sammensatte forsøket med tre kast med et kronestykke har 2 </a:t>
            </a:r>
            <a:r>
              <a:rPr lang="nb-NO" altLang="nb-NO" sz="2800" b="1" i="0" baseline="30000"/>
              <a:t>.</a:t>
            </a:r>
            <a:r>
              <a:rPr lang="nb-NO" altLang="nb-NO" sz="2800" i="0"/>
              <a:t> 2 </a:t>
            </a:r>
            <a:r>
              <a:rPr lang="nb-NO" altLang="nb-NO" sz="2800" b="1" i="0" baseline="30000"/>
              <a:t>.</a:t>
            </a:r>
            <a:r>
              <a:rPr lang="nb-NO" altLang="nb-NO" sz="2800" i="0"/>
              <a:t> 2 = 8 utfall</a:t>
            </a:r>
          </a:p>
          <a:p>
            <a:pPr eaLnBrk="1" hangingPunct="1">
              <a:spcBef>
                <a:spcPct val="60000"/>
              </a:spcBef>
            </a:pPr>
            <a:r>
              <a:rPr lang="nb-NO" altLang="nb-NO" sz="2800" i="0"/>
              <a:t>Kast med to terninger har 6 </a:t>
            </a:r>
            <a:r>
              <a:rPr lang="nb-NO" altLang="nb-NO" sz="2800" b="1" i="0" baseline="30000"/>
              <a:t>. </a:t>
            </a:r>
            <a:r>
              <a:rPr lang="nb-NO" altLang="nb-NO" sz="2800" i="0"/>
              <a:t>6 = 36 utfall</a:t>
            </a:r>
            <a:r>
              <a:rPr lang="nb-NO" altLang="nb-NO" sz="2800"/>
              <a:t> </a:t>
            </a:r>
            <a:endParaRPr lang="nb-NO" altLang="nb-NO" sz="2800" i="0"/>
          </a:p>
          <a:p>
            <a:pPr eaLnBrk="1" hangingPunct="1">
              <a:lnSpc>
                <a:spcPct val="200000"/>
              </a:lnSpc>
              <a:spcBef>
                <a:spcPct val="60000"/>
              </a:spcBef>
            </a:pPr>
            <a:r>
              <a:rPr lang="nb-NO" altLang="nb-NO" sz="2800" i="0"/>
              <a:t>Dette er eksempler på regelen:</a:t>
            </a:r>
          </a:p>
        </p:txBody>
      </p:sp>
      <p:sp>
        <p:nvSpPr>
          <p:cNvPr id="171045" name="Text Box 37"/>
          <p:cNvSpPr txBox="1">
            <a:spLocks noChangeArrowheads="1"/>
          </p:cNvSpPr>
          <p:nvPr/>
        </p:nvSpPr>
        <p:spPr bwMode="auto">
          <a:xfrm>
            <a:off x="819150" y="4316413"/>
            <a:ext cx="8658225" cy="984250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 sz="3200" i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3200" i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3200" i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3200" i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3200" i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60000"/>
              </a:spcBef>
            </a:pPr>
            <a:r>
              <a:rPr lang="nb-NO" altLang="nb-NO" sz="2800" i="0">
                <a:solidFill>
                  <a:srgbClr val="FF3300"/>
                </a:solidFill>
              </a:rPr>
              <a:t>I et sammensatt forsøk er antall utfall lik produktet av antall utfall i hvert delforsøk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0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0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04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0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1014" grpId="0" build="allAtOnce"/>
      <p:bldP spid="171045" grpId="0" build="allAtOnce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9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200" i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3200" i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3200" i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3200" i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3200" i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B54E6852-E980-4E68-BCA9-51ED52FF585D}" type="slidenum">
              <a:rPr lang="en-US" altLang="nb-NO" sz="1400" i="0"/>
              <a:pPr eaLnBrk="1" hangingPunct="1"/>
              <a:t>38</a:t>
            </a:fld>
            <a:endParaRPr lang="en-US" altLang="nb-NO" sz="1400" i="0"/>
          </a:p>
        </p:txBody>
      </p:sp>
      <p:sp>
        <p:nvSpPr>
          <p:cNvPr id="19460" name="Rectangle 2"/>
          <p:cNvSpPr>
            <a:spLocks noChangeArrowheads="1"/>
          </p:cNvSpPr>
          <p:nvPr/>
        </p:nvSpPr>
        <p:spPr bwMode="auto">
          <a:xfrm>
            <a:off x="271463" y="4005263"/>
            <a:ext cx="3822700" cy="107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3200" i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3200" i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3200" i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3200" i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3200" i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nb-NO" altLang="nb-NO" sz="2800" i="0" u="sng"/>
          </a:p>
        </p:txBody>
      </p:sp>
      <p:sp>
        <p:nvSpPr>
          <p:cNvPr id="344067" name="Text Box 3"/>
          <p:cNvSpPr txBox="1">
            <a:spLocks noChangeArrowheads="1"/>
          </p:cNvSpPr>
          <p:nvPr/>
        </p:nvSpPr>
        <p:spPr bwMode="auto">
          <a:xfrm>
            <a:off x="739775" y="549275"/>
            <a:ext cx="8191500" cy="1458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200" i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3200" i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3200" i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3200" i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3200" i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60000"/>
              </a:spcBef>
            </a:pPr>
            <a:r>
              <a:rPr lang="nb-NO" altLang="nb-NO" sz="2800" i="0" dirty="0">
                <a:solidFill>
                  <a:srgbClr val="008000"/>
                </a:solidFill>
              </a:rPr>
              <a:t>Eksempel </a:t>
            </a:r>
            <a:r>
              <a:rPr lang="nb-NO" altLang="nb-NO" sz="2800" i="0" dirty="0" smtClean="0">
                <a:solidFill>
                  <a:srgbClr val="008000"/>
                </a:solidFill>
              </a:rPr>
              <a:t>3.2</a:t>
            </a:r>
            <a:r>
              <a:rPr lang="nb-NO" altLang="nb-NO" sz="2800" i="0" dirty="0">
                <a:solidFill>
                  <a:srgbClr val="008000"/>
                </a:solidFill>
              </a:rPr>
              <a:t>:</a:t>
            </a:r>
            <a:r>
              <a:rPr lang="nb-NO" altLang="nb-NO" sz="2800" i="0" dirty="0"/>
              <a:t> </a:t>
            </a:r>
          </a:p>
          <a:p>
            <a:pPr eaLnBrk="1" hangingPunct="1">
              <a:spcBef>
                <a:spcPct val="20000"/>
              </a:spcBef>
            </a:pPr>
            <a:r>
              <a:rPr lang="nb-NO" altLang="nb-NO" sz="2800" i="0" dirty="0"/>
              <a:t>En klasse med 11 jenter og 14 gutter skal velge medlem og varamedlem til elevrådet</a:t>
            </a:r>
          </a:p>
        </p:txBody>
      </p:sp>
      <p:sp>
        <p:nvSpPr>
          <p:cNvPr id="19462" name="Text Box 4"/>
          <p:cNvSpPr txBox="1">
            <a:spLocks noChangeArrowheads="1"/>
          </p:cNvSpPr>
          <p:nvPr/>
        </p:nvSpPr>
        <p:spPr bwMode="auto">
          <a:xfrm>
            <a:off x="1833563" y="5294313"/>
            <a:ext cx="4681537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200" i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3200" i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3200" i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3200" i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3200" i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nb-NO" altLang="nb-NO" sz="1800" i="0"/>
          </a:p>
        </p:txBody>
      </p:sp>
      <p:sp>
        <p:nvSpPr>
          <p:cNvPr id="344069" name="Text Box 5"/>
          <p:cNvSpPr txBox="1">
            <a:spLocks noChangeArrowheads="1"/>
          </p:cNvSpPr>
          <p:nvPr/>
        </p:nvSpPr>
        <p:spPr bwMode="auto">
          <a:xfrm>
            <a:off x="819150" y="2060575"/>
            <a:ext cx="8658225" cy="334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200" i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3200" i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3200" i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3200" i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3200" i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60000"/>
              </a:spcBef>
            </a:pPr>
            <a:r>
              <a:rPr lang="nb-NO" altLang="nb-NO" sz="2800" i="0"/>
              <a:t>Ingen vil stille, så det trekkes lodd</a:t>
            </a:r>
          </a:p>
          <a:p>
            <a:pPr eaLnBrk="1" hangingPunct="1">
              <a:spcBef>
                <a:spcPct val="40000"/>
              </a:spcBef>
            </a:pPr>
            <a:r>
              <a:rPr lang="nb-NO" altLang="nb-NO" sz="2800" i="0"/>
              <a:t>Hva er sannsynligheten for at to gutter blir valgt?</a:t>
            </a:r>
          </a:p>
          <a:p>
            <a:pPr eaLnBrk="1" hangingPunct="1">
              <a:spcBef>
                <a:spcPct val="40000"/>
              </a:spcBef>
            </a:pPr>
            <a:r>
              <a:rPr lang="nb-NO" altLang="nb-NO" sz="2800" i="0"/>
              <a:t>Forsøket er satt sammen av to delforsøk: </a:t>
            </a:r>
          </a:p>
          <a:p>
            <a:pPr eaLnBrk="1" hangingPunct="1"/>
            <a:r>
              <a:rPr lang="nb-NO" altLang="nb-NO" sz="2800" i="0"/>
              <a:t>valg av medlem og valg av varamedlem</a:t>
            </a:r>
          </a:p>
          <a:p>
            <a:pPr eaLnBrk="1" hangingPunct="1">
              <a:spcBef>
                <a:spcPct val="40000"/>
              </a:spcBef>
            </a:pPr>
            <a:r>
              <a:rPr lang="nb-NO" altLang="nb-NO" sz="2800" i="0"/>
              <a:t>Antall mulige utfall: </a:t>
            </a:r>
            <a:r>
              <a:rPr lang="nb-NO" altLang="nb-NO" sz="2800"/>
              <a:t>m</a:t>
            </a:r>
            <a:r>
              <a:rPr lang="nb-NO" altLang="nb-NO" sz="2800" i="0"/>
              <a:t> = 25 </a:t>
            </a:r>
            <a:r>
              <a:rPr lang="nb-NO" altLang="nb-NO" sz="2800" b="1" i="0" baseline="30000"/>
              <a:t>. </a:t>
            </a:r>
            <a:r>
              <a:rPr lang="nb-NO" altLang="nb-NO" sz="2800" i="0"/>
              <a:t>24 = 600</a:t>
            </a:r>
          </a:p>
          <a:p>
            <a:pPr eaLnBrk="1" hangingPunct="1">
              <a:spcBef>
                <a:spcPct val="40000"/>
              </a:spcBef>
            </a:pPr>
            <a:r>
              <a:rPr lang="nb-NO" altLang="nb-NO" sz="2800" i="0"/>
              <a:t>Antall gunstige utfall: </a:t>
            </a:r>
            <a:r>
              <a:rPr lang="nb-NO" altLang="nb-NO" sz="2800"/>
              <a:t>g</a:t>
            </a:r>
            <a:r>
              <a:rPr lang="nb-NO" altLang="nb-NO" sz="2800" i="0"/>
              <a:t> = 14</a:t>
            </a:r>
            <a:r>
              <a:rPr lang="nb-NO" altLang="nb-NO" sz="2800" i="0" baseline="30000"/>
              <a:t> </a:t>
            </a:r>
            <a:r>
              <a:rPr lang="nb-NO" altLang="nb-NO" sz="2800" b="1" i="0" baseline="30000"/>
              <a:t>. </a:t>
            </a:r>
            <a:r>
              <a:rPr lang="nb-NO" altLang="nb-NO" sz="2800" i="0"/>
              <a:t>13 = 182</a:t>
            </a:r>
          </a:p>
        </p:txBody>
      </p:sp>
      <p:graphicFrame>
        <p:nvGraphicFramePr>
          <p:cNvPr id="344070" name="Object 6"/>
          <p:cNvGraphicFramePr>
            <a:graphicFrameLocks noGrp="1" noChangeAspect="1"/>
          </p:cNvGraphicFramePr>
          <p:nvPr>
            <p:ph/>
          </p:nvPr>
        </p:nvGraphicFramePr>
        <p:xfrm>
          <a:off x="1147763" y="5572125"/>
          <a:ext cx="6097587" cy="8810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602" name="Equation" r:id="rId3" imgW="2197080" imgH="317160" progId="Equation.DSMT4">
                  <p:embed/>
                </p:oleObj>
              </mc:Choice>
              <mc:Fallback>
                <p:oleObj name="Equation" r:id="rId3" imgW="2197080" imgH="317160" progId="Equation.DSMT4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47763" y="5572125"/>
                        <a:ext cx="6097587" cy="8810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40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40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40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406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406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406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406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406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40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4067" grpId="0" build="allAtOnce"/>
      <p:bldP spid="344069" grpId="0" build="allAtOnce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Slide Number Placeholder 8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200" i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3200" i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3200" i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3200" i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3200" i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D62C331D-2D5D-444F-A19F-CF58E7A742C2}" type="slidenum">
              <a:rPr lang="en-US" altLang="nb-NO" sz="1400" i="0"/>
              <a:pPr eaLnBrk="1" hangingPunct="1"/>
              <a:t>39</a:t>
            </a:fld>
            <a:endParaRPr lang="en-US" altLang="nb-NO" sz="1400" i="0"/>
          </a:p>
        </p:txBody>
      </p:sp>
      <p:sp>
        <p:nvSpPr>
          <p:cNvPr id="20484" name="Rectangle 2"/>
          <p:cNvSpPr>
            <a:spLocks noChangeArrowheads="1"/>
          </p:cNvSpPr>
          <p:nvPr/>
        </p:nvSpPr>
        <p:spPr bwMode="auto">
          <a:xfrm>
            <a:off x="271463" y="4005263"/>
            <a:ext cx="3822700" cy="107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3200" i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3200" i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3200" i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3200" i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3200" i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nb-NO" altLang="nb-NO" sz="2800" i="0" u="sng"/>
          </a:p>
        </p:txBody>
      </p:sp>
      <p:sp>
        <p:nvSpPr>
          <p:cNvPr id="226307" name="Text Box 3"/>
          <p:cNvSpPr txBox="1">
            <a:spLocks noChangeArrowheads="1"/>
          </p:cNvSpPr>
          <p:nvPr/>
        </p:nvSpPr>
        <p:spPr bwMode="auto">
          <a:xfrm>
            <a:off x="739775" y="549275"/>
            <a:ext cx="8737600" cy="1628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200" i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3200" i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3200" i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3200" i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3200" i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60000"/>
              </a:spcBef>
            </a:pPr>
            <a:r>
              <a:rPr lang="nb-NO" altLang="nb-NO" sz="2800" i="0" dirty="0">
                <a:solidFill>
                  <a:srgbClr val="008000"/>
                </a:solidFill>
              </a:rPr>
              <a:t>Eksempel </a:t>
            </a:r>
            <a:r>
              <a:rPr lang="nb-NO" altLang="nb-NO" sz="2800" i="0" dirty="0" smtClean="0">
                <a:solidFill>
                  <a:srgbClr val="008000"/>
                </a:solidFill>
              </a:rPr>
              <a:t>3.3</a:t>
            </a:r>
            <a:r>
              <a:rPr lang="nb-NO" altLang="nb-NO" sz="2800" i="0" dirty="0">
                <a:solidFill>
                  <a:srgbClr val="008000"/>
                </a:solidFill>
              </a:rPr>
              <a:t>:</a:t>
            </a:r>
            <a:r>
              <a:rPr lang="nb-NO" altLang="nb-NO" sz="2800" i="0" dirty="0"/>
              <a:t> Trekker fire kort fra en </a:t>
            </a:r>
            <a:r>
              <a:rPr lang="nb-NO" altLang="nb-NO" sz="2800" i="0" dirty="0" smtClean="0"/>
              <a:t>korstokk.</a:t>
            </a:r>
            <a:endParaRPr lang="nb-NO" altLang="nb-NO" sz="2800" i="0" dirty="0"/>
          </a:p>
          <a:p>
            <a:pPr eaLnBrk="1" hangingPunct="1">
              <a:spcBef>
                <a:spcPct val="60000"/>
              </a:spcBef>
            </a:pPr>
            <a:r>
              <a:rPr lang="nb-NO" altLang="nb-NO" sz="2800" i="0" dirty="0"/>
              <a:t>Hva er sannsynligheten for at vi får ett kort i hver farge?</a:t>
            </a:r>
          </a:p>
        </p:txBody>
      </p:sp>
      <p:sp>
        <p:nvSpPr>
          <p:cNvPr id="20486" name="Text Box 4"/>
          <p:cNvSpPr txBox="1">
            <a:spLocks noChangeArrowheads="1"/>
          </p:cNvSpPr>
          <p:nvPr/>
        </p:nvSpPr>
        <p:spPr bwMode="auto">
          <a:xfrm>
            <a:off x="1833563" y="5294313"/>
            <a:ext cx="4681537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200" i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3200" i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3200" i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3200" i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3200" i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nb-NO" altLang="nb-NO" sz="1800" i="0"/>
          </a:p>
        </p:txBody>
      </p:sp>
      <p:sp>
        <p:nvSpPr>
          <p:cNvPr id="226309" name="Text Box 5"/>
          <p:cNvSpPr txBox="1">
            <a:spLocks noChangeArrowheads="1"/>
          </p:cNvSpPr>
          <p:nvPr/>
        </p:nvSpPr>
        <p:spPr bwMode="auto">
          <a:xfrm>
            <a:off x="819150" y="2554288"/>
            <a:ext cx="3979863" cy="94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200" i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3200" i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3200" i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3200" i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3200" i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60000"/>
              </a:spcBef>
            </a:pPr>
            <a:r>
              <a:rPr lang="nb-NO" altLang="nb-NO" sz="2800" i="0"/>
              <a:t>Antall mulige utfall:    </a:t>
            </a:r>
          </a:p>
          <a:p>
            <a:pPr eaLnBrk="1" hangingPunct="1"/>
            <a:r>
              <a:rPr lang="nb-NO" altLang="nb-NO" sz="2800"/>
              <a:t>m</a:t>
            </a:r>
            <a:r>
              <a:rPr lang="nb-NO" altLang="nb-NO" sz="2800" i="0"/>
              <a:t> = 52</a:t>
            </a:r>
            <a:r>
              <a:rPr lang="nb-NO" altLang="nb-NO" sz="2800" i="0" baseline="30000"/>
              <a:t> </a:t>
            </a:r>
            <a:r>
              <a:rPr lang="nb-NO" altLang="nb-NO" sz="2800" b="1" i="0" baseline="30000"/>
              <a:t>. </a:t>
            </a:r>
            <a:r>
              <a:rPr lang="nb-NO" altLang="nb-NO" sz="2800" i="0"/>
              <a:t>51 </a:t>
            </a:r>
            <a:r>
              <a:rPr lang="nb-NO" altLang="nb-NO" sz="2800" b="1" i="0" baseline="30000"/>
              <a:t>.</a:t>
            </a:r>
            <a:r>
              <a:rPr lang="nb-NO" altLang="nb-NO" sz="2800" b="1" i="0"/>
              <a:t> </a:t>
            </a:r>
            <a:r>
              <a:rPr lang="nb-NO" altLang="nb-NO" sz="2800" i="0"/>
              <a:t>50 </a:t>
            </a:r>
            <a:r>
              <a:rPr lang="nb-NO" altLang="nb-NO" sz="2800" b="1" i="0" baseline="30000"/>
              <a:t>.</a:t>
            </a:r>
            <a:r>
              <a:rPr lang="nb-NO" altLang="nb-NO" sz="2800" b="1" i="0"/>
              <a:t> </a:t>
            </a:r>
            <a:r>
              <a:rPr lang="nb-NO" altLang="nb-NO" sz="2800" i="0"/>
              <a:t>49   </a:t>
            </a:r>
          </a:p>
        </p:txBody>
      </p:sp>
      <p:pic>
        <p:nvPicPr>
          <p:cNvPr id="226310" name="Picture 6" descr="hjerter-knekt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20166575">
            <a:off x="5543550" y="2492375"/>
            <a:ext cx="1265238" cy="1825625"/>
          </a:xfrm>
          <a:noFill/>
        </p:spPr>
      </p:pic>
      <p:pic>
        <p:nvPicPr>
          <p:cNvPr id="226311" name="Picture 7" descr="spar-ess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21267847">
            <a:off x="6189663" y="2276475"/>
            <a:ext cx="1243012" cy="1800225"/>
          </a:xfrm>
          <a:noFill/>
        </p:spPr>
      </p:pic>
      <p:pic>
        <p:nvPicPr>
          <p:cNvPr id="226312" name="Picture 8" descr="klover-ti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855038">
            <a:off x="6651625" y="2276475"/>
            <a:ext cx="1319213" cy="1833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6313" name="Text Box 9"/>
          <p:cNvSpPr txBox="1">
            <a:spLocks noChangeArrowheads="1"/>
          </p:cNvSpPr>
          <p:nvPr/>
        </p:nvSpPr>
        <p:spPr bwMode="auto">
          <a:xfrm>
            <a:off x="819150" y="3706813"/>
            <a:ext cx="3979863" cy="94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200" i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3200" i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3200" i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3200" i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3200" i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60000"/>
              </a:spcBef>
            </a:pPr>
            <a:r>
              <a:rPr lang="nb-NO" altLang="nb-NO" sz="2800" i="0"/>
              <a:t>Antall gunstige utfall:    </a:t>
            </a:r>
            <a:r>
              <a:rPr lang="nb-NO" altLang="nb-NO" sz="2800"/>
              <a:t>g</a:t>
            </a:r>
            <a:r>
              <a:rPr lang="nb-NO" altLang="nb-NO" sz="2800" i="0"/>
              <a:t> = 52</a:t>
            </a:r>
            <a:r>
              <a:rPr lang="nb-NO" altLang="nb-NO" sz="2800" i="0" baseline="30000"/>
              <a:t> </a:t>
            </a:r>
            <a:r>
              <a:rPr lang="nb-NO" altLang="nb-NO" sz="2800" b="1" i="0" baseline="30000"/>
              <a:t>. </a:t>
            </a:r>
            <a:r>
              <a:rPr lang="nb-NO" altLang="nb-NO" sz="2800" i="0"/>
              <a:t>39 </a:t>
            </a:r>
            <a:r>
              <a:rPr lang="nb-NO" altLang="nb-NO" sz="2800" b="1" i="0" baseline="30000"/>
              <a:t>.</a:t>
            </a:r>
            <a:r>
              <a:rPr lang="nb-NO" altLang="nb-NO" sz="2800" b="1" i="0"/>
              <a:t> </a:t>
            </a:r>
            <a:r>
              <a:rPr lang="nb-NO" altLang="nb-NO" sz="2800" i="0"/>
              <a:t>26 </a:t>
            </a:r>
            <a:r>
              <a:rPr lang="nb-NO" altLang="nb-NO" sz="2800" b="1" i="0" baseline="30000"/>
              <a:t>.</a:t>
            </a:r>
            <a:r>
              <a:rPr lang="nb-NO" altLang="nb-NO" sz="2800" b="1" i="0"/>
              <a:t> </a:t>
            </a:r>
            <a:r>
              <a:rPr lang="nb-NO" altLang="nb-NO" sz="2800" i="0"/>
              <a:t>13   </a:t>
            </a:r>
          </a:p>
        </p:txBody>
      </p:sp>
      <p:graphicFrame>
        <p:nvGraphicFramePr>
          <p:cNvPr id="226314" name="Object 10"/>
          <p:cNvGraphicFramePr>
            <a:graphicFrameLocks noGrp="1" noChangeAspect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1040215147"/>
              </p:ext>
            </p:extLst>
          </p:nvPr>
        </p:nvGraphicFramePr>
        <p:xfrm>
          <a:off x="1374775" y="4935538"/>
          <a:ext cx="6765925" cy="869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31" name="Equation" r:id="rId6" imgW="2666880" imgH="342720" progId="Equation.DSMT4">
                  <p:embed/>
                </p:oleObj>
              </mc:Choice>
              <mc:Fallback>
                <p:oleObj name="Equation" r:id="rId6" imgW="2666880" imgH="342720" progId="Equation.DSMT4">
                  <p:embed/>
                  <p:pic>
                    <p:nvPicPr>
                      <p:cNvPr id="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74775" y="4935538"/>
                        <a:ext cx="6765925" cy="8699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26315" name="Picture 11" descr="ruter-fem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2011976">
            <a:off x="7215188" y="2563813"/>
            <a:ext cx="1265237" cy="1833562"/>
          </a:xfr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3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3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3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3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3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3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30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3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6307" grpId="0" build="allAtOnce"/>
      <p:bldP spid="226309" grpId="0" build="allAtOnce"/>
      <p:bldP spid="226313" grpId="0" build="allAtOnce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Slide Number Placeholder 7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200" i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3200" i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3200" i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3200" i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3200" i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41788FAA-0024-4DBA-91BC-F41573DFA0E2}" type="slidenum">
              <a:rPr lang="en-US" altLang="nb-NO" sz="1400" i="0"/>
              <a:pPr eaLnBrk="1" hangingPunct="1"/>
              <a:t>4</a:t>
            </a:fld>
            <a:endParaRPr lang="en-US" altLang="nb-NO" sz="1400" i="0"/>
          </a:p>
        </p:txBody>
      </p:sp>
      <p:sp>
        <p:nvSpPr>
          <p:cNvPr id="4100" name="Rectangle 2"/>
          <p:cNvSpPr>
            <a:spLocks noGrp="1" noChangeArrowheads="1"/>
          </p:cNvSpPr>
          <p:nvPr>
            <p:ph type="title"/>
          </p:nvPr>
        </p:nvSpPr>
        <p:spPr>
          <a:xfrm>
            <a:off x="967866" y="274638"/>
            <a:ext cx="3824288" cy="1143000"/>
          </a:xfrm>
        </p:spPr>
        <p:txBody>
          <a:bodyPr/>
          <a:lstStyle/>
          <a:p>
            <a:pPr algn="l" eaLnBrk="1" hangingPunct="1"/>
            <a:r>
              <a:rPr lang="nb-NO" altLang="nb-NO" sz="3600" b="1" dirty="0" smtClean="0">
                <a:solidFill>
                  <a:srgbClr val="000099"/>
                </a:solidFill>
              </a:rPr>
              <a:t>Litt historikk</a:t>
            </a:r>
            <a:endParaRPr lang="nb-NO" altLang="nb-NO" sz="3600" dirty="0" smtClean="0">
              <a:solidFill>
                <a:srgbClr val="000099"/>
              </a:solidFill>
            </a:endParaRPr>
          </a:p>
        </p:txBody>
      </p:sp>
      <p:pic>
        <p:nvPicPr>
          <p:cNvPr id="31756" name="Picture 12" descr="bone1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681913" y="2228850"/>
            <a:ext cx="1716087" cy="1217613"/>
          </a:xfrm>
          <a:noFill/>
        </p:spPr>
      </p:pic>
      <p:pic>
        <p:nvPicPr>
          <p:cNvPr id="31758" name="Picture 14" descr="bone3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683500" y="2228850"/>
            <a:ext cx="1717675" cy="1216025"/>
          </a:xfrm>
          <a:noFill/>
        </p:spPr>
      </p:pic>
      <p:pic>
        <p:nvPicPr>
          <p:cNvPr id="31760" name="Picture 16" descr="bone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83500" y="2228850"/>
            <a:ext cx="1698625" cy="1203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61" name="Picture 17" descr="bone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83500" y="2228850"/>
            <a:ext cx="1717675" cy="1216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763" name="Text Box 19"/>
          <p:cNvSpPr txBox="1">
            <a:spLocks noChangeArrowheads="1"/>
          </p:cNvSpPr>
          <p:nvPr/>
        </p:nvSpPr>
        <p:spPr bwMode="auto">
          <a:xfrm>
            <a:off x="7175500" y="3524250"/>
            <a:ext cx="284797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200" i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3200" i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3200" i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3200" i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3200" i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nb-NO" sz="1600" i="0"/>
              <a:t>(www.historicgames.com)</a:t>
            </a:r>
          </a:p>
        </p:txBody>
      </p:sp>
      <p:sp>
        <p:nvSpPr>
          <p:cNvPr id="31764" name="Rectangle 20"/>
          <p:cNvSpPr>
            <a:spLocks noGrp="1" noChangeArrowheads="1"/>
          </p:cNvSpPr>
          <p:nvPr>
            <p:ph type="body" sz="half" idx="1"/>
          </p:nvPr>
        </p:nvSpPr>
        <p:spPr>
          <a:xfrm>
            <a:off x="963613" y="1601788"/>
            <a:ext cx="5783262" cy="4132262"/>
          </a:xfrm>
          <a:noFill/>
        </p:spPr>
        <p:txBody>
          <a:bodyPr/>
          <a:lstStyle/>
          <a:p>
            <a:pPr marL="381000" indent="-381000" eaLnBrk="1" hangingPunct="1">
              <a:spcBef>
                <a:spcPct val="40000"/>
              </a:spcBef>
              <a:buFontTx/>
              <a:buNone/>
            </a:pPr>
            <a:r>
              <a:rPr lang="nb-NO" altLang="nb-NO" smtClean="0"/>
              <a:t>Menneskene har hatt</a:t>
            </a:r>
          </a:p>
          <a:p>
            <a:pPr marL="381000" indent="-381000" eaLnBrk="1" hangingPunct="1">
              <a:spcBef>
                <a:spcPct val="0"/>
              </a:spcBef>
              <a:buFontTx/>
              <a:buNone/>
            </a:pPr>
            <a:r>
              <a:rPr lang="nb-NO" altLang="nb-NO" smtClean="0"/>
              <a:t>terninger i tusenvis av år:</a:t>
            </a:r>
          </a:p>
          <a:p>
            <a:pPr marL="800100" lvl="1" indent="-342900" eaLnBrk="1" hangingPunct="1">
              <a:spcBef>
                <a:spcPct val="40000"/>
              </a:spcBef>
            </a:pPr>
            <a:r>
              <a:rPr lang="nb-NO" altLang="nb-NO" smtClean="0"/>
              <a:t>Astragalus: lagd av en liten knokkel fra foten til en sau eller hund</a:t>
            </a:r>
          </a:p>
          <a:p>
            <a:pPr marL="800100" lvl="1" indent="-342900" eaLnBrk="1" hangingPunct="1">
              <a:spcBef>
                <a:spcPct val="40000"/>
              </a:spcBef>
            </a:pPr>
            <a:r>
              <a:rPr lang="nb-NO" altLang="nb-NO" smtClean="0"/>
              <a:t>Sekssidet terning lagd for eksempel av bein, stein eller bronse</a:t>
            </a:r>
            <a:endParaRPr lang="en-US" altLang="nb-NO" smtClean="0"/>
          </a:p>
          <a:p>
            <a:pPr marL="800100" lvl="1" indent="-342900" eaLnBrk="1" hangingPunct="1">
              <a:lnSpc>
                <a:spcPct val="80000"/>
              </a:lnSpc>
            </a:pPr>
            <a:endParaRPr lang="nb-NO" altLang="nb-NO" smtClean="0">
              <a:solidFill>
                <a:srgbClr val="000099"/>
              </a:solidFill>
            </a:endParaRPr>
          </a:p>
          <a:p>
            <a:pPr marL="800100" lvl="1" indent="-342900" eaLnBrk="1" hangingPunct="1">
              <a:lnSpc>
                <a:spcPct val="80000"/>
              </a:lnSpc>
              <a:buFontTx/>
              <a:buNone/>
            </a:pPr>
            <a:endParaRPr lang="en-US" altLang="nb-NO" sz="1600" smtClean="0"/>
          </a:p>
        </p:txBody>
      </p:sp>
      <p:pic>
        <p:nvPicPr>
          <p:cNvPr id="31766" name="Picture 22" descr="gammel-terni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42225" y="4133850"/>
            <a:ext cx="1446213" cy="145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767" name="Text Box 23"/>
          <p:cNvSpPr txBox="1">
            <a:spLocks noChangeArrowheads="1"/>
          </p:cNvSpPr>
          <p:nvPr/>
        </p:nvSpPr>
        <p:spPr bwMode="auto">
          <a:xfrm>
            <a:off x="7292975" y="5661025"/>
            <a:ext cx="257492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200" i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3200" i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3200" i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3200" i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3200" i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nb-NO" sz="1400" i="0"/>
              <a:t>(www.gambletribune.org)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6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6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6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63" grpId="0"/>
      <p:bldP spid="31764" grpId="0" build="p" bldLvl="2"/>
      <p:bldP spid="31767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9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200" i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3200" i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3200" i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3200" i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3200" i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E617FEE2-2421-4539-8FAC-B29070F4D602}" type="slidenum">
              <a:rPr lang="en-US" altLang="nb-NO" sz="1400" i="0"/>
              <a:pPr eaLnBrk="1" hangingPunct="1"/>
              <a:t>40</a:t>
            </a:fld>
            <a:endParaRPr lang="en-US" altLang="nb-NO" sz="1400" i="0"/>
          </a:p>
        </p:txBody>
      </p:sp>
      <p:sp>
        <p:nvSpPr>
          <p:cNvPr id="21510" name="Rectangle 2"/>
          <p:cNvSpPr>
            <a:spLocks noGrp="1" noChangeArrowheads="1"/>
          </p:cNvSpPr>
          <p:nvPr>
            <p:ph type="title"/>
          </p:nvPr>
        </p:nvSpPr>
        <p:spPr>
          <a:xfrm>
            <a:off x="-194406" y="297769"/>
            <a:ext cx="7265987" cy="1143000"/>
          </a:xfrm>
        </p:spPr>
        <p:txBody>
          <a:bodyPr/>
          <a:lstStyle/>
          <a:p>
            <a:pPr eaLnBrk="1" hangingPunct="1"/>
            <a:r>
              <a:rPr lang="nb-NO" altLang="nb-NO" sz="3600" b="1" dirty="0" smtClean="0">
                <a:solidFill>
                  <a:srgbClr val="000099"/>
                </a:solidFill>
              </a:rPr>
              <a:t>Addisjonssetningen</a:t>
            </a:r>
            <a:endParaRPr lang="nb-NO" altLang="nb-NO" sz="3600" dirty="0" smtClean="0">
              <a:solidFill>
                <a:srgbClr val="000099"/>
              </a:solidFill>
            </a:endParaRPr>
          </a:p>
        </p:txBody>
      </p:sp>
      <p:sp>
        <p:nvSpPr>
          <p:cNvPr id="177156" name="Text Box 4"/>
          <p:cNvSpPr txBox="1">
            <a:spLocks noChangeArrowheads="1"/>
          </p:cNvSpPr>
          <p:nvPr/>
        </p:nvSpPr>
        <p:spPr bwMode="auto">
          <a:xfrm>
            <a:off x="1208088" y="1484313"/>
            <a:ext cx="8189912" cy="1074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200" i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3200" i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3200" i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3200" i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3200" i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30000"/>
              </a:spcBef>
            </a:pPr>
            <a:r>
              <a:rPr lang="nb-NO" altLang="nb-NO" sz="2800" i="0" dirty="0"/>
              <a:t>La </a:t>
            </a:r>
            <a:r>
              <a:rPr lang="nb-NO" altLang="nb-NO" sz="2800" dirty="0">
                <a:solidFill>
                  <a:srgbClr val="CC0000"/>
                </a:solidFill>
              </a:rPr>
              <a:t>A</a:t>
            </a:r>
            <a:r>
              <a:rPr lang="nb-NO" altLang="nb-NO" sz="2800" i="0" dirty="0"/>
              <a:t> og </a:t>
            </a:r>
            <a:r>
              <a:rPr lang="nb-NO" altLang="nb-NO" sz="2800" dirty="0">
                <a:solidFill>
                  <a:srgbClr val="000099"/>
                </a:solidFill>
              </a:rPr>
              <a:t>B</a:t>
            </a:r>
            <a:r>
              <a:rPr lang="nb-NO" altLang="nb-NO" sz="2800" i="0" dirty="0"/>
              <a:t> være to </a:t>
            </a:r>
            <a:r>
              <a:rPr lang="nb-NO" altLang="nb-NO" sz="2800" i="0" dirty="0" smtClean="0"/>
              <a:t>hendelser </a:t>
            </a:r>
            <a:r>
              <a:rPr lang="nb-NO" altLang="nb-NO" sz="2800" i="0" dirty="0"/>
              <a:t>ved et forsøk</a:t>
            </a:r>
          </a:p>
          <a:p>
            <a:pPr eaLnBrk="1" hangingPunct="1">
              <a:spcBef>
                <a:spcPct val="30000"/>
              </a:spcBef>
            </a:pPr>
            <a:r>
              <a:rPr lang="nb-NO" altLang="nb-NO" sz="2800" i="0" dirty="0"/>
              <a:t>Ut fra disse kan vi lage to nye </a:t>
            </a:r>
            <a:r>
              <a:rPr lang="nb-NO" altLang="nb-NO" sz="2800" i="0" dirty="0" smtClean="0"/>
              <a:t>hendelser:</a:t>
            </a:r>
            <a:endParaRPr lang="nb-NO" altLang="nb-NO" sz="2800" i="0" dirty="0"/>
          </a:p>
        </p:txBody>
      </p:sp>
      <p:graphicFrame>
        <p:nvGraphicFramePr>
          <p:cNvPr id="177157" name="Object 5"/>
          <p:cNvGraphicFramePr>
            <a:graphicFrameLocks noChangeAspect="1"/>
          </p:cNvGraphicFramePr>
          <p:nvPr/>
        </p:nvGraphicFramePr>
        <p:xfrm>
          <a:off x="1109663" y="2781300"/>
          <a:ext cx="1382712" cy="5445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872" name="Equation" r:id="rId3" imgW="419040" imgH="164880" progId="Equation.DSMT4">
                  <p:embed/>
                </p:oleObj>
              </mc:Choice>
              <mc:Fallback>
                <p:oleObj name="Equation" r:id="rId3" imgW="419040" imgH="164880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09663" y="2781300"/>
                        <a:ext cx="1382712" cy="5445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7159" name="Object 7"/>
          <p:cNvGraphicFramePr>
            <a:graphicFrameLocks noChangeAspect="1"/>
          </p:cNvGraphicFramePr>
          <p:nvPr/>
        </p:nvGraphicFramePr>
        <p:xfrm>
          <a:off x="5568950" y="2781300"/>
          <a:ext cx="1335088" cy="5445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873" name="Equation" r:id="rId5" imgW="419040" imgH="164880" progId="Equation.DSMT4">
                  <p:embed/>
                </p:oleObj>
              </mc:Choice>
              <mc:Fallback>
                <p:oleObj name="Equation" r:id="rId5" imgW="419040" imgH="164880" progId="Equation.DSMT4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68950" y="2781300"/>
                        <a:ext cx="1335088" cy="5445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7160" name="Text Box 8"/>
          <p:cNvSpPr txBox="1">
            <a:spLocks noChangeArrowheads="1"/>
          </p:cNvSpPr>
          <p:nvPr/>
        </p:nvSpPr>
        <p:spPr bwMode="auto">
          <a:xfrm>
            <a:off x="974725" y="3357563"/>
            <a:ext cx="3667125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200" i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3200" i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3200" i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3200" i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3200" i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60000"/>
              </a:spcBef>
            </a:pPr>
            <a:r>
              <a:rPr lang="nb-NO" altLang="nb-NO" sz="2400" i="0" dirty="0"/>
              <a:t>omfatter alle utfall som er med i </a:t>
            </a:r>
            <a:r>
              <a:rPr lang="nb-NO" altLang="nb-NO" sz="2400" dirty="0">
                <a:solidFill>
                  <a:srgbClr val="CC0000"/>
                </a:solidFill>
              </a:rPr>
              <a:t>A</a:t>
            </a:r>
            <a:r>
              <a:rPr lang="nb-NO" altLang="nb-NO" sz="2400" i="0" dirty="0"/>
              <a:t> eller i </a:t>
            </a:r>
            <a:r>
              <a:rPr lang="nb-NO" altLang="nb-NO" sz="2400" dirty="0">
                <a:solidFill>
                  <a:srgbClr val="000099"/>
                </a:solidFill>
              </a:rPr>
              <a:t>B</a:t>
            </a:r>
            <a:r>
              <a:rPr lang="nb-NO" altLang="nb-NO" sz="2400" i="0" dirty="0"/>
              <a:t> eller i begge </a:t>
            </a:r>
            <a:r>
              <a:rPr lang="nb-NO" altLang="nb-NO" sz="2400" i="0" dirty="0" smtClean="0"/>
              <a:t>(«</a:t>
            </a:r>
            <a:r>
              <a:rPr lang="nb-NO" altLang="nb-NO" sz="2400" dirty="0" smtClean="0"/>
              <a:t>A</a:t>
            </a:r>
            <a:r>
              <a:rPr lang="nb-NO" altLang="nb-NO" sz="2400" i="0" dirty="0" smtClean="0"/>
              <a:t> </a:t>
            </a:r>
            <a:r>
              <a:rPr lang="nb-NO" altLang="nb-NO" sz="2400" i="0" dirty="0"/>
              <a:t>union </a:t>
            </a:r>
            <a:r>
              <a:rPr lang="nb-NO" altLang="nb-NO" sz="2400" dirty="0" smtClean="0"/>
              <a:t>B</a:t>
            </a:r>
            <a:r>
              <a:rPr lang="nb-NO" altLang="nb-NO" sz="2400" i="0" dirty="0" smtClean="0"/>
              <a:t>»)</a:t>
            </a:r>
            <a:endParaRPr lang="nb-NO" altLang="nb-NO" sz="2400" i="0" dirty="0"/>
          </a:p>
        </p:txBody>
      </p:sp>
      <p:sp>
        <p:nvSpPr>
          <p:cNvPr id="177161" name="Text Box 9"/>
          <p:cNvSpPr txBox="1">
            <a:spLocks noChangeArrowheads="1"/>
          </p:cNvSpPr>
          <p:nvPr/>
        </p:nvSpPr>
        <p:spPr bwMode="auto">
          <a:xfrm>
            <a:off x="5576888" y="3357563"/>
            <a:ext cx="3587750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200" i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3200" i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3200" i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3200" i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3200" i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60000"/>
              </a:spcBef>
            </a:pPr>
            <a:r>
              <a:rPr lang="nb-NO" altLang="nb-NO" sz="2400" i="0" dirty="0"/>
              <a:t>omfatter alle utfall som er med i både </a:t>
            </a:r>
            <a:r>
              <a:rPr lang="nb-NO" altLang="nb-NO" sz="2400" dirty="0">
                <a:solidFill>
                  <a:srgbClr val="CC0000"/>
                </a:solidFill>
              </a:rPr>
              <a:t>A</a:t>
            </a:r>
            <a:r>
              <a:rPr lang="nb-NO" altLang="nb-NO" sz="2400" i="0" dirty="0"/>
              <a:t> og </a:t>
            </a:r>
            <a:r>
              <a:rPr lang="nb-NO" altLang="nb-NO" sz="2400" dirty="0">
                <a:solidFill>
                  <a:srgbClr val="000099"/>
                </a:solidFill>
              </a:rPr>
              <a:t>B</a:t>
            </a:r>
            <a:r>
              <a:rPr lang="nb-NO" altLang="nb-NO" sz="2400" i="0" dirty="0"/>
              <a:t> </a:t>
            </a:r>
            <a:r>
              <a:rPr lang="nb-NO" altLang="nb-NO" sz="2400" i="0" dirty="0" smtClean="0"/>
              <a:t>(«</a:t>
            </a:r>
            <a:r>
              <a:rPr lang="nb-NO" altLang="nb-NO" sz="2400" dirty="0" smtClean="0"/>
              <a:t>A</a:t>
            </a:r>
            <a:r>
              <a:rPr lang="nb-NO" altLang="nb-NO" sz="2400" i="0" dirty="0" smtClean="0"/>
              <a:t> </a:t>
            </a:r>
            <a:r>
              <a:rPr lang="nb-NO" altLang="nb-NO" sz="2400" i="0" dirty="0"/>
              <a:t>snitt </a:t>
            </a:r>
            <a:r>
              <a:rPr lang="nb-NO" altLang="nb-NO" sz="2400" dirty="0" smtClean="0"/>
              <a:t>B</a:t>
            </a:r>
            <a:r>
              <a:rPr lang="nb-NO" altLang="nb-NO" sz="2400" i="0" dirty="0" smtClean="0"/>
              <a:t>»)</a:t>
            </a:r>
            <a:endParaRPr lang="nb-NO" altLang="nb-NO" sz="2400" i="0" dirty="0"/>
          </a:p>
        </p:txBody>
      </p:sp>
      <p:sp>
        <p:nvSpPr>
          <p:cNvPr id="177163" name="Rectangle 11"/>
          <p:cNvSpPr>
            <a:spLocks noChangeArrowheads="1"/>
          </p:cNvSpPr>
          <p:nvPr/>
        </p:nvSpPr>
        <p:spPr bwMode="auto">
          <a:xfrm>
            <a:off x="1130300" y="4941888"/>
            <a:ext cx="3041650" cy="1511300"/>
          </a:xfrm>
          <a:prstGeom prst="rect">
            <a:avLst/>
          </a:prstGeom>
          <a:noFill/>
          <a:ln w="38100">
            <a:solidFill>
              <a:schemeClr val="bg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3200" i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3200" i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3200" i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3200" i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3200" i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nb-NO" altLang="nb-NO"/>
          </a:p>
        </p:txBody>
      </p:sp>
      <p:sp>
        <p:nvSpPr>
          <p:cNvPr id="177164" name="Oval 12"/>
          <p:cNvSpPr>
            <a:spLocks noChangeArrowheads="1"/>
          </p:cNvSpPr>
          <p:nvPr/>
        </p:nvSpPr>
        <p:spPr bwMode="auto">
          <a:xfrm>
            <a:off x="1520825" y="5229225"/>
            <a:ext cx="1404938" cy="936625"/>
          </a:xfrm>
          <a:prstGeom prst="ellipse">
            <a:avLst/>
          </a:prstGeom>
          <a:noFill/>
          <a:ln w="38100">
            <a:solidFill>
              <a:srgbClr val="CC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3200" i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3200" i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3200" i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3200" i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3200" i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nb-NO" altLang="nb-NO"/>
          </a:p>
        </p:txBody>
      </p:sp>
      <p:sp>
        <p:nvSpPr>
          <p:cNvPr id="177167" name="Oval 15"/>
          <p:cNvSpPr>
            <a:spLocks noChangeArrowheads="1"/>
          </p:cNvSpPr>
          <p:nvPr/>
        </p:nvSpPr>
        <p:spPr bwMode="auto">
          <a:xfrm>
            <a:off x="2457450" y="5229225"/>
            <a:ext cx="1169988" cy="1008063"/>
          </a:xfrm>
          <a:prstGeom prst="ellipse">
            <a:avLst/>
          </a:prstGeom>
          <a:noFill/>
          <a:ln w="38100">
            <a:solidFill>
              <a:srgbClr val="0000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3200" i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3200" i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3200" i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3200" i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3200" i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nb-NO" altLang="nb-NO"/>
          </a:p>
        </p:txBody>
      </p:sp>
      <p:sp>
        <p:nvSpPr>
          <p:cNvPr id="177170" name="Oval 18"/>
          <p:cNvSpPr>
            <a:spLocks noChangeArrowheads="1"/>
          </p:cNvSpPr>
          <p:nvPr/>
        </p:nvSpPr>
        <p:spPr bwMode="auto">
          <a:xfrm>
            <a:off x="1520825" y="5229225"/>
            <a:ext cx="1404938" cy="936625"/>
          </a:xfrm>
          <a:prstGeom prst="ellipse">
            <a:avLst/>
          </a:prstGeom>
          <a:solidFill>
            <a:schemeClr val="hlink"/>
          </a:solidFill>
          <a:ln w="38100">
            <a:solidFill>
              <a:schemeClr val="hlink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3200" i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3200" i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3200" i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3200" i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3200" i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nb-NO" altLang="nb-NO"/>
          </a:p>
        </p:txBody>
      </p:sp>
      <p:sp>
        <p:nvSpPr>
          <p:cNvPr id="177171" name="Oval 19"/>
          <p:cNvSpPr>
            <a:spLocks noChangeArrowheads="1"/>
          </p:cNvSpPr>
          <p:nvPr/>
        </p:nvSpPr>
        <p:spPr bwMode="auto">
          <a:xfrm>
            <a:off x="2457450" y="5229225"/>
            <a:ext cx="1169988" cy="1008063"/>
          </a:xfrm>
          <a:prstGeom prst="ellipse">
            <a:avLst/>
          </a:prstGeom>
          <a:solidFill>
            <a:schemeClr val="hlink"/>
          </a:solidFill>
          <a:ln w="38100">
            <a:solidFill>
              <a:schemeClr val="hlink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3200" i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3200" i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3200" i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3200" i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3200" i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nb-NO" altLang="nb-NO"/>
          </a:p>
        </p:txBody>
      </p:sp>
      <p:sp>
        <p:nvSpPr>
          <p:cNvPr id="177172" name="Rectangle 20"/>
          <p:cNvSpPr>
            <a:spLocks noChangeArrowheads="1"/>
          </p:cNvSpPr>
          <p:nvPr/>
        </p:nvSpPr>
        <p:spPr bwMode="auto">
          <a:xfrm>
            <a:off x="5734050" y="4941888"/>
            <a:ext cx="3041650" cy="1511300"/>
          </a:xfrm>
          <a:prstGeom prst="rect">
            <a:avLst/>
          </a:prstGeom>
          <a:noFill/>
          <a:ln w="38100">
            <a:solidFill>
              <a:schemeClr val="bg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3200" i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3200" i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3200" i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3200" i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3200" i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nb-NO" altLang="nb-NO"/>
          </a:p>
        </p:txBody>
      </p:sp>
      <p:sp>
        <p:nvSpPr>
          <p:cNvPr id="177173" name="Oval 21"/>
          <p:cNvSpPr>
            <a:spLocks noChangeArrowheads="1"/>
          </p:cNvSpPr>
          <p:nvPr/>
        </p:nvSpPr>
        <p:spPr bwMode="auto">
          <a:xfrm>
            <a:off x="6124575" y="5229225"/>
            <a:ext cx="1404938" cy="936625"/>
          </a:xfrm>
          <a:prstGeom prst="ellipse">
            <a:avLst/>
          </a:prstGeom>
          <a:noFill/>
          <a:ln w="38100">
            <a:solidFill>
              <a:srgbClr val="CC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3200" i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3200" i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3200" i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3200" i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3200" i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nb-NO" altLang="nb-NO"/>
          </a:p>
        </p:txBody>
      </p:sp>
      <p:sp>
        <p:nvSpPr>
          <p:cNvPr id="177174" name="Oval 22"/>
          <p:cNvSpPr>
            <a:spLocks noChangeArrowheads="1"/>
          </p:cNvSpPr>
          <p:nvPr/>
        </p:nvSpPr>
        <p:spPr bwMode="auto">
          <a:xfrm>
            <a:off x="7061200" y="5229225"/>
            <a:ext cx="1169988" cy="1008063"/>
          </a:xfrm>
          <a:prstGeom prst="ellipse">
            <a:avLst/>
          </a:prstGeom>
          <a:noFill/>
          <a:ln w="38100">
            <a:solidFill>
              <a:srgbClr val="0000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3200" i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3200" i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3200" i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3200" i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3200" i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nb-NO" altLang="nb-NO"/>
          </a:p>
        </p:txBody>
      </p:sp>
      <p:sp>
        <p:nvSpPr>
          <p:cNvPr id="177184" name="Oval 32"/>
          <p:cNvSpPr>
            <a:spLocks noChangeArrowheads="1"/>
          </p:cNvSpPr>
          <p:nvPr/>
        </p:nvSpPr>
        <p:spPr bwMode="auto">
          <a:xfrm>
            <a:off x="6980238" y="5300663"/>
            <a:ext cx="547687" cy="792162"/>
          </a:xfrm>
          <a:prstGeom prst="ellipse">
            <a:avLst/>
          </a:prstGeom>
          <a:solidFill>
            <a:schemeClr val="hlink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3200" i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3200" i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3200" i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3200" i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3200" i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nb-NO" altLang="nb-NO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1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15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1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7156" grpId="0" build="allAtOnce"/>
      <p:bldP spid="177160" grpId="0" build="allAtOnce"/>
      <p:bldP spid="177161" grpId="0"/>
      <p:bldP spid="177163" grpId="0" animBg="1"/>
      <p:bldP spid="177164" grpId="0" animBg="1"/>
      <p:bldP spid="177167" grpId="0" animBg="1"/>
      <p:bldP spid="177170" grpId="0" animBg="1"/>
      <p:bldP spid="177171" grpId="0" animBg="1"/>
      <p:bldP spid="177172" grpId="0" animBg="1"/>
      <p:bldP spid="177173" grpId="0" animBg="1"/>
      <p:bldP spid="177174" grpId="0" animBg="1"/>
      <p:bldP spid="177184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4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200" i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3200" i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3200" i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3200" i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3200" i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3C6DD6DD-6425-47B1-A0FB-2AD859380B50}" type="slidenum">
              <a:rPr lang="en-US" altLang="nb-NO" sz="1400" i="0"/>
              <a:pPr eaLnBrk="1" hangingPunct="1"/>
              <a:t>41</a:t>
            </a:fld>
            <a:endParaRPr lang="en-US" altLang="nb-NO" sz="1400" i="0"/>
          </a:p>
        </p:txBody>
      </p:sp>
      <p:sp>
        <p:nvSpPr>
          <p:cNvPr id="179203" name="Text Box 3"/>
          <p:cNvSpPr txBox="1">
            <a:spLocks noChangeArrowheads="1"/>
          </p:cNvSpPr>
          <p:nvPr/>
        </p:nvSpPr>
        <p:spPr bwMode="auto">
          <a:xfrm>
            <a:off x="739775" y="549275"/>
            <a:ext cx="8191500" cy="2570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200" i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3200" i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3200" i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3200" i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3200" i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60000"/>
              </a:spcBef>
            </a:pPr>
            <a:r>
              <a:rPr lang="nb-NO" altLang="nb-NO" sz="2800" i="0" dirty="0">
                <a:solidFill>
                  <a:srgbClr val="008000"/>
                </a:solidFill>
              </a:rPr>
              <a:t>Eksempel </a:t>
            </a:r>
            <a:r>
              <a:rPr lang="nb-NO" altLang="nb-NO" sz="2800" i="0" dirty="0" smtClean="0">
                <a:solidFill>
                  <a:srgbClr val="008000"/>
                </a:solidFill>
              </a:rPr>
              <a:t>3.4</a:t>
            </a:r>
            <a:r>
              <a:rPr lang="nb-NO" altLang="nb-NO" sz="2800" i="0" dirty="0">
                <a:solidFill>
                  <a:srgbClr val="008000"/>
                </a:solidFill>
              </a:rPr>
              <a:t>:</a:t>
            </a:r>
            <a:r>
              <a:rPr lang="nb-NO" altLang="nb-NO" sz="2800" i="0" dirty="0"/>
              <a:t> Kast </a:t>
            </a:r>
            <a:r>
              <a:rPr lang="nb-NO" altLang="nb-NO" sz="2800" i="0" dirty="0" smtClean="0"/>
              <a:t>én </a:t>
            </a:r>
            <a:r>
              <a:rPr lang="nb-NO" altLang="nb-NO" sz="2800" i="0" dirty="0"/>
              <a:t>terning</a:t>
            </a:r>
          </a:p>
          <a:p>
            <a:pPr eaLnBrk="1" hangingPunct="1">
              <a:spcBef>
                <a:spcPct val="20000"/>
              </a:spcBef>
            </a:pPr>
            <a:r>
              <a:rPr lang="nb-NO" altLang="nb-NO" sz="2800" i="0" dirty="0"/>
              <a:t>Se på </a:t>
            </a:r>
            <a:r>
              <a:rPr lang="nb-NO" altLang="nb-NO" sz="2800" i="0" dirty="0" smtClean="0"/>
              <a:t>hendelsene: </a:t>
            </a:r>
            <a:endParaRPr lang="nb-NO" altLang="nb-NO" sz="2800" i="0" dirty="0"/>
          </a:p>
          <a:p>
            <a:pPr eaLnBrk="1" hangingPunct="1">
              <a:spcBef>
                <a:spcPct val="20000"/>
              </a:spcBef>
            </a:pPr>
            <a:r>
              <a:rPr lang="nb-NO" altLang="nb-NO" sz="2800" i="0" dirty="0"/>
              <a:t>    </a:t>
            </a:r>
            <a:r>
              <a:rPr lang="nb-NO" altLang="nb-NO" sz="2800" dirty="0">
                <a:solidFill>
                  <a:srgbClr val="CC0000"/>
                </a:solidFill>
              </a:rPr>
              <a:t>A</a:t>
            </a:r>
            <a:r>
              <a:rPr lang="nb-NO" altLang="nb-NO" sz="2800" i="0" dirty="0">
                <a:solidFill>
                  <a:srgbClr val="CC0000"/>
                </a:solidFill>
              </a:rPr>
              <a:t> = </a:t>
            </a:r>
            <a:r>
              <a:rPr lang="nb-NO" altLang="nb-NO" sz="2800" i="0" dirty="0" smtClean="0">
                <a:solidFill>
                  <a:srgbClr val="CC0000"/>
                </a:solidFill>
              </a:rPr>
              <a:t>«antall </a:t>
            </a:r>
            <a:r>
              <a:rPr lang="nb-NO" altLang="nb-NO" sz="2800" i="0" dirty="0">
                <a:solidFill>
                  <a:srgbClr val="CC0000"/>
                </a:solidFill>
              </a:rPr>
              <a:t>øyne er et </a:t>
            </a:r>
            <a:r>
              <a:rPr lang="nb-NO" altLang="nb-NO" sz="2800" i="0" dirty="0" smtClean="0">
                <a:solidFill>
                  <a:srgbClr val="CC0000"/>
                </a:solidFill>
              </a:rPr>
              <a:t>partall» </a:t>
            </a:r>
            <a:r>
              <a:rPr lang="nb-NO" altLang="nb-NO" sz="2800" i="0" dirty="0">
                <a:solidFill>
                  <a:srgbClr val="CC0000"/>
                </a:solidFill>
              </a:rPr>
              <a:t>= {2, 4, 6}</a:t>
            </a:r>
          </a:p>
          <a:p>
            <a:pPr eaLnBrk="1" hangingPunct="1">
              <a:spcBef>
                <a:spcPct val="20000"/>
              </a:spcBef>
            </a:pPr>
            <a:r>
              <a:rPr lang="nb-NO" altLang="nb-NO" sz="2800" dirty="0"/>
              <a:t>    </a:t>
            </a:r>
            <a:r>
              <a:rPr lang="nb-NO" altLang="nb-NO" sz="2800" dirty="0">
                <a:solidFill>
                  <a:srgbClr val="000099"/>
                </a:solidFill>
              </a:rPr>
              <a:t>B</a:t>
            </a:r>
            <a:r>
              <a:rPr lang="nb-NO" altLang="nb-NO" sz="2800" i="0" dirty="0">
                <a:solidFill>
                  <a:srgbClr val="000099"/>
                </a:solidFill>
              </a:rPr>
              <a:t> = </a:t>
            </a:r>
            <a:r>
              <a:rPr lang="nb-NO" altLang="nb-NO" sz="2800" i="0" dirty="0" smtClean="0">
                <a:solidFill>
                  <a:srgbClr val="000099"/>
                </a:solidFill>
              </a:rPr>
              <a:t>«høyst </a:t>
            </a:r>
            <a:r>
              <a:rPr lang="nb-NO" altLang="nb-NO" sz="2800" i="0" dirty="0">
                <a:solidFill>
                  <a:srgbClr val="000099"/>
                </a:solidFill>
              </a:rPr>
              <a:t>to </a:t>
            </a:r>
            <a:r>
              <a:rPr lang="nb-NO" altLang="nb-NO" sz="2800" i="0" dirty="0" smtClean="0">
                <a:solidFill>
                  <a:srgbClr val="000099"/>
                </a:solidFill>
              </a:rPr>
              <a:t>øyne» </a:t>
            </a:r>
            <a:r>
              <a:rPr lang="nb-NO" altLang="nb-NO" sz="2800" i="0" dirty="0">
                <a:solidFill>
                  <a:srgbClr val="000099"/>
                </a:solidFill>
              </a:rPr>
              <a:t>= {1, 2}</a:t>
            </a:r>
          </a:p>
          <a:p>
            <a:pPr eaLnBrk="1" hangingPunct="1">
              <a:spcBef>
                <a:spcPct val="20000"/>
              </a:spcBef>
            </a:pPr>
            <a:endParaRPr lang="nb-NO" altLang="nb-NO" sz="2800" i="0" dirty="0">
              <a:solidFill>
                <a:srgbClr val="000099"/>
              </a:solidFill>
            </a:endParaRPr>
          </a:p>
        </p:txBody>
      </p:sp>
      <p:sp>
        <p:nvSpPr>
          <p:cNvPr id="22536" name="Text Box 4"/>
          <p:cNvSpPr txBox="1">
            <a:spLocks noChangeArrowheads="1"/>
          </p:cNvSpPr>
          <p:nvPr/>
        </p:nvSpPr>
        <p:spPr bwMode="auto">
          <a:xfrm>
            <a:off x="1833563" y="5294313"/>
            <a:ext cx="4681537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200" i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3200" i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3200" i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3200" i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3200" i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nb-NO" altLang="nb-NO" sz="1800" i="0"/>
          </a:p>
        </p:txBody>
      </p:sp>
      <p:sp>
        <p:nvSpPr>
          <p:cNvPr id="179212" name="Text Box 12"/>
          <p:cNvSpPr txBox="1">
            <a:spLocks noChangeArrowheads="1"/>
          </p:cNvSpPr>
          <p:nvPr/>
        </p:nvSpPr>
        <p:spPr bwMode="auto">
          <a:xfrm>
            <a:off x="973138" y="2924175"/>
            <a:ext cx="3433762" cy="1638300"/>
          </a:xfrm>
          <a:prstGeom prst="rect">
            <a:avLst/>
          </a:prstGeom>
          <a:noFill/>
          <a:ln w="38100">
            <a:solidFill>
              <a:schemeClr val="bg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tIns="190800" bIns="190800">
            <a:spAutoFit/>
          </a:bodyPr>
          <a:lstStyle>
            <a:lvl1pPr eaLnBrk="0" hangingPunct="0">
              <a:defRPr sz="3200" i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3200" i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3200" i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3200" i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3200" i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nb-NO" altLang="nb-NO" i="0"/>
              <a:t>   1        3        5</a:t>
            </a:r>
          </a:p>
          <a:p>
            <a:pPr eaLnBrk="1" hangingPunct="1">
              <a:spcBef>
                <a:spcPct val="50000"/>
              </a:spcBef>
            </a:pPr>
            <a:r>
              <a:rPr lang="nb-NO" altLang="nb-NO" i="0"/>
              <a:t>   2        4        6</a:t>
            </a:r>
            <a:endParaRPr lang="en-US" altLang="nb-NO" i="0"/>
          </a:p>
        </p:txBody>
      </p:sp>
      <p:sp>
        <p:nvSpPr>
          <p:cNvPr id="179213" name="AutoShape 13"/>
          <p:cNvSpPr>
            <a:spLocks noChangeArrowheads="1"/>
          </p:cNvSpPr>
          <p:nvPr/>
        </p:nvSpPr>
        <p:spPr bwMode="auto">
          <a:xfrm>
            <a:off x="1285875" y="3789363"/>
            <a:ext cx="2886075" cy="647700"/>
          </a:xfrm>
          <a:prstGeom prst="roundRect">
            <a:avLst>
              <a:gd name="adj" fmla="val 16667"/>
            </a:avLst>
          </a:prstGeom>
          <a:noFill/>
          <a:ln w="38100">
            <a:solidFill>
              <a:srgbClr val="CC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3200" i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3200" i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3200" i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3200" i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3200" i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nb-NO" altLang="nb-NO"/>
          </a:p>
        </p:txBody>
      </p:sp>
      <p:graphicFrame>
        <p:nvGraphicFramePr>
          <p:cNvPr id="179215" name="Object 15"/>
          <p:cNvGraphicFramePr>
            <a:graphicFrameLocks noGrp="1" noChangeAspect="1"/>
          </p:cNvGraphicFramePr>
          <p:nvPr>
            <p:ph sz="half" idx="2"/>
          </p:nvPr>
        </p:nvGraphicFramePr>
        <p:xfrm>
          <a:off x="5319713" y="3068638"/>
          <a:ext cx="3009900" cy="676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093" name="Equation" r:id="rId3" imgW="1130040" imgH="253800" progId="Equation.DSMT4">
                  <p:embed/>
                </p:oleObj>
              </mc:Choice>
              <mc:Fallback>
                <p:oleObj name="Equation" r:id="rId3" imgW="1130040" imgH="253800" progId="Equation.DSMT4">
                  <p:embed/>
                  <p:pic>
                    <p:nvPicPr>
                      <p:cNvPr id="0" name="Objec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19713" y="3068638"/>
                        <a:ext cx="3009900" cy="6762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9220" name="Object 20"/>
          <p:cNvGraphicFramePr>
            <a:graphicFrameLocks noChangeAspect="1"/>
          </p:cNvGraphicFramePr>
          <p:nvPr/>
        </p:nvGraphicFramePr>
        <p:xfrm>
          <a:off x="5113338" y="3760788"/>
          <a:ext cx="2028825" cy="676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094" name="Equation" r:id="rId5" imgW="761760" imgH="253800" progId="Equation.DSMT4">
                  <p:embed/>
                </p:oleObj>
              </mc:Choice>
              <mc:Fallback>
                <p:oleObj name="Equation" r:id="rId5" imgW="761760" imgH="253800" progId="Equation.DSMT4">
                  <p:embed/>
                  <p:pic>
                    <p:nvPicPr>
                      <p:cNvPr id="0" name="Object 2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13338" y="3760788"/>
                        <a:ext cx="2028825" cy="6762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9221" name="Text Box 21"/>
          <p:cNvSpPr txBox="1">
            <a:spLocks noChangeArrowheads="1"/>
          </p:cNvSpPr>
          <p:nvPr/>
        </p:nvSpPr>
        <p:spPr bwMode="auto">
          <a:xfrm>
            <a:off x="973138" y="5084763"/>
            <a:ext cx="1639887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200" i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3200" i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3200" i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3200" i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3200" i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60000"/>
              </a:spcBef>
            </a:pPr>
            <a:r>
              <a:rPr lang="nb-NO" altLang="nb-NO" sz="2800" i="0"/>
              <a:t>Merk at:</a:t>
            </a:r>
          </a:p>
        </p:txBody>
      </p:sp>
      <p:graphicFrame>
        <p:nvGraphicFramePr>
          <p:cNvPr id="179222" name="Object 22"/>
          <p:cNvGraphicFramePr>
            <a:graphicFrameLocks noChangeAspect="1"/>
          </p:cNvGraphicFramePr>
          <p:nvPr/>
        </p:nvGraphicFramePr>
        <p:xfrm>
          <a:off x="2647950" y="4941888"/>
          <a:ext cx="3986213" cy="844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095" name="Equation" r:id="rId7" imgW="1498320" imgH="317160" progId="Equation.DSMT4">
                  <p:embed/>
                </p:oleObj>
              </mc:Choice>
              <mc:Fallback>
                <p:oleObj name="Equation" r:id="rId7" imgW="1498320" imgH="317160" progId="Equation.DSMT4">
                  <p:embed/>
                  <p:pic>
                    <p:nvPicPr>
                      <p:cNvPr id="0" name="Object 2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47950" y="4941888"/>
                        <a:ext cx="3986213" cy="8445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9223" name="Object 23"/>
          <p:cNvGraphicFramePr>
            <a:graphicFrameLocks noChangeAspect="1"/>
          </p:cNvGraphicFramePr>
          <p:nvPr/>
        </p:nvGraphicFramePr>
        <p:xfrm>
          <a:off x="2730500" y="5734050"/>
          <a:ext cx="5405438" cy="844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096" name="Equation" r:id="rId9" imgW="2031840" imgH="317160" progId="Equation.DSMT4">
                  <p:embed/>
                </p:oleObj>
              </mc:Choice>
              <mc:Fallback>
                <p:oleObj name="Equation" r:id="rId9" imgW="2031840" imgH="317160" progId="Equation.DSMT4">
                  <p:embed/>
                  <p:pic>
                    <p:nvPicPr>
                      <p:cNvPr id="0" name="Object 2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30500" y="5734050"/>
                        <a:ext cx="5405438" cy="8445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9224" name="AutoShape 24"/>
          <p:cNvSpPr>
            <a:spLocks noChangeArrowheads="1"/>
          </p:cNvSpPr>
          <p:nvPr/>
        </p:nvSpPr>
        <p:spPr bwMode="auto">
          <a:xfrm>
            <a:off x="1260475" y="3141663"/>
            <a:ext cx="623888" cy="1295400"/>
          </a:xfrm>
          <a:prstGeom prst="roundRect">
            <a:avLst>
              <a:gd name="adj" fmla="val 16667"/>
            </a:avLst>
          </a:prstGeom>
          <a:noFill/>
          <a:ln w="38100">
            <a:solidFill>
              <a:srgbClr val="0000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3200" i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3200" i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3200" i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3200" i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3200" i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nb-NO" altLang="nb-NO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2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2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2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2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2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Par">
                      <p:stCondLst>
                        <p:cond delay="indefinite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9203" grpId="0" build="allAtOnce"/>
      <p:bldP spid="179212" grpId="0" animBg="1"/>
      <p:bldP spid="179213" grpId="0" animBg="1"/>
      <p:bldP spid="179221" grpId="0" build="allAtOnce"/>
      <p:bldP spid="179224" grpId="0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7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200" i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3200" i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3200" i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3200" i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3200" i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A4BC6FEA-B22E-482C-A7D6-5BC9132BC95A}" type="slidenum">
              <a:rPr lang="en-US" altLang="nb-NO" sz="1400" i="0"/>
              <a:pPr eaLnBrk="1" hangingPunct="1"/>
              <a:t>42</a:t>
            </a:fld>
            <a:endParaRPr lang="en-US" altLang="nb-NO" sz="1400" i="0"/>
          </a:p>
        </p:txBody>
      </p:sp>
      <p:sp>
        <p:nvSpPr>
          <p:cNvPr id="181250" name="Text Box 2"/>
          <p:cNvSpPr txBox="1">
            <a:spLocks noChangeArrowheads="1"/>
          </p:cNvSpPr>
          <p:nvPr/>
        </p:nvSpPr>
        <p:spPr bwMode="auto">
          <a:xfrm>
            <a:off x="739775" y="549275"/>
            <a:ext cx="8191500" cy="2312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200" i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3200" i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3200" i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3200" i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3200" i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60000"/>
              </a:spcBef>
            </a:pPr>
            <a:r>
              <a:rPr lang="nb-NO" altLang="nb-NO" sz="2800" i="0" dirty="0"/>
              <a:t>Generelt:</a:t>
            </a:r>
          </a:p>
          <a:p>
            <a:pPr eaLnBrk="1" hangingPunct="1">
              <a:spcBef>
                <a:spcPct val="20000"/>
              </a:spcBef>
            </a:pPr>
            <a:r>
              <a:rPr lang="nb-NO" altLang="nb-NO" sz="2800" i="0" dirty="0"/>
              <a:t>I summen </a:t>
            </a:r>
            <a:r>
              <a:rPr lang="nb-NO" altLang="nb-NO" sz="2800" dirty="0"/>
              <a:t>P</a:t>
            </a:r>
            <a:r>
              <a:rPr lang="nb-NO" altLang="nb-NO" sz="2800" i="0" dirty="0"/>
              <a:t>(</a:t>
            </a:r>
            <a:r>
              <a:rPr lang="nb-NO" altLang="nb-NO" sz="2800" dirty="0"/>
              <a:t>A</a:t>
            </a:r>
            <a:r>
              <a:rPr lang="nb-NO" altLang="nb-NO" sz="2800" i="0" dirty="0"/>
              <a:t>) + </a:t>
            </a:r>
            <a:r>
              <a:rPr lang="nb-NO" altLang="nb-NO" sz="2800" dirty="0"/>
              <a:t>P</a:t>
            </a:r>
            <a:r>
              <a:rPr lang="nb-NO" altLang="nb-NO" sz="2800" i="0" dirty="0"/>
              <a:t>(</a:t>
            </a:r>
            <a:r>
              <a:rPr lang="nb-NO" altLang="nb-NO" sz="2800" dirty="0"/>
              <a:t>B</a:t>
            </a:r>
            <a:r>
              <a:rPr lang="nb-NO" altLang="nb-NO" sz="2800" i="0" dirty="0"/>
              <a:t>) får vi med sannsynlig-hetene for alle utfallene som er med i </a:t>
            </a:r>
            <a:r>
              <a:rPr lang="nb-NO" altLang="nb-NO" sz="2800" dirty="0"/>
              <a:t>A</a:t>
            </a:r>
            <a:r>
              <a:rPr lang="nb-NO" altLang="nb-NO" sz="2800" i="0" dirty="0"/>
              <a:t> eller i </a:t>
            </a:r>
            <a:r>
              <a:rPr lang="nb-NO" altLang="nb-NO" sz="2800" dirty="0"/>
              <a:t>B</a:t>
            </a:r>
            <a:r>
              <a:rPr lang="nb-NO" altLang="nb-NO" sz="2800" i="0" dirty="0"/>
              <a:t> eller i begge, men de som er i            </a:t>
            </a:r>
            <a:r>
              <a:rPr lang="nb-NO" altLang="nb-NO" sz="2800" i="0" dirty="0" smtClean="0"/>
              <a:t> kommer </a:t>
            </a:r>
            <a:r>
              <a:rPr lang="nb-NO" altLang="nb-NO" sz="2800" i="0" dirty="0"/>
              <a:t>med to ganger</a:t>
            </a:r>
            <a:endParaRPr lang="nb-NO" altLang="nb-NO" sz="2800" i="0" dirty="0">
              <a:solidFill>
                <a:srgbClr val="000099"/>
              </a:solidFill>
            </a:endParaRPr>
          </a:p>
        </p:txBody>
      </p:sp>
      <p:sp>
        <p:nvSpPr>
          <p:cNvPr id="23559" name="Text Box 3"/>
          <p:cNvSpPr txBox="1">
            <a:spLocks noChangeArrowheads="1"/>
          </p:cNvSpPr>
          <p:nvPr/>
        </p:nvSpPr>
        <p:spPr bwMode="auto">
          <a:xfrm>
            <a:off x="1833563" y="5438775"/>
            <a:ext cx="4681537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200" i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3200" i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3200" i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3200" i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3200" i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nb-NO" altLang="nb-NO" sz="1800" i="0"/>
          </a:p>
        </p:txBody>
      </p:sp>
      <p:sp>
        <p:nvSpPr>
          <p:cNvPr id="181257" name="Text Box 9"/>
          <p:cNvSpPr txBox="1">
            <a:spLocks noChangeArrowheads="1"/>
          </p:cNvSpPr>
          <p:nvPr/>
        </p:nvSpPr>
        <p:spPr bwMode="auto">
          <a:xfrm>
            <a:off x="819150" y="3321050"/>
            <a:ext cx="16383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200" i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3200" i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3200" i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3200" i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3200" i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60000"/>
              </a:spcBef>
            </a:pPr>
            <a:r>
              <a:rPr lang="nb-NO" altLang="nb-NO" sz="2800" i="0"/>
              <a:t>Derfor:</a:t>
            </a:r>
          </a:p>
        </p:txBody>
      </p:sp>
      <p:graphicFrame>
        <p:nvGraphicFramePr>
          <p:cNvPr id="181259" name="Object 11"/>
          <p:cNvGraphicFramePr>
            <a:graphicFrameLocks noChangeAspect="1"/>
          </p:cNvGraphicFramePr>
          <p:nvPr/>
        </p:nvGraphicFramePr>
        <p:xfrm>
          <a:off x="2222500" y="3394075"/>
          <a:ext cx="6478588" cy="539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977" name="Equation" r:id="rId3" imgW="2247840" imgH="203040" progId="Equation.DSMT4">
                  <p:embed/>
                </p:oleObj>
              </mc:Choice>
              <mc:Fallback>
                <p:oleObj name="Equation" r:id="rId3" imgW="2247840" imgH="203040" progId="Equation.DSMT4">
                  <p:embed/>
                  <p:pic>
                    <p:nvPicPr>
                      <p:cNvPr id="0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22500" y="3394075"/>
                        <a:ext cx="6478588" cy="539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1263" name="Object 15"/>
          <p:cNvGraphicFramePr>
            <a:graphicFrameLocks noGrp="1" noChangeAspect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3265235249"/>
              </p:ext>
            </p:extLst>
          </p:nvPr>
        </p:nvGraphicFramePr>
        <p:xfrm>
          <a:off x="5652992" y="1946084"/>
          <a:ext cx="1079500" cy="425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978" name="Equation" r:id="rId5" imgW="419040" imgH="164880" progId="Equation.DSMT4">
                  <p:embed/>
                </p:oleObj>
              </mc:Choice>
              <mc:Fallback>
                <p:oleObj name="Equation" r:id="rId5" imgW="419040" imgH="164880" progId="Equation.DSMT4">
                  <p:embed/>
                  <p:pic>
                    <p:nvPicPr>
                      <p:cNvPr id="0" name="Objec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52992" y="1946084"/>
                        <a:ext cx="1079500" cy="4254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1267" name="Text Box 19"/>
          <p:cNvSpPr txBox="1">
            <a:spLocks noChangeArrowheads="1"/>
          </p:cNvSpPr>
          <p:nvPr/>
        </p:nvSpPr>
        <p:spPr bwMode="auto">
          <a:xfrm>
            <a:off x="819150" y="4205288"/>
            <a:ext cx="5303838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200" i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3200" i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3200" i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3200" i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3200" i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60000"/>
              </a:spcBef>
            </a:pPr>
            <a:r>
              <a:rPr lang="nb-NO" altLang="nb-NO" sz="2800" i="0"/>
              <a:t>Det gir </a:t>
            </a:r>
            <a:r>
              <a:rPr lang="nb-NO" altLang="nb-NO" sz="2800">
                <a:solidFill>
                  <a:srgbClr val="CC0000"/>
                </a:solidFill>
              </a:rPr>
              <a:t>addisjonssetningen:</a:t>
            </a:r>
          </a:p>
        </p:txBody>
      </p:sp>
      <p:graphicFrame>
        <p:nvGraphicFramePr>
          <p:cNvPr id="181269" name="Object 21"/>
          <p:cNvGraphicFramePr>
            <a:graphicFrameLocks noChangeAspect="1"/>
          </p:cNvGraphicFramePr>
          <p:nvPr/>
        </p:nvGraphicFramePr>
        <p:xfrm>
          <a:off x="1517650" y="5229225"/>
          <a:ext cx="6477000" cy="539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979" name="Equation" r:id="rId7" imgW="2247840" imgH="203040" progId="Equation.DSMT4">
                  <p:embed/>
                </p:oleObj>
              </mc:Choice>
              <mc:Fallback>
                <p:oleObj name="Equation" r:id="rId7" imgW="2247840" imgH="203040" progId="Equation.DSMT4">
                  <p:embed/>
                  <p:pic>
                    <p:nvPicPr>
                      <p:cNvPr id="0" name="Object 2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17650" y="5229225"/>
                        <a:ext cx="6477000" cy="539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1270" name="Rectangle 22"/>
          <p:cNvSpPr>
            <a:spLocks noChangeArrowheads="1"/>
          </p:cNvSpPr>
          <p:nvPr/>
        </p:nvSpPr>
        <p:spPr bwMode="auto">
          <a:xfrm>
            <a:off x="1285875" y="5013325"/>
            <a:ext cx="7256463" cy="936625"/>
          </a:xfrm>
          <a:prstGeom prst="rect">
            <a:avLst/>
          </a:prstGeom>
          <a:noFill/>
          <a:ln w="38100">
            <a:solidFill>
              <a:srgbClr val="CC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3200" i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3200" i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3200" i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3200" i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3200" i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nb-NO" altLang="nb-NO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2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25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2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1250" grpId="0" build="allAtOnce"/>
      <p:bldP spid="181257" grpId="0" build="allAtOnce"/>
      <p:bldP spid="181267" grpId="0" build="allAtOnce"/>
      <p:bldP spid="181270" grpId="0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82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200" i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3200" i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3200" i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3200" i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3200" i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6D56A676-45D2-4A12-8072-8BC94806B385}" type="slidenum">
              <a:rPr lang="en-US" altLang="nb-NO" sz="1400" i="0"/>
              <a:pPr eaLnBrk="1" hangingPunct="1"/>
              <a:t>43</a:t>
            </a:fld>
            <a:endParaRPr lang="en-US" altLang="nb-NO" sz="1400" i="0"/>
          </a:p>
        </p:txBody>
      </p:sp>
      <p:sp>
        <p:nvSpPr>
          <p:cNvPr id="24583" name="Rectangle 2"/>
          <p:cNvSpPr>
            <a:spLocks noChangeArrowheads="1"/>
          </p:cNvSpPr>
          <p:nvPr/>
        </p:nvSpPr>
        <p:spPr bwMode="auto">
          <a:xfrm>
            <a:off x="876300" y="3235325"/>
            <a:ext cx="3824288" cy="107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3200" i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3200" i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3200" i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3200" i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3200" i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nb-NO" altLang="nb-NO" sz="2800" i="0" u="sng"/>
          </a:p>
        </p:txBody>
      </p:sp>
      <p:sp>
        <p:nvSpPr>
          <p:cNvPr id="24584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95300" y="1600200"/>
            <a:ext cx="4375150" cy="4525963"/>
          </a:xfrm>
          <a:noFill/>
        </p:spPr>
        <p:txBody>
          <a:bodyPr/>
          <a:lstStyle/>
          <a:p>
            <a:pPr eaLnBrk="1" hangingPunct="1">
              <a:buFontTx/>
              <a:buNone/>
            </a:pPr>
            <a:endParaRPr lang="nb-NO" altLang="nb-NO" sz="2800" smtClean="0"/>
          </a:p>
          <a:p>
            <a:pPr eaLnBrk="1" hangingPunct="1">
              <a:buFontTx/>
              <a:buNone/>
            </a:pPr>
            <a:r>
              <a:rPr lang="nb-NO" altLang="nb-NO" sz="2800" smtClean="0"/>
              <a:t>	 	</a:t>
            </a:r>
          </a:p>
          <a:p>
            <a:pPr lvl="1" eaLnBrk="1" hangingPunct="1">
              <a:buFontTx/>
              <a:buNone/>
            </a:pPr>
            <a:endParaRPr lang="en-US" altLang="nb-NO" sz="2000" smtClean="0"/>
          </a:p>
        </p:txBody>
      </p:sp>
      <p:sp>
        <p:nvSpPr>
          <p:cNvPr id="182277" name="Text Box 5"/>
          <p:cNvSpPr txBox="1">
            <a:spLocks noChangeArrowheads="1"/>
          </p:cNvSpPr>
          <p:nvPr/>
        </p:nvSpPr>
        <p:spPr bwMode="auto">
          <a:xfrm>
            <a:off x="819150" y="476250"/>
            <a:ext cx="8112125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200" i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3200" i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3200" i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3200" i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3200" i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60000"/>
              </a:spcBef>
            </a:pPr>
            <a:r>
              <a:rPr lang="nb-NO" altLang="nb-NO" sz="2800" i="0" dirty="0">
                <a:solidFill>
                  <a:srgbClr val="008000"/>
                </a:solidFill>
              </a:rPr>
              <a:t>Eksempel </a:t>
            </a:r>
            <a:r>
              <a:rPr lang="nb-NO" altLang="nb-NO" sz="2800" i="0" dirty="0" smtClean="0">
                <a:solidFill>
                  <a:srgbClr val="008000"/>
                </a:solidFill>
              </a:rPr>
              <a:t>3.5</a:t>
            </a:r>
            <a:r>
              <a:rPr lang="nb-NO" altLang="nb-NO" sz="2800" i="0" dirty="0">
                <a:solidFill>
                  <a:srgbClr val="008000"/>
                </a:solidFill>
              </a:rPr>
              <a:t>:</a:t>
            </a:r>
            <a:r>
              <a:rPr lang="nb-NO" altLang="nb-NO" sz="2800" i="0" dirty="0"/>
              <a:t> Kast to terninger</a:t>
            </a:r>
            <a:endParaRPr lang="nb-NO" altLang="nb-NO" sz="2800" i="0" dirty="0">
              <a:solidFill>
                <a:srgbClr val="000099"/>
              </a:solidFill>
            </a:endParaRPr>
          </a:p>
        </p:txBody>
      </p:sp>
      <p:sp>
        <p:nvSpPr>
          <p:cNvPr id="182278" name="Text Box 6"/>
          <p:cNvSpPr txBox="1">
            <a:spLocks noChangeArrowheads="1"/>
          </p:cNvSpPr>
          <p:nvPr/>
        </p:nvSpPr>
        <p:spPr bwMode="auto">
          <a:xfrm>
            <a:off x="1339850" y="2622550"/>
            <a:ext cx="5694363" cy="3005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200" i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3200" i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3200" i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3200" i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3200" i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60000"/>
              </a:spcBef>
            </a:pPr>
            <a:r>
              <a:rPr lang="nb-NO" altLang="nb-NO" sz="1800" i="0"/>
              <a:t>(1,6)	(2,6)	(3,6)	(4,6)	(5,6)	(6,6)</a:t>
            </a:r>
          </a:p>
          <a:p>
            <a:pPr eaLnBrk="1" hangingPunct="1">
              <a:spcBef>
                <a:spcPct val="60000"/>
              </a:spcBef>
            </a:pPr>
            <a:r>
              <a:rPr lang="nb-NO" altLang="nb-NO" sz="1800" i="0"/>
              <a:t>(1,5)	(2,5)	(3,5)	(4,5)	(5,5)	(6,5)</a:t>
            </a:r>
          </a:p>
          <a:p>
            <a:pPr eaLnBrk="1" hangingPunct="1">
              <a:spcBef>
                <a:spcPct val="60000"/>
              </a:spcBef>
            </a:pPr>
            <a:r>
              <a:rPr lang="nb-NO" altLang="nb-NO" sz="1800" i="0"/>
              <a:t>(1,4)	(2,4)	(3,4)	(4,4)	(5,4)	(6,4)</a:t>
            </a:r>
          </a:p>
          <a:p>
            <a:pPr eaLnBrk="1" hangingPunct="1">
              <a:spcBef>
                <a:spcPct val="60000"/>
              </a:spcBef>
            </a:pPr>
            <a:r>
              <a:rPr lang="nb-NO" altLang="nb-NO" sz="1800" i="0"/>
              <a:t>(1,3)	(2,3)	(3,3)	(4,3)	(5,3)	(6,3)</a:t>
            </a:r>
          </a:p>
          <a:p>
            <a:pPr eaLnBrk="1" hangingPunct="1">
              <a:spcBef>
                <a:spcPct val="60000"/>
              </a:spcBef>
            </a:pPr>
            <a:r>
              <a:rPr lang="nb-NO" altLang="nb-NO" sz="1800" i="0"/>
              <a:t>(1,2)	(2,2)	(3,2)	(4,2)	(5,2)	(6,2)</a:t>
            </a:r>
          </a:p>
          <a:p>
            <a:pPr eaLnBrk="1" hangingPunct="1">
              <a:spcBef>
                <a:spcPct val="60000"/>
              </a:spcBef>
            </a:pPr>
            <a:r>
              <a:rPr lang="nb-NO" altLang="nb-NO" sz="1800" i="0"/>
              <a:t>(1,1)	(2,1)	(3,1)	(4,1)	(5,1)	(6,1)</a:t>
            </a:r>
          </a:p>
          <a:p>
            <a:pPr eaLnBrk="1" hangingPunct="1">
              <a:spcBef>
                <a:spcPct val="60000"/>
              </a:spcBef>
            </a:pPr>
            <a:endParaRPr lang="nb-NO" altLang="nb-NO" sz="1800" i="0"/>
          </a:p>
        </p:txBody>
      </p:sp>
      <p:sp>
        <p:nvSpPr>
          <p:cNvPr id="182279" name="AutoShape 7"/>
          <p:cNvSpPr>
            <a:spLocks noChangeArrowheads="1"/>
          </p:cNvSpPr>
          <p:nvPr/>
        </p:nvSpPr>
        <p:spPr bwMode="auto">
          <a:xfrm rot="1544270">
            <a:off x="830263" y="3714750"/>
            <a:ext cx="6327775" cy="431800"/>
          </a:xfrm>
          <a:prstGeom prst="roundRect">
            <a:avLst>
              <a:gd name="adj" fmla="val 16667"/>
            </a:avLst>
          </a:prstGeom>
          <a:noFill/>
          <a:ln w="38100">
            <a:solidFill>
              <a:srgbClr val="CC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3200" i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3200" i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3200" i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3200" i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3200" i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nb-NO" altLang="nb-NO"/>
          </a:p>
        </p:txBody>
      </p:sp>
      <p:sp>
        <p:nvSpPr>
          <p:cNvPr id="182281" name="Rectangle 9"/>
          <p:cNvSpPr>
            <a:spLocks noChangeArrowheads="1"/>
          </p:cNvSpPr>
          <p:nvPr/>
        </p:nvSpPr>
        <p:spPr bwMode="auto">
          <a:xfrm>
            <a:off x="788988" y="2405063"/>
            <a:ext cx="6084887" cy="3025775"/>
          </a:xfrm>
          <a:prstGeom prst="rect">
            <a:avLst/>
          </a:prstGeom>
          <a:noFill/>
          <a:ln w="38100">
            <a:solidFill>
              <a:schemeClr val="bg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3200" i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3200" i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3200" i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3200" i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3200" i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nb-NO" altLang="nb-NO"/>
          </a:p>
        </p:txBody>
      </p:sp>
      <p:sp>
        <p:nvSpPr>
          <p:cNvPr id="182287" name="AutoShape 15"/>
          <p:cNvSpPr>
            <a:spLocks/>
          </p:cNvSpPr>
          <p:nvPr/>
        </p:nvSpPr>
        <p:spPr bwMode="auto">
          <a:xfrm>
            <a:off x="949325" y="2603500"/>
            <a:ext cx="4992688" cy="433388"/>
          </a:xfrm>
          <a:prstGeom prst="leftBracket">
            <a:avLst>
              <a:gd name="adj" fmla="val 8333"/>
            </a:avLst>
          </a:prstGeom>
          <a:noFill/>
          <a:ln w="38100">
            <a:solidFill>
              <a:srgbClr val="0000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3200" i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3200" i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3200" i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3200" i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3200" i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nb-NO" altLang="nb-NO"/>
          </a:p>
        </p:txBody>
      </p:sp>
      <p:sp>
        <p:nvSpPr>
          <p:cNvPr id="182288" name="AutoShape 16"/>
          <p:cNvSpPr>
            <a:spLocks/>
          </p:cNvSpPr>
          <p:nvPr/>
        </p:nvSpPr>
        <p:spPr bwMode="auto">
          <a:xfrm rot="5400000">
            <a:off x="5151438" y="3802063"/>
            <a:ext cx="2232025" cy="701675"/>
          </a:xfrm>
          <a:prstGeom prst="rightBracket">
            <a:avLst>
              <a:gd name="adj" fmla="val 8333"/>
            </a:avLst>
          </a:prstGeom>
          <a:noFill/>
          <a:ln w="38100">
            <a:solidFill>
              <a:srgbClr val="0000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3200" i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3200" i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3200" i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3200" i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3200" i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nb-NO" altLang="nb-NO"/>
          </a:p>
        </p:txBody>
      </p:sp>
      <p:sp>
        <p:nvSpPr>
          <p:cNvPr id="182291" name="Line 19"/>
          <p:cNvSpPr>
            <a:spLocks noChangeShapeType="1"/>
          </p:cNvSpPr>
          <p:nvPr/>
        </p:nvSpPr>
        <p:spPr bwMode="auto">
          <a:xfrm>
            <a:off x="5916613" y="2603500"/>
            <a:ext cx="701675" cy="0"/>
          </a:xfrm>
          <a:prstGeom prst="line">
            <a:avLst/>
          </a:prstGeom>
          <a:noFill/>
          <a:ln w="38100">
            <a:solidFill>
              <a:srgbClr val="0000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nb-NO"/>
          </a:p>
        </p:txBody>
      </p:sp>
      <p:sp>
        <p:nvSpPr>
          <p:cNvPr id="182292" name="Line 20"/>
          <p:cNvSpPr>
            <a:spLocks noChangeShapeType="1"/>
          </p:cNvSpPr>
          <p:nvPr/>
        </p:nvSpPr>
        <p:spPr bwMode="auto">
          <a:xfrm>
            <a:off x="6618288" y="2603500"/>
            <a:ext cx="0" cy="576263"/>
          </a:xfrm>
          <a:prstGeom prst="line">
            <a:avLst/>
          </a:prstGeom>
          <a:noFill/>
          <a:ln w="38100">
            <a:solidFill>
              <a:srgbClr val="0000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nb-NO"/>
          </a:p>
        </p:txBody>
      </p:sp>
      <p:graphicFrame>
        <p:nvGraphicFramePr>
          <p:cNvPr id="182293" name="Object 21"/>
          <p:cNvGraphicFramePr>
            <a:graphicFrameLocks noGrp="1" noChangeAspect="1"/>
          </p:cNvGraphicFramePr>
          <p:nvPr>
            <p:ph sz="half" idx="2"/>
          </p:nvPr>
        </p:nvGraphicFramePr>
        <p:xfrm>
          <a:off x="7381875" y="2374900"/>
          <a:ext cx="1563688" cy="7667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146" name="Equation" r:id="rId3" imgW="647640" imgH="317160" progId="Equation.DSMT4">
                  <p:embed/>
                </p:oleObj>
              </mc:Choice>
              <mc:Fallback>
                <p:oleObj name="Equation" r:id="rId3" imgW="647640" imgH="317160" progId="Equation.DSMT4">
                  <p:embed/>
                  <p:pic>
                    <p:nvPicPr>
                      <p:cNvPr id="0" name="Object 2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81875" y="2374900"/>
                        <a:ext cx="1563688" cy="7667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2296" name="Object 24"/>
          <p:cNvGraphicFramePr>
            <a:graphicFrameLocks noChangeAspect="1"/>
          </p:cNvGraphicFramePr>
          <p:nvPr/>
        </p:nvGraphicFramePr>
        <p:xfrm>
          <a:off x="7435850" y="3309938"/>
          <a:ext cx="1563688" cy="7667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147" name="Equation" r:id="rId5" imgW="647640" imgH="317160" progId="Equation.DSMT4">
                  <p:embed/>
                </p:oleObj>
              </mc:Choice>
              <mc:Fallback>
                <p:oleObj name="Equation" r:id="rId5" imgW="647640" imgH="317160" progId="Equation.DSMT4">
                  <p:embed/>
                  <p:pic>
                    <p:nvPicPr>
                      <p:cNvPr id="0" name="Object 2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435850" y="3309938"/>
                        <a:ext cx="1563688" cy="7667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2297" name="Object 25"/>
          <p:cNvGraphicFramePr>
            <a:graphicFrameLocks noChangeAspect="1"/>
          </p:cNvGraphicFramePr>
          <p:nvPr/>
        </p:nvGraphicFramePr>
        <p:xfrm>
          <a:off x="7335838" y="4246563"/>
          <a:ext cx="2208212" cy="7667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148" name="Equation" r:id="rId7" imgW="914400" imgH="317160" progId="Equation.DSMT4">
                  <p:embed/>
                </p:oleObj>
              </mc:Choice>
              <mc:Fallback>
                <p:oleObj name="Equation" r:id="rId7" imgW="914400" imgH="317160" progId="Equation.DSMT4">
                  <p:embed/>
                  <p:pic>
                    <p:nvPicPr>
                      <p:cNvPr id="0" name="Object 2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35838" y="4246563"/>
                        <a:ext cx="2208212" cy="7667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2298" name="Object 26"/>
          <p:cNvGraphicFramePr>
            <a:graphicFrameLocks noChangeAspect="1"/>
          </p:cNvGraphicFramePr>
          <p:nvPr/>
        </p:nvGraphicFramePr>
        <p:xfrm>
          <a:off x="1476375" y="5718175"/>
          <a:ext cx="4387850" cy="806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149" name="Equation" r:id="rId9" imgW="1726920" imgH="317160" progId="Equation.DSMT4">
                  <p:embed/>
                </p:oleObj>
              </mc:Choice>
              <mc:Fallback>
                <p:oleObj name="Equation" r:id="rId9" imgW="1726920" imgH="317160" progId="Equation.DSMT4">
                  <p:embed/>
                  <p:pic>
                    <p:nvPicPr>
                      <p:cNvPr id="0" name="Object 2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76375" y="5718175"/>
                        <a:ext cx="4387850" cy="8064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2299" name="Text Box 27"/>
          <p:cNvSpPr txBox="1">
            <a:spLocks noChangeArrowheads="1"/>
          </p:cNvSpPr>
          <p:nvPr/>
        </p:nvSpPr>
        <p:spPr bwMode="auto">
          <a:xfrm>
            <a:off x="819150" y="1125538"/>
            <a:ext cx="8112125" cy="1074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200" i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3200" i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3200" i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3200" i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3200" i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60000"/>
              </a:spcBef>
            </a:pPr>
            <a:r>
              <a:rPr lang="nb-NO" altLang="nb-NO" sz="2800" i="0" dirty="0">
                <a:solidFill>
                  <a:srgbClr val="CC0000"/>
                </a:solidFill>
              </a:rPr>
              <a:t>	A = </a:t>
            </a:r>
            <a:r>
              <a:rPr lang="nb-NO" altLang="nb-NO" sz="2800" i="0" dirty="0" smtClean="0">
                <a:solidFill>
                  <a:srgbClr val="CC0000"/>
                </a:solidFill>
              </a:rPr>
              <a:t>«sum </a:t>
            </a:r>
            <a:r>
              <a:rPr lang="nb-NO" altLang="nb-NO" sz="2800" i="0" dirty="0">
                <a:solidFill>
                  <a:srgbClr val="CC0000"/>
                </a:solidFill>
              </a:rPr>
              <a:t>øyne lik </a:t>
            </a:r>
            <a:r>
              <a:rPr lang="nb-NO" altLang="nb-NO" sz="2800" i="0" dirty="0" smtClean="0">
                <a:solidFill>
                  <a:srgbClr val="CC0000"/>
                </a:solidFill>
              </a:rPr>
              <a:t>sju»</a:t>
            </a:r>
            <a:endParaRPr lang="nb-NO" altLang="nb-NO" sz="2800" i="0" dirty="0">
              <a:solidFill>
                <a:srgbClr val="CC0000"/>
              </a:solidFill>
            </a:endParaRPr>
          </a:p>
          <a:p>
            <a:pPr eaLnBrk="1" hangingPunct="1">
              <a:spcBef>
                <a:spcPct val="30000"/>
              </a:spcBef>
            </a:pPr>
            <a:r>
              <a:rPr lang="nb-NO" altLang="nb-NO" sz="2800" i="0" dirty="0">
                <a:solidFill>
                  <a:srgbClr val="CC0000"/>
                </a:solidFill>
              </a:rPr>
              <a:t>	</a:t>
            </a:r>
            <a:r>
              <a:rPr lang="nb-NO" altLang="nb-NO" sz="2800" dirty="0">
                <a:solidFill>
                  <a:srgbClr val="000099"/>
                </a:solidFill>
              </a:rPr>
              <a:t>B</a:t>
            </a:r>
            <a:r>
              <a:rPr lang="nb-NO" altLang="nb-NO" sz="2800" i="0" dirty="0">
                <a:solidFill>
                  <a:srgbClr val="000099"/>
                </a:solidFill>
              </a:rPr>
              <a:t> = </a:t>
            </a:r>
            <a:r>
              <a:rPr lang="nb-NO" altLang="nb-NO" sz="2800" i="0" dirty="0" smtClean="0">
                <a:solidFill>
                  <a:srgbClr val="000099"/>
                </a:solidFill>
              </a:rPr>
              <a:t>«minst </a:t>
            </a:r>
            <a:r>
              <a:rPr lang="nb-NO" altLang="nb-NO" sz="2800" i="0" dirty="0">
                <a:solidFill>
                  <a:srgbClr val="000099"/>
                </a:solidFill>
              </a:rPr>
              <a:t>én </a:t>
            </a:r>
            <a:r>
              <a:rPr lang="nb-NO" altLang="nb-NO" sz="2800" i="0" dirty="0" smtClean="0">
                <a:solidFill>
                  <a:srgbClr val="000099"/>
                </a:solidFill>
              </a:rPr>
              <a:t>sekser»</a:t>
            </a:r>
            <a:endParaRPr lang="nb-NO" altLang="nb-NO" sz="2800" i="0" dirty="0">
              <a:solidFill>
                <a:srgbClr val="000099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2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2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2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27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27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27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27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27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2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2277" grpId="0" build="allAtOnce"/>
      <p:bldP spid="182278" grpId="0" build="allAtOnce"/>
      <p:bldP spid="182279" grpId="0" animBg="1"/>
      <p:bldP spid="182281" grpId="0" animBg="1"/>
      <p:bldP spid="182287" grpId="0" animBg="1"/>
      <p:bldP spid="182288" grpId="0" animBg="1"/>
      <p:bldP spid="182291" grpId="0" animBg="1"/>
      <p:bldP spid="182292" grpId="0" animBg="1"/>
      <p:bldP spid="182299" grpId="0" build="allAtOnce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6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200" i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3200" i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3200" i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3200" i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3200" i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0E28E2F7-F4A7-4B21-ACBF-3EE9AF397645}" type="slidenum">
              <a:rPr lang="en-US" altLang="nb-NO" sz="1400" i="0"/>
              <a:pPr eaLnBrk="1" hangingPunct="1"/>
              <a:t>44</a:t>
            </a:fld>
            <a:endParaRPr lang="en-US" altLang="nb-NO" sz="1400" i="0"/>
          </a:p>
        </p:txBody>
      </p:sp>
      <p:sp>
        <p:nvSpPr>
          <p:cNvPr id="2560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95300" y="1600200"/>
            <a:ext cx="4375150" cy="4525963"/>
          </a:xfrm>
          <a:noFill/>
        </p:spPr>
        <p:txBody>
          <a:bodyPr/>
          <a:lstStyle/>
          <a:p>
            <a:pPr eaLnBrk="1" hangingPunct="1">
              <a:buFontTx/>
              <a:buNone/>
            </a:pPr>
            <a:endParaRPr lang="nb-NO" altLang="nb-NO" sz="2800" smtClean="0"/>
          </a:p>
          <a:p>
            <a:pPr eaLnBrk="1" hangingPunct="1">
              <a:buFontTx/>
              <a:buNone/>
            </a:pPr>
            <a:r>
              <a:rPr lang="nb-NO" altLang="nb-NO" sz="2800" smtClean="0"/>
              <a:t>	 	</a:t>
            </a:r>
          </a:p>
          <a:p>
            <a:pPr lvl="1" eaLnBrk="1" hangingPunct="1">
              <a:buFontTx/>
              <a:buNone/>
            </a:pPr>
            <a:endParaRPr lang="en-US" altLang="nb-NO" sz="2000" smtClean="0"/>
          </a:p>
        </p:txBody>
      </p:sp>
      <p:sp>
        <p:nvSpPr>
          <p:cNvPr id="185348" name="Text Box 4"/>
          <p:cNvSpPr txBox="1">
            <a:spLocks noChangeArrowheads="1"/>
          </p:cNvSpPr>
          <p:nvPr/>
        </p:nvSpPr>
        <p:spPr bwMode="auto">
          <a:xfrm>
            <a:off x="819150" y="476250"/>
            <a:ext cx="8112125" cy="299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200" i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3200" i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3200" i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3200" i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3200" i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60000"/>
              </a:spcBef>
            </a:pPr>
            <a:r>
              <a:rPr lang="nb-NO" altLang="nb-NO" sz="2800" i="0" dirty="0">
                <a:solidFill>
                  <a:srgbClr val="008000"/>
                </a:solidFill>
              </a:rPr>
              <a:t>Eksempel </a:t>
            </a:r>
            <a:r>
              <a:rPr lang="nb-NO" altLang="nb-NO" sz="2800" i="0" dirty="0" smtClean="0">
                <a:solidFill>
                  <a:srgbClr val="008000"/>
                </a:solidFill>
              </a:rPr>
              <a:t>3.6</a:t>
            </a:r>
            <a:r>
              <a:rPr lang="nb-NO" altLang="nb-NO" sz="2800" i="0" dirty="0">
                <a:solidFill>
                  <a:srgbClr val="008000"/>
                </a:solidFill>
              </a:rPr>
              <a:t>:</a:t>
            </a:r>
            <a:r>
              <a:rPr lang="nb-NO" altLang="nb-NO" sz="2800" i="0" dirty="0"/>
              <a:t> I en klasse er det 25 elever</a:t>
            </a:r>
          </a:p>
          <a:p>
            <a:pPr eaLnBrk="1" hangingPunct="1"/>
            <a:r>
              <a:rPr lang="nb-NO" altLang="nb-NO" sz="2800" i="0" dirty="0"/>
              <a:t>10 elever har fransk (F), 12 elever har tysk (T) og 4 elever har begge fagene</a:t>
            </a:r>
          </a:p>
          <a:p>
            <a:pPr eaLnBrk="1" hangingPunct="1">
              <a:spcBef>
                <a:spcPct val="40000"/>
              </a:spcBef>
            </a:pPr>
            <a:r>
              <a:rPr lang="nb-NO" altLang="nb-NO" sz="2800" i="0" dirty="0"/>
              <a:t>É</a:t>
            </a:r>
            <a:r>
              <a:rPr lang="nb-NO" altLang="nb-NO" sz="2800" i="0" dirty="0" smtClean="0"/>
              <a:t>n </a:t>
            </a:r>
            <a:r>
              <a:rPr lang="nb-NO" altLang="nb-NO" sz="2800" i="0" dirty="0"/>
              <a:t>elev trekkes tilfeldig</a:t>
            </a:r>
          </a:p>
          <a:p>
            <a:pPr eaLnBrk="1" hangingPunct="1">
              <a:spcBef>
                <a:spcPct val="40000"/>
              </a:spcBef>
            </a:pPr>
            <a:r>
              <a:rPr lang="nb-NO" altLang="nb-NO" sz="2800" i="0" dirty="0"/>
              <a:t>Hva er sannsynligheten for at eleven har minst ett av fagene?</a:t>
            </a:r>
            <a:endParaRPr lang="nb-NO" altLang="nb-NO" sz="2800" i="0" dirty="0">
              <a:solidFill>
                <a:srgbClr val="000099"/>
              </a:solidFill>
            </a:endParaRPr>
          </a:p>
        </p:txBody>
      </p:sp>
      <p:graphicFrame>
        <p:nvGraphicFramePr>
          <p:cNvPr id="185359" name="Object 15"/>
          <p:cNvGraphicFramePr>
            <a:graphicFrameLocks noChangeAspect="1"/>
          </p:cNvGraphicFramePr>
          <p:nvPr/>
        </p:nvGraphicFramePr>
        <p:xfrm>
          <a:off x="1489075" y="5229225"/>
          <a:ext cx="5124450" cy="9350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162" name="Equation" r:id="rId3" imgW="1739880" imgH="317160" progId="Equation.DSMT4">
                  <p:embed/>
                </p:oleObj>
              </mc:Choice>
              <mc:Fallback>
                <p:oleObj name="Equation" r:id="rId3" imgW="1739880" imgH="317160" progId="Equation.DSMT4">
                  <p:embed/>
                  <p:pic>
                    <p:nvPicPr>
                      <p:cNvPr id="0" name="Objec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89075" y="5229225"/>
                        <a:ext cx="5124450" cy="9350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5362" name="Object 18"/>
          <p:cNvGraphicFramePr>
            <a:graphicFrameLocks noChangeAspect="1"/>
          </p:cNvGraphicFramePr>
          <p:nvPr/>
        </p:nvGraphicFramePr>
        <p:xfrm>
          <a:off x="1200150" y="3644900"/>
          <a:ext cx="1677988" cy="806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163" name="Equation" r:id="rId5" imgW="660240" imgH="317160" progId="Equation.DSMT4">
                  <p:embed/>
                </p:oleObj>
              </mc:Choice>
              <mc:Fallback>
                <p:oleObj name="Equation" r:id="rId5" imgW="660240" imgH="317160" progId="Equation.DSMT4">
                  <p:embed/>
                  <p:pic>
                    <p:nvPicPr>
                      <p:cNvPr id="0" name="Object 1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00150" y="3644900"/>
                        <a:ext cx="1677988" cy="8064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5363" name="Object 19"/>
          <p:cNvGraphicFramePr>
            <a:graphicFrameLocks noChangeAspect="1"/>
          </p:cNvGraphicFramePr>
          <p:nvPr/>
        </p:nvGraphicFramePr>
        <p:xfrm>
          <a:off x="3460750" y="3644900"/>
          <a:ext cx="1644650" cy="806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164" name="Equation" r:id="rId7" imgW="647640" imgH="317160" progId="Equation.DSMT4">
                  <p:embed/>
                </p:oleObj>
              </mc:Choice>
              <mc:Fallback>
                <p:oleObj name="Equation" r:id="rId7" imgW="647640" imgH="317160" progId="Equation.DSMT4">
                  <p:embed/>
                  <p:pic>
                    <p:nvPicPr>
                      <p:cNvPr id="0" name="Object 1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60750" y="3644900"/>
                        <a:ext cx="1644650" cy="8064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5364" name="Object 20"/>
          <p:cNvGraphicFramePr>
            <a:graphicFrameLocks noChangeAspect="1"/>
          </p:cNvGraphicFramePr>
          <p:nvPr/>
        </p:nvGraphicFramePr>
        <p:xfrm>
          <a:off x="5621338" y="3644900"/>
          <a:ext cx="2354262" cy="806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165" name="Equation" r:id="rId9" imgW="927000" imgH="317160" progId="Equation.DSMT4">
                  <p:embed/>
                </p:oleObj>
              </mc:Choice>
              <mc:Fallback>
                <p:oleObj name="Equation" r:id="rId9" imgW="927000" imgH="317160" progId="Equation.DSMT4">
                  <p:embed/>
                  <p:pic>
                    <p:nvPicPr>
                      <p:cNvPr id="0" name="Object 2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21338" y="3644900"/>
                        <a:ext cx="2354262" cy="8064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5365" name="Text Box 21"/>
          <p:cNvSpPr txBox="1">
            <a:spLocks noChangeArrowheads="1"/>
          </p:cNvSpPr>
          <p:nvPr/>
        </p:nvSpPr>
        <p:spPr bwMode="auto">
          <a:xfrm>
            <a:off x="1130300" y="4508500"/>
            <a:ext cx="54610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200" i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3200" i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3200" i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3200" i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3200" i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nb-NO" altLang="nb-NO" sz="2800" i="0"/>
              <a:t>Addisjonssetningen gir</a:t>
            </a:r>
            <a:endParaRPr lang="en-US" altLang="nb-NO" sz="2800" i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3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34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34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34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3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5348" grpId="0" build="allAtOnce"/>
      <p:bldP spid="185365" grpId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30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200" i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3200" i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3200" i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3200" i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3200" i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6920DA49-F014-40CB-BC96-1426FFA78EAC}" type="slidenum">
              <a:rPr lang="en-US" altLang="nb-NO" sz="1400" i="0"/>
              <a:pPr eaLnBrk="1" hangingPunct="1"/>
              <a:t>45</a:t>
            </a:fld>
            <a:endParaRPr lang="en-US" altLang="nb-NO" sz="1400" i="0"/>
          </a:p>
        </p:txBody>
      </p:sp>
      <p:sp>
        <p:nvSpPr>
          <p:cNvPr id="26631" name="Rectangle 2"/>
          <p:cNvSpPr>
            <a:spLocks noGrp="1" noChangeArrowheads="1"/>
          </p:cNvSpPr>
          <p:nvPr>
            <p:ph type="body" sz="half" idx="1"/>
          </p:nvPr>
        </p:nvSpPr>
        <p:spPr>
          <a:xfrm>
            <a:off x="495300" y="1600200"/>
            <a:ext cx="4375150" cy="4525963"/>
          </a:xfrm>
          <a:noFill/>
        </p:spPr>
        <p:txBody>
          <a:bodyPr/>
          <a:lstStyle/>
          <a:p>
            <a:pPr eaLnBrk="1" hangingPunct="1">
              <a:buFontTx/>
              <a:buNone/>
            </a:pPr>
            <a:endParaRPr lang="nb-NO" altLang="nb-NO" sz="2800" smtClean="0"/>
          </a:p>
          <a:p>
            <a:pPr eaLnBrk="1" hangingPunct="1">
              <a:buFontTx/>
              <a:buNone/>
            </a:pPr>
            <a:r>
              <a:rPr lang="nb-NO" altLang="nb-NO" sz="2800" smtClean="0"/>
              <a:t>	 	</a:t>
            </a:r>
          </a:p>
          <a:p>
            <a:pPr lvl="1" eaLnBrk="1" hangingPunct="1">
              <a:buFontTx/>
              <a:buNone/>
            </a:pPr>
            <a:endParaRPr lang="en-US" altLang="nb-NO" sz="2000" smtClean="0"/>
          </a:p>
        </p:txBody>
      </p:sp>
      <p:sp>
        <p:nvSpPr>
          <p:cNvPr id="186371" name="Text Box 3"/>
          <p:cNvSpPr txBox="1">
            <a:spLocks noChangeArrowheads="1"/>
          </p:cNvSpPr>
          <p:nvPr/>
        </p:nvSpPr>
        <p:spPr bwMode="auto">
          <a:xfrm>
            <a:off x="819150" y="476250"/>
            <a:ext cx="8112125" cy="1074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200" i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3200" i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3200" i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3200" i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3200" i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60000"/>
              </a:spcBef>
            </a:pPr>
            <a:r>
              <a:rPr lang="nb-NO" altLang="nb-NO" sz="2800" i="0" dirty="0"/>
              <a:t>Kast </a:t>
            </a:r>
            <a:r>
              <a:rPr lang="nb-NO" altLang="nb-NO" sz="2800" i="0" dirty="0" smtClean="0"/>
              <a:t>én </a:t>
            </a:r>
            <a:r>
              <a:rPr lang="nb-NO" altLang="nb-NO" sz="2800" i="0" dirty="0"/>
              <a:t>terning og la </a:t>
            </a:r>
            <a:r>
              <a:rPr lang="nb-NO" altLang="nb-NO" sz="2800" dirty="0"/>
              <a:t>A </a:t>
            </a:r>
            <a:r>
              <a:rPr lang="nb-NO" altLang="nb-NO" sz="2800" i="0" dirty="0"/>
              <a:t>= {5, 6} og </a:t>
            </a:r>
            <a:r>
              <a:rPr lang="nb-NO" altLang="nb-NO" sz="2800" dirty="0"/>
              <a:t>B </a:t>
            </a:r>
            <a:r>
              <a:rPr lang="nb-NO" altLang="nb-NO" sz="2800" i="0" dirty="0"/>
              <a:t>= {1, 4} </a:t>
            </a:r>
          </a:p>
          <a:p>
            <a:pPr eaLnBrk="1" hangingPunct="1">
              <a:spcBef>
                <a:spcPct val="30000"/>
              </a:spcBef>
            </a:pPr>
            <a:r>
              <a:rPr lang="nb-NO" altLang="nb-NO" sz="2800" i="0" dirty="0"/>
              <a:t>Det er ingen utfall i </a:t>
            </a:r>
          </a:p>
        </p:txBody>
      </p:sp>
      <p:graphicFrame>
        <p:nvGraphicFramePr>
          <p:cNvPr id="186377" name="Object 9"/>
          <p:cNvGraphicFramePr>
            <a:graphicFrameLocks noGrp="1" noChangeAspect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452207994"/>
              </p:ext>
            </p:extLst>
          </p:nvPr>
        </p:nvGraphicFramePr>
        <p:xfrm>
          <a:off x="4094963" y="1087438"/>
          <a:ext cx="1008062" cy="396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191" name="Equation" r:id="rId3" imgW="419040" imgH="164880" progId="Equation.DSMT4">
                  <p:embed/>
                </p:oleObj>
              </mc:Choice>
              <mc:Fallback>
                <p:oleObj name="Equation" r:id="rId3" imgW="419040" imgH="164880" progId="Equation.DSMT4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94963" y="1087438"/>
                        <a:ext cx="1008062" cy="396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6380" name="Text Box 12"/>
          <p:cNvSpPr txBox="1">
            <a:spLocks noChangeArrowheads="1"/>
          </p:cNvSpPr>
          <p:nvPr/>
        </p:nvSpPr>
        <p:spPr bwMode="auto">
          <a:xfrm>
            <a:off x="819150" y="1557338"/>
            <a:ext cx="8112125" cy="1074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200" i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3200" i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3200" i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3200" i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3200" i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60000"/>
              </a:spcBef>
            </a:pPr>
            <a:r>
              <a:rPr lang="nb-NO" altLang="nb-NO" sz="2800" i="0" dirty="0"/>
              <a:t>           er en </a:t>
            </a:r>
            <a:r>
              <a:rPr lang="nb-NO" altLang="nb-NO" sz="2800" dirty="0">
                <a:solidFill>
                  <a:srgbClr val="CC0000"/>
                </a:solidFill>
              </a:rPr>
              <a:t>umulig </a:t>
            </a:r>
            <a:r>
              <a:rPr lang="nb-NO" altLang="nb-NO" sz="2800" dirty="0" smtClean="0">
                <a:solidFill>
                  <a:srgbClr val="CC0000"/>
                </a:solidFill>
              </a:rPr>
              <a:t>hendelse</a:t>
            </a:r>
            <a:endParaRPr lang="nb-NO" altLang="nb-NO" sz="2800" i="0" dirty="0">
              <a:solidFill>
                <a:srgbClr val="CC0000"/>
              </a:solidFill>
            </a:endParaRPr>
          </a:p>
          <a:p>
            <a:pPr eaLnBrk="1" hangingPunct="1">
              <a:spcBef>
                <a:spcPct val="30000"/>
              </a:spcBef>
            </a:pPr>
            <a:r>
              <a:rPr lang="nb-NO" altLang="nb-NO" sz="2800" dirty="0"/>
              <a:t>A </a:t>
            </a:r>
            <a:r>
              <a:rPr lang="nb-NO" altLang="nb-NO" sz="2800" i="0" dirty="0"/>
              <a:t>og </a:t>
            </a:r>
            <a:r>
              <a:rPr lang="nb-NO" altLang="nb-NO" sz="2800" dirty="0"/>
              <a:t>B </a:t>
            </a:r>
            <a:r>
              <a:rPr lang="nb-NO" altLang="nb-NO" sz="2800" i="0" dirty="0"/>
              <a:t>er </a:t>
            </a:r>
            <a:r>
              <a:rPr lang="nb-NO" altLang="nb-NO" sz="2800" dirty="0">
                <a:solidFill>
                  <a:srgbClr val="CC0000"/>
                </a:solidFill>
              </a:rPr>
              <a:t>disjunkte</a:t>
            </a:r>
            <a:r>
              <a:rPr lang="nb-NO" altLang="nb-NO" sz="2800" i="0" dirty="0"/>
              <a:t> </a:t>
            </a:r>
            <a:r>
              <a:rPr lang="nb-NO" altLang="nb-NO" sz="2800" i="0" dirty="0" smtClean="0"/>
              <a:t>hendelser </a:t>
            </a:r>
            <a:endParaRPr lang="nb-NO" altLang="nb-NO" sz="2800" i="0" dirty="0"/>
          </a:p>
        </p:txBody>
      </p:sp>
      <p:graphicFrame>
        <p:nvGraphicFramePr>
          <p:cNvPr id="186381" name="Object 13"/>
          <p:cNvGraphicFramePr>
            <a:graphicFrameLocks noChangeAspect="1"/>
          </p:cNvGraphicFramePr>
          <p:nvPr/>
        </p:nvGraphicFramePr>
        <p:xfrm>
          <a:off x="938213" y="1592263"/>
          <a:ext cx="1008062" cy="396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192" name="Equation" r:id="rId5" imgW="419040" imgH="164880" progId="Equation.DSMT4">
                  <p:embed/>
                </p:oleObj>
              </mc:Choice>
              <mc:Fallback>
                <p:oleObj name="Equation" r:id="rId5" imgW="419040" imgH="164880" progId="Equation.DSMT4">
                  <p:embed/>
                  <p:pic>
                    <p:nvPicPr>
                      <p:cNvPr id="0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38213" y="1592263"/>
                        <a:ext cx="1008062" cy="396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6634" name="Text Box 14"/>
          <p:cNvSpPr txBox="1">
            <a:spLocks noChangeArrowheads="1"/>
          </p:cNvSpPr>
          <p:nvPr/>
        </p:nvSpPr>
        <p:spPr bwMode="auto">
          <a:xfrm>
            <a:off x="1833563" y="3854450"/>
            <a:ext cx="4681537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200" i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3200" i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3200" i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3200" i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3200" i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nb-NO" altLang="nb-NO" sz="1800" i="0"/>
          </a:p>
        </p:txBody>
      </p:sp>
      <p:sp>
        <p:nvSpPr>
          <p:cNvPr id="186383" name="Text Box 15"/>
          <p:cNvSpPr txBox="1">
            <a:spLocks noChangeArrowheads="1"/>
          </p:cNvSpPr>
          <p:nvPr/>
        </p:nvSpPr>
        <p:spPr bwMode="auto">
          <a:xfrm>
            <a:off x="898525" y="2781300"/>
            <a:ext cx="8266113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200" i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3200" i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3200" i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3200" i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3200" i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60000"/>
              </a:spcBef>
            </a:pPr>
            <a:r>
              <a:rPr lang="nb-NO" altLang="nb-NO" sz="2800" i="0" dirty="0"/>
              <a:t>Addisjonssetningen for disjunkte </a:t>
            </a:r>
            <a:r>
              <a:rPr lang="nb-NO" altLang="nb-NO" sz="2800" i="0" dirty="0" smtClean="0"/>
              <a:t>hendelser:</a:t>
            </a:r>
            <a:endParaRPr lang="nb-NO" altLang="nb-NO" sz="2800" dirty="0">
              <a:solidFill>
                <a:srgbClr val="CC0000"/>
              </a:solidFill>
            </a:endParaRPr>
          </a:p>
        </p:txBody>
      </p:sp>
      <p:graphicFrame>
        <p:nvGraphicFramePr>
          <p:cNvPr id="186384" name="Object 16"/>
          <p:cNvGraphicFramePr>
            <a:graphicFrameLocks noChangeAspect="1"/>
          </p:cNvGraphicFramePr>
          <p:nvPr/>
        </p:nvGraphicFramePr>
        <p:xfrm>
          <a:off x="1520825" y="3575050"/>
          <a:ext cx="4427538" cy="539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193" name="Equation" r:id="rId6" imgW="1536480" imgH="203040" progId="Equation.DSMT4">
                  <p:embed/>
                </p:oleObj>
              </mc:Choice>
              <mc:Fallback>
                <p:oleObj name="Equation" r:id="rId6" imgW="1536480" imgH="203040" progId="Equation.DSMT4">
                  <p:embed/>
                  <p:pic>
                    <p:nvPicPr>
                      <p:cNvPr id="0" name="Object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0825" y="3575050"/>
                        <a:ext cx="4427538" cy="539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6385" name="Rectangle 17"/>
          <p:cNvSpPr>
            <a:spLocks noChangeArrowheads="1"/>
          </p:cNvSpPr>
          <p:nvPr/>
        </p:nvSpPr>
        <p:spPr bwMode="auto">
          <a:xfrm>
            <a:off x="1285875" y="3429000"/>
            <a:ext cx="5070475" cy="720725"/>
          </a:xfrm>
          <a:prstGeom prst="rect">
            <a:avLst/>
          </a:prstGeom>
          <a:noFill/>
          <a:ln w="38100">
            <a:solidFill>
              <a:srgbClr val="000099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3200" i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3200" i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3200" i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3200" i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3200" i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nb-NO" altLang="nb-NO"/>
          </a:p>
        </p:txBody>
      </p:sp>
      <p:sp>
        <p:nvSpPr>
          <p:cNvPr id="186387" name="Text Box 19"/>
          <p:cNvSpPr txBox="1">
            <a:spLocks noChangeArrowheads="1"/>
          </p:cNvSpPr>
          <p:nvPr/>
        </p:nvSpPr>
        <p:spPr bwMode="auto">
          <a:xfrm>
            <a:off x="974725" y="4570413"/>
            <a:ext cx="8267700" cy="94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200" i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3200" i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3200" i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3200" i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3200" i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60000"/>
              </a:spcBef>
            </a:pPr>
            <a:r>
              <a:rPr lang="nb-NO" altLang="nb-NO" sz="2800" i="0" dirty="0"/>
              <a:t>Addisjonssetningen gjelder også for flere disjunkte </a:t>
            </a:r>
            <a:r>
              <a:rPr lang="nb-NO" altLang="nb-NO" sz="2800" i="0" dirty="0" smtClean="0"/>
              <a:t>hendelser. </a:t>
            </a:r>
            <a:r>
              <a:rPr lang="nb-NO" altLang="nb-NO" sz="2800" i="0" dirty="0"/>
              <a:t>For eksempel:</a:t>
            </a:r>
            <a:endParaRPr lang="nb-NO" altLang="nb-NO" sz="2800" dirty="0">
              <a:solidFill>
                <a:srgbClr val="CC0000"/>
              </a:solidFill>
            </a:endParaRPr>
          </a:p>
        </p:txBody>
      </p:sp>
      <p:graphicFrame>
        <p:nvGraphicFramePr>
          <p:cNvPr id="186388" name="Object 20"/>
          <p:cNvGraphicFramePr>
            <a:graphicFrameLocks noChangeAspect="1"/>
          </p:cNvGraphicFramePr>
          <p:nvPr/>
        </p:nvGraphicFramePr>
        <p:xfrm>
          <a:off x="1520825" y="5876925"/>
          <a:ext cx="6515100" cy="539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194" name="Equation" r:id="rId8" imgW="2260440" imgH="203040" progId="Equation.DSMT4">
                  <p:embed/>
                </p:oleObj>
              </mc:Choice>
              <mc:Fallback>
                <p:oleObj name="Equation" r:id="rId8" imgW="2260440" imgH="203040" progId="Equation.DSMT4">
                  <p:embed/>
                  <p:pic>
                    <p:nvPicPr>
                      <p:cNvPr id="0" name="Object 2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0825" y="5876925"/>
                        <a:ext cx="6515100" cy="539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6389" name="Rectangle 21"/>
          <p:cNvSpPr>
            <a:spLocks noChangeArrowheads="1"/>
          </p:cNvSpPr>
          <p:nvPr/>
        </p:nvSpPr>
        <p:spPr bwMode="auto">
          <a:xfrm>
            <a:off x="1209675" y="5732463"/>
            <a:ext cx="7254875" cy="720725"/>
          </a:xfrm>
          <a:prstGeom prst="rect">
            <a:avLst/>
          </a:prstGeom>
          <a:noFill/>
          <a:ln w="38100">
            <a:solidFill>
              <a:srgbClr val="CC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3200" i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3200" i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3200" i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3200" i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3200" i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nb-NO" altLang="nb-NO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3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3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3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3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3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38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3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3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3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6371" grpId="0" build="allAtOnce"/>
      <p:bldP spid="186380" grpId="0" build="allAtOnce"/>
      <p:bldP spid="186383" grpId="0" build="allAtOnce"/>
      <p:bldP spid="186385" grpId="0" animBg="1"/>
      <p:bldP spid="186387" grpId="0" build="allAtOnce"/>
      <p:bldP spid="186389" grpId="0" animBg="1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5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200" i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3200" i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3200" i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3200" i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3200" i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AEC5D4A9-C007-4661-BEA3-877105ED31C0}" type="slidenum">
              <a:rPr lang="en-US" altLang="nb-NO" sz="1400" i="0"/>
              <a:pPr eaLnBrk="1" hangingPunct="1"/>
              <a:t>46</a:t>
            </a:fld>
            <a:endParaRPr lang="en-US" altLang="nb-NO" sz="1400" i="0"/>
          </a:p>
        </p:txBody>
      </p:sp>
      <p:sp>
        <p:nvSpPr>
          <p:cNvPr id="27656" name="Rectangle 2"/>
          <p:cNvSpPr>
            <a:spLocks noGrp="1" noChangeArrowheads="1"/>
          </p:cNvSpPr>
          <p:nvPr>
            <p:ph type="title"/>
          </p:nvPr>
        </p:nvSpPr>
        <p:spPr>
          <a:xfrm>
            <a:off x="458754" y="260350"/>
            <a:ext cx="7567612" cy="1000125"/>
          </a:xfrm>
        </p:spPr>
        <p:txBody>
          <a:bodyPr/>
          <a:lstStyle/>
          <a:p>
            <a:pPr eaLnBrk="1" hangingPunct="1"/>
            <a:r>
              <a:rPr lang="nb-NO" altLang="nb-NO" sz="3600" b="1" dirty="0" smtClean="0">
                <a:solidFill>
                  <a:srgbClr val="000099"/>
                </a:solidFill>
              </a:rPr>
              <a:t>Komplementære hendelser</a:t>
            </a:r>
            <a:endParaRPr lang="nb-NO" altLang="nb-NO" sz="3600" dirty="0" smtClean="0">
              <a:solidFill>
                <a:srgbClr val="000099"/>
              </a:solidFill>
            </a:endParaRPr>
          </a:p>
        </p:txBody>
      </p:sp>
      <p:sp>
        <p:nvSpPr>
          <p:cNvPr id="187396" name="Text Box 4"/>
          <p:cNvSpPr txBox="1">
            <a:spLocks noChangeArrowheads="1"/>
          </p:cNvSpPr>
          <p:nvPr/>
        </p:nvSpPr>
        <p:spPr bwMode="auto">
          <a:xfrm>
            <a:off x="1285875" y="1587500"/>
            <a:ext cx="7958138" cy="231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200" i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3200" i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3200" i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3200" i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3200" i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60000"/>
              </a:spcBef>
            </a:pPr>
            <a:r>
              <a:rPr lang="nb-NO" altLang="nb-NO" sz="2800" i="0" dirty="0"/>
              <a:t>La </a:t>
            </a:r>
            <a:r>
              <a:rPr lang="nb-NO" altLang="nb-NO" sz="2800" dirty="0"/>
              <a:t>A</a:t>
            </a:r>
            <a:r>
              <a:rPr lang="nb-NO" altLang="nb-NO" sz="2800" i="0" dirty="0"/>
              <a:t> være en </a:t>
            </a:r>
            <a:r>
              <a:rPr lang="nb-NO" altLang="nb-NO" sz="2800" i="0" dirty="0" smtClean="0"/>
              <a:t>hendelser </a:t>
            </a:r>
            <a:r>
              <a:rPr lang="nb-NO" altLang="nb-NO" sz="2800" i="0" dirty="0"/>
              <a:t>ved et forsøk</a:t>
            </a:r>
          </a:p>
          <a:p>
            <a:pPr eaLnBrk="1" hangingPunct="1">
              <a:spcBef>
                <a:spcPct val="60000"/>
              </a:spcBef>
            </a:pPr>
            <a:r>
              <a:rPr lang="nb-NO" altLang="nb-NO" sz="2800" i="0" dirty="0"/>
              <a:t>Det at </a:t>
            </a:r>
            <a:r>
              <a:rPr lang="nb-NO" altLang="nb-NO" sz="2800" dirty="0"/>
              <a:t>A</a:t>
            </a:r>
            <a:r>
              <a:rPr lang="nb-NO" altLang="nb-NO" sz="2800" i="0" dirty="0"/>
              <a:t> </a:t>
            </a:r>
            <a:r>
              <a:rPr lang="nb-NO" altLang="nb-NO" sz="2800" dirty="0"/>
              <a:t>ikke</a:t>
            </a:r>
            <a:r>
              <a:rPr lang="nb-NO" altLang="nb-NO" sz="2800" i="0" dirty="0"/>
              <a:t> inntreffer er en </a:t>
            </a:r>
            <a:r>
              <a:rPr lang="nb-NO" altLang="nb-NO" sz="2800" i="0" dirty="0" smtClean="0"/>
              <a:t>hendelse </a:t>
            </a:r>
            <a:r>
              <a:rPr lang="nb-NO" altLang="nb-NO" sz="2800" i="0" dirty="0"/>
              <a:t>vi kaller </a:t>
            </a:r>
            <a:r>
              <a:rPr lang="nb-NO" altLang="nb-NO" sz="2800" i="0" dirty="0" smtClean="0"/>
              <a:t>«ikke </a:t>
            </a:r>
            <a:r>
              <a:rPr lang="nb-NO" altLang="nb-NO" sz="2800" dirty="0" smtClean="0"/>
              <a:t>A</a:t>
            </a:r>
            <a:r>
              <a:rPr lang="nb-NO" altLang="nb-NO" sz="2800" i="0" dirty="0" smtClean="0"/>
              <a:t>» </a:t>
            </a:r>
            <a:r>
              <a:rPr lang="nb-NO" altLang="nb-NO" sz="2800" i="0" dirty="0"/>
              <a:t>og skriver</a:t>
            </a:r>
          </a:p>
          <a:p>
            <a:pPr eaLnBrk="1" hangingPunct="1">
              <a:spcBef>
                <a:spcPct val="60000"/>
              </a:spcBef>
            </a:pPr>
            <a:r>
              <a:rPr lang="nb-NO" altLang="nb-NO" sz="2800" dirty="0"/>
              <a:t>A</a:t>
            </a:r>
            <a:r>
              <a:rPr lang="nb-NO" altLang="nb-NO" sz="2800" i="0" dirty="0"/>
              <a:t>  og      er </a:t>
            </a:r>
            <a:r>
              <a:rPr lang="nb-NO" altLang="nb-NO" sz="2800" dirty="0">
                <a:solidFill>
                  <a:srgbClr val="CC0000"/>
                </a:solidFill>
              </a:rPr>
              <a:t>komplementære</a:t>
            </a:r>
            <a:r>
              <a:rPr lang="nb-NO" altLang="nb-NO" sz="2800" dirty="0"/>
              <a:t> </a:t>
            </a:r>
            <a:r>
              <a:rPr lang="nb-NO" altLang="nb-NO" sz="2800" i="0" dirty="0" smtClean="0"/>
              <a:t>hendelser</a:t>
            </a:r>
            <a:endParaRPr lang="nb-NO" altLang="nb-NO" sz="2800" i="0" dirty="0"/>
          </a:p>
        </p:txBody>
      </p:sp>
      <p:graphicFrame>
        <p:nvGraphicFramePr>
          <p:cNvPr id="187397" name="Object 5"/>
          <p:cNvGraphicFramePr>
            <a:graphicFrameLocks noChangeAspect="1"/>
          </p:cNvGraphicFramePr>
          <p:nvPr/>
        </p:nvGraphicFramePr>
        <p:xfrm>
          <a:off x="4384675" y="2659063"/>
          <a:ext cx="385763" cy="482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291" name="Equation" r:id="rId3" imgW="152280" imgH="190440" progId="Equation.DSMT4">
                  <p:embed/>
                </p:oleObj>
              </mc:Choice>
              <mc:Fallback>
                <p:oleObj name="Equation" r:id="rId3" imgW="152280" imgH="190440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84675" y="2659063"/>
                        <a:ext cx="385763" cy="482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7406" name="Rectangle 14"/>
          <p:cNvSpPr>
            <a:spLocks noChangeArrowheads="1"/>
          </p:cNvSpPr>
          <p:nvPr/>
        </p:nvSpPr>
        <p:spPr bwMode="auto">
          <a:xfrm>
            <a:off x="3079750" y="4308475"/>
            <a:ext cx="3043238" cy="1223963"/>
          </a:xfrm>
          <a:prstGeom prst="rect">
            <a:avLst/>
          </a:prstGeom>
          <a:noFill/>
          <a:ln w="38100">
            <a:solidFill>
              <a:schemeClr val="bg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3200" i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3200" i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3200" i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3200" i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3200" i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nb-NO" altLang="nb-NO"/>
          </a:p>
        </p:txBody>
      </p:sp>
      <p:graphicFrame>
        <p:nvGraphicFramePr>
          <p:cNvPr id="187411" name="Object 19"/>
          <p:cNvGraphicFramePr>
            <a:graphicFrameLocks noChangeAspect="1"/>
          </p:cNvGraphicFramePr>
          <p:nvPr/>
        </p:nvGraphicFramePr>
        <p:xfrm>
          <a:off x="2306638" y="3357563"/>
          <a:ext cx="385762" cy="482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292" name="Equation" r:id="rId5" imgW="152280" imgH="190440" progId="Equation.DSMT4">
                  <p:embed/>
                </p:oleObj>
              </mc:Choice>
              <mc:Fallback>
                <p:oleObj name="Equation" r:id="rId5" imgW="152280" imgH="190440" progId="Equation.DSMT4">
                  <p:embed/>
                  <p:pic>
                    <p:nvPicPr>
                      <p:cNvPr id="0" name="Object 1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06638" y="3357563"/>
                        <a:ext cx="385762" cy="482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7416" name="Freeform 24"/>
          <p:cNvSpPr>
            <a:spLocks/>
          </p:cNvSpPr>
          <p:nvPr/>
        </p:nvSpPr>
        <p:spPr bwMode="auto">
          <a:xfrm>
            <a:off x="4132263" y="4308475"/>
            <a:ext cx="663575" cy="1223963"/>
          </a:xfrm>
          <a:custGeom>
            <a:avLst/>
            <a:gdLst>
              <a:gd name="T0" fmla="*/ 602887137 w 386"/>
              <a:gd name="T1" fmla="*/ 0 h 771"/>
              <a:gd name="T2" fmla="*/ 67971746 w 386"/>
              <a:gd name="T3" fmla="*/ 798890597 h 771"/>
              <a:gd name="T4" fmla="*/ 1007765962 w 386"/>
              <a:gd name="T5" fmla="*/ 1370965523 h 771"/>
              <a:gd name="T6" fmla="*/ 871820590 w 386"/>
              <a:gd name="T7" fmla="*/ 1943042235 h 771"/>
              <a:gd name="T8" fmla="*/ 0 60000 65536"/>
              <a:gd name="T9" fmla="*/ 0 60000 65536"/>
              <a:gd name="T10" fmla="*/ 0 60000 65536"/>
              <a:gd name="T11" fmla="*/ 0 60000 65536"/>
              <a:gd name="T12" fmla="*/ 0 w 386"/>
              <a:gd name="T13" fmla="*/ 0 h 771"/>
              <a:gd name="T14" fmla="*/ 386 w 386"/>
              <a:gd name="T15" fmla="*/ 771 h 771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386" h="771">
                <a:moveTo>
                  <a:pt x="204" y="0"/>
                </a:moveTo>
                <a:cubicBezTo>
                  <a:pt x="102" y="113"/>
                  <a:pt x="0" y="226"/>
                  <a:pt x="23" y="317"/>
                </a:cubicBezTo>
                <a:cubicBezTo>
                  <a:pt x="46" y="408"/>
                  <a:pt x="296" y="468"/>
                  <a:pt x="341" y="544"/>
                </a:cubicBezTo>
                <a:cubicBezTo>
                  <a:pt x="386" y="620"/>
                  <a:pt x="303" y="733"/>
                  <a:pt x="295" y="771"/>
                </a:cubicBezTo>
              </a:path>
            </a:pathLst>
          </a:custGeom>
          <a:noFill/>
          <a:ln w="38100" cmpd="sng">
            <a:solidFill>
              <a:srgbClr val="CC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nb-NO"/>
          </a:p>
        </p:txBody>
      </p:sp>
      <p:sp>
        <p:nvSpPr>
          <p:cNvPr id="187417" name="Text Box 25"/>
          <p:cNvSpPr txBox="1">
            <a:spLocks noChangeArrowheads="1"/>
          </p:cNvSpPr>
          <p:nvPr/>
        </p:nvSpPr>
        <p:spPr bwMode="auto">
          <a:xfrm>
            <a:off x="3390900" y="4667250"/>
            <a:ext cx="78105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200" i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3200" i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3200" i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3200" i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3200" i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nb-NO" altLang="nb-NO" sz="2800"/>
              <a:t>A</a:t>
            </a:r>
            <a:endParaRPr lang="en-US" altLang="nb-NO" sz="2800"/>
          </a:p>
        </p:txBody>
      </p:sp>
      <p:graphicFrame>
        <p:nvGraphicFramePr>
          <p:cNvPr id="187418" name="Object 26"/>
          <p:cNvGraphicFramePr>
            <a:graphicFrameLocks noChangeAspect="1"/>
          </p:cNvGraphicFramePr>
          <p:nvPr/>
        </p:nvGraphicFramePr>
        <p:xfrm>
          <a:off x="5095875" y="4618038"/>
          <a:ext cx="385763" cy="482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293" name="Equation" r:id="rId6" imgW="152280" imgH="190440" progId="Equation.DSMT4">
                  <p:embed/>
                </p:oleObj>
              </mc:Choice>
              <mc:Fallback>
                <p:oleObj name="Equation" r:id="rId6" imgW="152280" imgH="190440" progId="Equation.DSMT4">
                  <p:embed/>
                  <p:pic>
                    <p:nvPicPr>
                      <p:cNvPr id="0" name="Object 2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95875" y="4618038"/>
                        <a:ext cx="385763" cy="482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7421" name="Text Box 29"/>
          <p:cNvSpPr txBox="1">
            <a:spLocks noChangeArrowheads="1"/>
          </p:cNvSpPr>
          <p:nvPr/>
        </p:nvSpPr>
        <p:spPr bwMode="auto">
          <a:xfrm>
            <a:off x="1443038" y="5934075"/>
            <a:ext cx="6396037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200" i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3200" i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3200" i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3200" i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3200" i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30000"/>
              </a:spcBef>
            </a:pPr>
            <a:r>
              <a:rPr lang="nb-NO" altLang="nb-NO" sz="2800" i="0"/>
              <a:t>Merk at</a:t>
            </a:r>
            <a:r>
              <a:rPr lang="nb-NO" altLang="nb-NO" sz="2800"/>
              <a:t> A</a:t>
            </a:r>
            <a:r>
              <a:rPr lang="nb-NO" altLang="nb-NO" sz="2800" i="0"/>
              <a:t>  og      er </a:t>
            </a:r>
            <a:r>
              <a:rPr lang="nb-NO" altLang="nb-NO" sz="2800"/>
              <a:t>disjunkte</a:t>
            </a:r>
          </a:p>
        </p:txBody>
      </p:sp>
      <p:graphicFrame>
        <p:nvGraphicFramePr>
          <p:cNvPr id="187423" name="Object 31"/>
          <p:cNvGraphicFramePr>
            <a:graphicFrameLocks noChangeAspect="1"/>
          </p:cNvGraphicFramePr>
          <p:nvPr/>
        </p:nvGraphicFramePr>
        <p:xfrm>
          <a:off x="3751263" y="5910263"/>
          <a:ext cx="377825" cy="473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294" name="Equation" r:id="rId7" imgW="152280" imgH="190440" progId="Equation.DSMT4">
                  <p:embed/>
                </p:oleObj>
              </mc:Choice>
              <mc:Fallback>
                <p:oleObj name="Equation" r:id="rId7" imgW="152280" imgH="190440" progId="Equation.DSMT4">
                  <p:embed/>
                  <p:pic>
                    <p:nvPicPr>
                      <p:cNvPr id="0" name="Object 3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51263" y="5910263"/>
                        <a:ext cx="377825" cy="4730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3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39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3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39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4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4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4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4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7396" grpId="0" build="allAtOnce"/>
      <p:bldP spid="187406" grpId="0" animBg="1"/>
      <p:bldP spid="187416" grpId="0" animBg="1"/>
      <p:bldP spid="187417" grpId="0"/>
      <p:bldP spid="187421" grpId="0" build="allAtOnce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200" i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3200" i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3200" i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3200" i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3200" i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2F049289-45A6-4220-8A99-D9FA72D18F47}" type="slidenum">
              <a:rPr lang="en-US" altLang="nb-NO" sz="1400" i="0"/>
              <a:pPr eaLnBrk="1" hangingPunct="1"/>
              <a:t>47</a:t>
            </a:fld>
            <a:endParaRPr lang="en-US" altLang="nb-NO" sz="1400" i="0"/>
          </a:p>
        </p:txBody>
      </p:sp>
      <p:sp>
        <p:nvSpPr>
          <p:cNvPr id="188424" name="Text Box 8"/>
          <p:cNvSpPr txBox="1">
            <a:spLocks noChangeArrowheads="1"/>
          </p:cNvSpPr>
          <p:nvPr/>
        </p:nvSpPr>
        <p:spPr bwMode="auto">
          <a:xfrm>
            <a:off x="1209675" y="620713"/>
            <a:ext cx="8112125" cy="989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200" i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3200" i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3200" i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3200" i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3200" i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60000"/>
              </a:spcBef>
            </a:pPr>
            <a:r>
              <a:rPr lang="nb-NO" altLang="nb-NO" sz="2800" i="0" dirty="0">
                <a:solidFill>
                  <a:srgbClr val="008000"/>
                </a:solidFill>
              </a:rPr>
              <a:t>Eksempel </a:t>
            </a:r>
            <a:r>
              <a:rPr lang="nb-NO" altLang="nb-NO" sz="2800" i="0" dirty="0" smtClean="0">
                <a:solidFill>
                  <a:srgbClr val="008000"/>
                </a:solidFill>
              </a:rPr>
              <a:t>3.7</a:t>
            </a:r>
            <a:r>
              <a:rPr lang="nb-NO" altLang="nb-NO" sz="2800" i="0" dirty="0">
                <a:solidFill>
                  <a:srgbClr val="008000"/>
                </a:solidFill>
              </a:rPr>
              <a:t>:</a:t>
            </a:r>
            <a:r>
              <a:rPr lang="nb-NO" altLang="nb-NO" sz="2800" i="0" dirty="0"/>
              <a:t> Kast é</a:t>
            </a:r>
            <a:r>
              <a:rPr lang="nb-NO" altLang="nb-NO" sz="2800" i="0" dirty="0" smtClean="0"/>
              <a:t>n </a:t>
            </a:r>
            <a:r>
              <a:rPr lang="nb-NO" altLang="nb-NO" sz="2800" i="0" dirty="0"/>
              <a:t>terning og la </a:t>
            </a:r>
            <a:r>
              <a:rPr lang="nb-NO" altLang="nb-NO" sz="2800" dirty="0"/>
              <a:t>A </a:t>
            </a:r>
            <a:r>
              <a:rPr lang="nb-NO" altLang="nb-NO" sz="2800" i="0" dirty="0"/>
              <a:t>= {5, 6}</a:t>
            </a:r>
          </a:p>
          <a:p>
            <a:pPr eaLnBrk="1" hangingPunct="1">
              <a:spcBef>
                <a:spcPct val="10000"/>
              </a:spcBef>
            </a:pPr>
            <a:r>
              <a:rPr lang="nb-NO" altLang="nb-NO" sz="2800" i="0" dirty="0"/>
              <a:t>Da er      = {1, 2, 3, 4}</a:t>
            </a:r>
          </a:p>
        </p:txBody>
      </p:sp>
      <p:graphicFrame>
        <p:nvGraphicFramePr>
          <p:cNvPr id="188425" name="Object 9"/>
          <p:cNvGraphicFramePr>
            <a:graphicFrameLocks noChangeAspect="1"/>
          </p:cNvGraphicFramePr>
          <p:nvPr/>
        </p:nvGraphicFramePr>
        <p:xfrm>
          <a:off x="2366963" y="1054100"/>
          <a:ext cx="385762" cy="482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234" name="Equation" r:id="rId3" imgW="152280" imgH="190440" progId="Equation.DSMT4">
                  <p:embed/>
                </p:oleObj>
              </mc:Choice>
              <mc:Fallback>
                <p:oleObj name="Equation" r:id="rId3" imgW="152280" imgH="190440" progId="Equation.DSMT4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66963" y="1054100"/>
                        <a:ext cx="385762" cy="482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8432" name="Text Box 16"/>
          <p:cNvSpPr txBox="1">
            <a:spLocks noChangeArrowheads="1"/>
          </p:cNvSpPr>
          <p:nvPr/>
        </p:nvSpPr>
        <p:spPr bwMode="auto">
          <a:xfrm>
            <a:off x="1209675" y="1773238"/>
            <a:ext cx="7253288" cy="3398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200" i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3200" i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3200" i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3200" i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3200" i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60000"/>
              </a:spcBef>
            </a:pPr>
            <a:r>
              <a:rPr lang="nb-NO" altLang="nb-NO" sz="2800" i="0" dirty="0"/>
              <a:t>I eksemplet er </a:t>
            </a:r>
            <a:r>
              <a:rPr lang="nb-NO" altLang="nb-NO" sz="2800" dirty="0"/>
              <a:t>P</a:t>
            </a:r>
            <a:r>
              <a:rPr lang="nb-NO" altLang="nb-NO" sz="2800" i="0" dirty="0"/>
              <a:t>(</a:t>
            </a:r>
            <a:r>
              <a:rPr lang="nb-NO" altLang="nb-NO" sz="2800" dirty="0"/>
              <a:t>A</a:t>
            </a:r>
            <a:r>
              <a:rPr lang="nb-NO" altLang="nb-NO" sz="2800" i="0" dirty="0"/>
              <a:t>) = 2/6 og </a:t>
            </a:r>
            <a:r>
              <a:rPr lang="nb-NO" altLang="nb-NO" sz="2800" dirty="0"/>
              <a:t>P</a:t>
            </a:r>
            <a:r>
              <a:rPr lang="nb-NO" altLang="nb-NO" sz="2800" i="0" dirty="0"/>
              <a:t>( </a:t>
            </a:r>
            <a:r>
              <a:rPr lang="nb-NO" altLang="nb-NO" sz="2800" dirty="0"/>
              <a:t>  </a:t>
            </a:r>
            <a:r>
              <a:rPr lang="nb-NO" altLang="nb-NO" sz="2800" i="0" dirty="0"/>
              <a:t>) = 4/6</a:t>
            </a:r>
            <a:r>
              <a:rPr lang="nb-NO" altLang="nb-NO" i="0" dirty="0"/>
              <a:t> </a:t>
            </a:r>
          </a:p>
          <a:p>
            <a:pPr eaLnBrk="1" hangingPunct="1">
              <a:spcBef>
                <a:spcPct val="40000"/>
              </a:spcBef>
            </a:pPr>
            <a:r>
              <a:rPr lang="nb-NO" altLang="nb-NO" sz="2800" i="0" dirty="0"/>
              <a:t>Merk at summen er lik én</a:t>
            </a:r>
          </a:p>
          <a:p>
            <a:pPr eaLnBrk="1" hangingPunct="1">
              <a:spcBef>
                <a:spcPct val="40000"/>
              </a:spcBef>
            </a:pPr>
            <a:r>
              <a:rPr lang="nb-NO" altLang="nb-NO" sz="2800" i="0" dirty="0"/>
              <a:t>Det kommer av at alle utfall enten er med i </a:t>
            </a:r>
            <a:r>
              <a:rPr lang="nb-NO" altLang="nb-NO" sz="2800" dirty="0"/>
              <a:t>A</a:t>
            </a:r>
            <a:r>
              <a:rPr lang="nb-NO" altLang="nb-NO" sz="2800" i="0" dirty="0"/>
              <a:t> eller i        og at summen av alle </a:t>
            </a:r>
            <a:r>
              <a:rPr lang="nb-NO" altLang="nb-NO" sz="2800" i="0" dirty="0" err="1"/>
              <a:t>sannsynilighetene</a:t>
            </a:r>
            <a:r>
              <a:rPr lang="nb-NO" altLang="nb-NO" sz="2800" i="0" dirty="0"/>
              <a:t> er lik én</a:t>
            </a:r>
          </a:p>
          <a:p>
            <a:pPr eaLnBrk="1" hangingPunct="1">
              <a:spcBef>
                <a:spcPct val="80000"/>
              </a:spcBef>
            </a:pPr>
            <a:r>
              <a:rPr lang="nb-NO" altLang="nb-NO" sz="2800" i="0" dirty="0"/>
              <a:t>Har derfor generelt at</a:t>
            </a:r>
          </a:p>
        </p:txBody>
      </p:sp>
      <p:graphicFrame>
        <p:nvGraphicFramePr>
          <p:cNvPr id="188433" name="Object 17"/>
          <p:cNvGraphicFramePr>
            <a:graphicFrameLocks noChangeAspect="1"/>
          </p:cNvGraphicFramePr>
          <p:nvPr/>
        </p:nvGraphicFramePr>
        <p:xfrm>
          <a:off x="6146800" y="1787525"/>
          <a:ext cx="385763" cy="482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235" name="Equation" r:id="rId5" imgW="152280" imgH="190440" progId="Equation.DSMT4">
                  <p:embed/>
                </p:oleObj>
              </mc:Choice>
              <mc:Fallback>
                <p:oleObj name="Equation" r:id="rId5" imgW="152280" imgH="190440" progId="Equation.DSMT4">
                  <p:embed/>
                  <p:pic>
                    <p:nvPicPr>
                      <p:cNvPr id="0" name="Object 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46800" y="1787525"/>
                        <a:ext cx="385763" cy="482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8434" name="Object 18"/>
          <p:cNvGraphicFramePr>
            <a:graphicFrameLocks noChangeAspect="1"/>
          </p:cNvGraphicFramePr>
          <p:nvPr/>
        </p:nvGraphicFramePr>
        <p:xfrm>
          <a:off x="2390775" y="3429000"/>
          <a:ext cx="385763" cy="482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236" name="Equation" r:id="rId6" imgW="152280" imgH="190440" progId="Equation.DSMT4">
                  <p:embed/>
                </p:oleObj>
              </mc:Choice>
              <mc:Fallback>
                <p:oleObj name="Equation" r:id="rId6" imgW="152280" imgH="190440" progId="Equation.DSMT4">
                  <p:embed/>
                  <p:pic>
                    <p:nvPicPr>
                      <p:cNvPr id="0" name="Object 1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90775" y="3429000"/>
                        <a:ext cx="385763" cy="482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8437" name="Object 2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51662405"/>
              </p:ext>
            </p:extLst>
          </p:nvPr>
        </p:nvGraphicFramePr>
        <p:xfrm>
          <a:off x="2681670" y="5429728"/>
          <a:ext cx="2701925" cy="6080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237" name="Equation" r:id="rId7" imgW="1015920" imgH="228600" progId="Equation.DSMT4">
                  <p:embed/>
                </p:oleObj>
              </mc:Choice>
              <mc:Fallback>
                <p:oleObj name="Equation" r:id="rId7" imgW="1015920" imgH="228600" progId="Equation.DSMT4">
                  <p:embed/>
                  <p:pic>
                    <p:nvPicPr>
                      <p:cNvPr id="0" name="Object 2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81670" y="5429728"/>
                        <a:ext cx="2701925" cy="6080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8438" name="Rectangle 22"/>
          <p:cNvSpPr>
            <a:spLocks noChangeArrowheads="1"/>
          </p:cNvSpPr>
          <p:nvPr/>
        </p:nvSpPr>
        <p:spPr bwMode="auto">
          <a:xfrm>
            <a:off x="1987550" y="5373688"/>
            <a:ext cx="3979863" cy="720725"/>
          </a:xfrm>
          <a:prstGeom prst="rect">
            <a:avLst/>
          </a:prstGeom>
          <a:noFill/>
          <a:ln w="38100">
            <a:solidFill>
              <a:srgbClr val="CC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3200" i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3200" i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3200" i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3200" i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3200" i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nb-NO" altLang="nb-NO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4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4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4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4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4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4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4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43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8424" grpId="0" build="allAtOnce"/>
      <p:bldP spid="188432" grpId="0" build="allAtOnce"/>
      <p:bldP spid="188438" grpId="0" animBg="1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01" name="Slide Number Placeholder 8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200" i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3200" i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3200" i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3200" i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3200" i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EDCA2E66-88B4-49ED-B2EE-376EE7987CCD}" type="slidenum">
              <a:rPr lang="en-US" altLang="nb-NO" sz="1400" i="0"/>
              <a:pPr eaLnBrk="1" hangingPunct="1"/>
              <a:t>48</a:t>
            </a:fld>
            <a:endParaRPr lang="en-US" altLang="nb-NO" sz="1400" i="0"/>
          </a:p>
        </p:txBody>
      </p:sp>
      <p:sp>
        <p:nvSpPr>
          <p:cNvPr id="29702" name="Rectangle 2"/>
          <p:cNvSpPr>
            <a:spLocks noChangeArrowheads="1"/>
          </p:cNvSpPr>
          <p:nvPr/>
        </p:nvSpPr>
        <p:spPr bwMode="auto">
          <a:xfrm>
            <a:off x="271463" y="4005263"/>
            <a:ext cx="3822700" cy="107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3200" i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3200" i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3200" i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3200" i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3200" i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nb-NO" altLang="nb-NO" sz="2800" i="0" u="sng"/>
          </a:p>
        </p:txBody>
      </p:sp>
      <p:sp>
        <p:nvSpPr>
          <p:cNvPr id="190467" name="Text Box 3"/>
          <p:cNvSpPr txBox="1">
            <a:spLocks noChangeArrowheads="1"/>
          </p:cNvSpPr>
          <p:nvPr/>
        </p:nvSpPr>
        <p:spPr bwMode="auto">
          <a:xfrm>
            <a:off x="508000" y="146493"/>
            <a:ext cx="8736013" cy="1501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200" i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3200" i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3200" i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3200" i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3200" i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60000"/>
              </a:spcBef>
            </a:pPr>
            <a:r>
              <a:rPr lang="nb-NO" altLang="nb-NO" sz="2800" i="0" dirty="0">
                <a:solidFill>
                  <a:srgbClr val="008000"/>
                </a:solidFill>
              </a:rPr>
              <a:t>Eksempel </a:t>
            </a:r>
            <a:r>
              <a:rPr lang="nb-NO" altLang="nb-NO" sz="2800" i="0" dirty="0" smtClean="0">
                <a:solidFill>
                  <a:srgbClr val="008000"/>
                </a:solidFill>
              </a:rPr>
              <a:t>3.8</a:t>
            </a:r>
            <a:r>
              <a:rPr lang="nb-NO" altLang="nb-NO" sz="2800" i="0" dirty="0">
                <a:solidFill>
                  <a:srgbClr val="008000"/>
                </a:solidFill>
              </a:rPr>
              <a:t>:</a:t>
            </a:r>
            <a:r>
              <a:rPr lang="nb-NO" altLang="nb-NO" sz="2800" i="0" dirty="0"/>
              <a:t> Trekker fire kort fra en kortstokk.</a:t>
            </a:r>
          </a:p>
          <a:p>
            <a:pPr eaLnBrk="1" hangingPunct="1">
              <a:spcBef>
                <a:spcPct val="30000"/>
              </a:spcBef>
            </a:pPr>
            <a:r>
              <a:rPr lang="nb-NO" altLang="nb-NO" sz="2800" i="0" dirty="0"/>
              <a:t>Hva er sannsynligheten for at vi får </a:t>
            </a:r>
            <a:r>
              <a:rPr lang="nb-NO" altLang="nb-NO" sz="2800" dirty="0"/>
              <a:t>minst</a:t>
            </a:r>
            <a:r>
              <a:rPr lang="nb-NO" altLang="nb-NO" sz="2800" i="0" dirty="0"/>
              <a:t>  to kort i samme farge?</a:t>
            </a:r>
          </a:p>
        </p:txBody>
      </p:sp>
      <p:sp>
        <p:nvSpPr>
          <p:cNvPr id="29704" name="Text Box 4"/>
          <p:cNvSpPr txBox="1">
            <a:spLocks noChangeArrowheads="1"/>
          </p:cNvSpPr>
          <p:nvPr/>
        </p:nvSpPr>
        <p:spPr bwMode="auto">
          <a:xfrm>
            <a:off x="2298700" y="5222875"/>
            <a:ext cx="4681538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200" i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3200" i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3200" i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3200" i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3200" i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nb-NO" altLang="nb-NO" sz="1800" i="0"/>
          </a:p>
        </p:txBody>
      </p:sp>
      <p:sp>
        <p:nvSpPr>
          <p:cNvPr id="190469" name="Text Box 5"/>
          <p:cNvSpPr txBox="1">
            <a:spLocks noChangeArrowheads="1"/>
          </p:cNvSpPr>
          <p:nvPr/>
        </p:nvSpPr>
        <p:spPr bwMode="auto">
          <a:xfrm>
            <a:off x="585788" y="1747826"/>
            <a:ext cx="4681537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200" i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3200" i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3200" i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3200" i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3200" i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60000"/>
              </a:spcBef>
            </a:pPr>
            <a:r>
              <a:rPr lang="nb-NO" altLang="nb-NO" sz="2800" i="0" dirty="0"/>
              <a:t>Vi kan få minst to kort i samme farge på flere måter </a:t>
            </a:r>
          </a:p>
        </p:txBody>
      </p:sp>
      <p:pic>
        <p:nvPicPr>
          <p:cNvPr id="190470" name="Picture 6" descr="hjerter-knekt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20166575">
            <a:off x="5916613" y="1726054"/>
            <a:ext cx="1265237" cy="1825625"/>
          </a:xfrm>
          <a:noFill/>
        </p:spPr>
      </p:pic>
      <p:pic>
        <p:nvPicPr>
          <p:cNvPr id="190471" name="Picture 7" descr="spar-ess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21267847">
            <a:off x="6562725" y="1510154"/>
            <a:ext cx="1243013" cy="1800225"/>
          </a:xfrm>
          <a:noFill/>
        </p:spPr>
      </p:pic>
      <p:pic>
        <p:nvPicPr>
          <p:cNvPr id="190472" name="Picture 8" descr="klover-ti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855038">
            <a:off x="7024688" y="1621279"/>
            <a:ext cx="1319212" cy="1833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90474" name="Object 10"/>
          <p:cNvGraphicFramePr>
            <a:graphicFrameLocks noGrp="1" noChangeAspect="1"/>
          </p:cNvGraphicFramePr>
          <p:nvPr>
            <p:ph sz="quarter" idx="1"/>
          </p:nvPr>
        </p:nvGraphicFramePr>
        <p:xfrm>
          <a:off x="1327150" y="5013325"/>
          <a:ext cx="4781550" cy="5032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130" name="Equation" r:id="rId6" imgW="1930320" imgH="203040" progId="Equation.DSMT4">
                  <p:embed/>
                </p:oleObj>
              </mc:Choice>
              <mc:Fallback>
                <p:oleObj name="Equation" r:id="rId6" imgW="1930320" imgH="203040" progId="Equation.DSMT4">
                  <p:embed/>
                  <p:pic>
                    <p:nvPicPr>
                      <p:cNvPr id="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27150" y="5013325"/>
                        <a:ext cx="4781550" cy="5032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0476" name="Text Box 12"/>
          <p:cNvSpPr txBox="1">
            <a:spLocks noChangeArrowheads="1"/>
          </p:cNvSpPr>
          <p:nvPr/>
        </p:nvSpPr>
        <p:spPr bwMode="auto">
          <a:xfrm>
            <a:off x="585788" y="2782425"/>
            <a:ext cx="4681537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200" i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3200" i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3200" i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3200" i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3200" i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60000"/>
              </a:spcBef>
            </a:pPr>
            <a:r>
              <a:rPr lang="nb-NO" altLang="nb-NO" sz="2800" i="0" dirty="0" smtClean="0"/>
              <a:t>Tungvint </a:t>
            </a:r>
            <a:r>
              <a:rPr lang="nb-NO" altLang="nb-NO" sz="2800" i="0" dirty="0"/>
              <a:t>å regne ut sannsynlighetene for alle disse og så summere  </a:t>
            </a:r>
          </a:p>
        </p:txBody>
      </p:sp>
      <p:sp>
        <p:nvSpPr>
          <p:cNvPr id="190477" name="Text Box 13"/>
          <p:cNvSpPr txBox="1">
            <a:spLocks noChangeArrowheads="1"/>
          </p:cNvSpPr>
          <p:nvPr/>
        </p:nvSpPr>
        <p:spPr bwMode="auto">
          <a:xfrm>
            <a:off x="596674" y="4302803"/>
            <a:ext cx="9156926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3200" i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3200" i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3200" i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3200" i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3200" i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60000"/>
              </a:spcBef>
            </a:pPr>
            <a:r>
              <a:rPr lang="nb-NO" altLang="nb-NO" sz="2800" i="0" dirty="0"/>
              <a:t>Enklere å gå veien om den komplementære </a:t>
            </a:r>
            <a:r>
              <a:rPr lang="nb-NO" altLang="nb-NO" sz="2800" i="0" dirty="0" smtClean="0"/>
              <a:t>hendelsen:  </a:t>
            </a:r>
            <a:endParaRPr lang="nb-NO" altLang="nb-NO" sz="2800" i="0" dirty="0"/>
          </a:p>
        </p:txBody>
      </p:sp>
      <p:graphicFrame>
        <p:nvGraphicFramePr>
          <p:cNvPr id="190478" name="Object 14"/>
          <p:cNvGraphicFramePr>
            <a:graphicFrameLocks noChangeAspect="1"/>
          </p:cNvGraphicFramePr>
          <p:nvPr/>
        </p:nvGraphicFramePr>
        <p:xfrm>
          <a:off x="1909763" y="5589588"/>
          <a:ext cx="4625975" cy="5032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131" name="Equation" r:id="rId8" imgW="1726920" imgH="203040" progId="Equation.DSMT4">
                  <p:embed/>
                </p:oleObj>
              </mc:Choice>
              <mc:Fallback>
                <p:oleObj name="Equation" r:id="rId8" imgW="1726920" imgH="203040" progId="Equation.DSMT4">
                  <p:embed/>
                  <p:pic>
                    <p:nvPicPr>
                      <p:cNvPr id="0" name="Object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09763" y="5589588"/>
                        <a:ext cx="4625975" cy="5032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0479" name="Object 15"/>
          <p:cNvGraphicFramePr>
            <a:graphicFrameLocks noChangeAspect="1"/>
          </p:cNvGraphicFramePr>
          <p:nvPr/>
        </p:nvGraphicFramePr>
        <p:xfrm>
          <a:off x="2030413" y="6199188"/>
          <a:ext cx="2921000" cy="4397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132" name="Equation" r:id="rId10" imgW="1180800" imgH="177480" progId="Equation.DSMT4">
                  <p:embed/>
                </p:oleObj>
              </mc:Choice>
              <mc:Fallback>
                <p:oleObj name="Equation" r:id="rId10" imgW="1180800" imgH="177480" progId="Equation.DSMT4">
                  <p:embed/>
                  <p:pic>
                    <p:nvPicPr>
                      <p:cNvPr id="0" name="Objec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30413" y="6199188"/>
                        <a:ext cx="2921000" cy="4397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90481" name="Picture 17" descr="spar-sju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94749">
            <a:off x="7596188" y="1835591"/>
            <a:ext cx="1257300" cy="1835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0483" name="Picture 19" descr="hjerter-knek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166575">
            <a:off x="5888038" y="1726054"/>
            <a:ext cx="1266825" cy="1825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0484" name="Picture 20" descr="spar-es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267847">
            <a:off x="6457950" y="1510154"/>
            <a:ext cx="1243013" cy="180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0487" name="Picture 23" descr="hjerter-ni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90874">
            <a:off x="6980238" y="1581591"/>
            <a:ext cx="1282700" cy="1871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0488" name="Picture 24" descr="spar-sju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94749">
            <a:off x="7527925" y="1870516"/>
            <a:ext cx="1257300" cy="1835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4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4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4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4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4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4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4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4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4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4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4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Par">
                      <p:stCondLst>
                        <p:cond delay="indefinite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4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 nodeType="clickPar">
                      <p:stCondLst>
                        <p:cond delay="indefinite"/>
                      </p:stCondLst>
                      <p:childTnLst>
                        <p:par>
                          <p:cTn id="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4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 nodeType="clickPar">
                      <p:stCondLst>
                        <p:cond delay="indefinite"/>
                      </p:stCondLst>
                      <p:childTnLst>
                        <p:par>
                          <p:cTn id="5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4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0467" grpId="0" build="allAtOnce"/>
      <p:bldP spid="190469" grpId="0" build="allAtOnce"/>
      <p:bldP spid="190476" grpId="0" build="allAtOnce"/>
      <p:bldP spid="190477" grpId="0" build="allAtOnce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3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200" i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3200" i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3200" i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3200" i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3200" i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5FEE064A-169B-4559-B12B-3B7CE1A5CA4A}" type="slidenum">
              <a:rPr lang="en-US" altLang="nb-NO" sz="1400" i="0"/>
              <a:pPr eaLnBrk="1" hangingPunct="1"/>
              <a:t>49</a:t>
            </a:fld>
            <a:endParaRPr lang="en-US" altLang="nb-NO" sz="1400" i="0"/>
          </a:p>
        </p:txBody>
      </p:sp>
      <p:sp>
        <p:nvSpPr>
          <p:cNvPr id="30724" name="Rectangle 2"/>
          <p:cNvSpPr>
            <a:spLocks noGrp="1" noChangeArrowheads="1"/>
          </p:cNvSpPr>
          <p:nvPr>
            <p:ph type="title"/>
          </p:nvPr>
        </p:nvSpPr>
        <p:spPr>
          <a:xfrm>
            <a:off x="-854564" y="274638"/>
            <a:ext cx="8915400" cy="1143000"/>
          </a:xfrm>
        </p:spPr>
        <p:txBody>
          <a:bodyPr/>
          <a:lstStyle/>
          <a:p>
            <a:pPr eaLnBrk="1" hangingPunct="1"/>
            <a:r>
              <a:rPr lang="nb-NO" altLang="nb-NO" sz="3600" b="1" dirty="0" smtClean="0">
                <a:solidFill>
                  <a:srgbClr val="000099"/>
                </a:solidFill>
              </a:rPr>
              <a:t>Betinget sannsynlighet</a:t>
            </a:r>
          </a:p>
        </p:txBody>
      </p:sp>
      <p:pic>
        <p:nvPicPr>
          <p:cNvPr id="195587" name="Picture 3" descr="bakside-kort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967413" y="3987800"/>
            <a:ext cx="1287462" cy="1773238"/>
          </a:xfrm>
          <a:noFill/>
        </p:spPr>
      </p:pic>
      <p:sp>
        <p:nvSpPr>
          <p:cNvPr id="195589" name="Text Box 5"/>
          <p:cNvSpPr txBox="1">
            <a:spLocks noChangeArrowheads="1"/>
          </p:cNvSpPr>
          <p:nvPr/>
        </p:nvSpPr>
        <p:spPr bwMode="auto">
          <a:xfrm>
            <a:off x="1052513" y="1830388"/>
            <a:ext cx="7958137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200" i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3200" i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3200" i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3200" i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3200" i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60000"/>
              </a:spcBef>
            </a:pPr>
            <a:r>
              <a:rPr lang="nb-NO" altLang="nb-NO" sz="2800" i="0"/>
              <a:t>Vil først se intuitivt på betinget sannsynlighet </a:t>
            </a:r>
          </a:p>
        </p:txBody>
      </p:sp>
      <p:sp>
        <p:nvSpPr>
          <p:cNvPr id="195590" name="Text Box 6"/>
          <p:cNvSpPr txBox="1">
            <a:spLocks noChangeArrowheads="1"/>
          </p:cNvSpPr>
          <p:nvPr/>
        </p:nvSpPr>
        <p:spPr bwMode="auto">
          <a:xfrm>
            <a:off x="1052513" y="2698750"/>
            <a:ext cx="8191500" cy="94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200" i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3200" i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3200" i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3200" i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3200" i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60000"/>
              </a:spcBef>
            </a:pPr>
            <a:r>
              <a:rPr lang="nb-NO" altLang="nb-NO" sz="2800" i="0" dirty="0">
                <a:solidFill>
                  <a:srgbClr val="008000"/>
                </a:solidFill>
              </a:rPr>
              <a:t>Eksempel </a:t>
            </a:r>
            <a:r>
              <a:rPr lang="nb-NO" altLang="nb-NO" sz="2800" i="0" dirty="0" smtClean="0">
                <a:solidFill>
                  <a:srgbClr val="008000"/>
                </a:solidFill>
              </a:rPr>
              <a:t>4.1</a:t>
            </a:r>
            <a:r>
              <a:rPr lang="nb-NO" altLang="nb-NO" sz="2800" i="0" dirty="0">
                <a:solidFill>
                  <a:srgbClr val="008000"/>
                </a:solidFill>
              </a:rPr>
              <a:t>:</a:t>
            </a:r>
            <a:r>
              <a:rPr lang="nb-NO" altLang="nb-NO" sz="2800" i="0" dirty="0"/>
              <a:t> Legger fire røde kort og to svarte kort i en bunke</a:t>
            </a:r>
          </a:p>
        </p:txBody>
      </p:sp>
      <p:pic>
        <p:nvPicPr>
          <p:cNvPr id="195591" name="Picture 7" descr="hjerter-knek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5875" y="3970338"/>
            <a:ext cx="1266825" cy="1825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5592" name="Picture 8" descr="hjerter-ni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1350" y="3995738"/>
            <a:ext cx="1233488" cy="180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5593" name="Picture 9" descr="ruter-fem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8075" y="3995738"/>
            <a:ext cx="1246188" cy="180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5594" name="Picture 10" descr="ruter-konge"/>
          <p:cNvPicPr>
            <a:picLocks noGrp="1" noChangeAspect="1" noChangeArrowheads="1"/>
          </p:cNvPicPr>
          <p:nvPr>
            <p:ph sz="half" idx="2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846388" y="3995738"/>
            <a:ext cx="1284287" cy="1800225"/>
          </a:xfrm>
          <a:noFill/>
        </p:spPr>
      </p:pic>
      <p:pic>
        <p:nvPicPr>
          <p:cNvPr id="195595" name="Picture 11" descr="spar-sju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0275" y="3960813"/>
            <a:ext cx="1257300" cy="1835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5596" name="Picture 12" descr="spar-ess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7963" y="3995738"/>
            <a:ext cx="1243012" cy="180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5598" name="Picture 14" descr="bakside-kor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2363" y="4032250"/>
            <a:ext cx="1285875" cy="1773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5599" name="Picture 15" descr="bakside-kor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35725" y="4032250"/>
            <a:ext cx="1285875" cy="1773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5600" name="Picture 16" descr="bakside-kor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9088" y="4032250"/>
            <a:ext cx="1287462" cy="1773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5601" name="Picture 17" descr="bakside-kor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4038" y="4032250"/>
            <a:ext cx="1285875" cy="1773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5602" name="Picture 18" descr="bakside-kor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37400" y="4032250"/>
            <a:ext cx="1285875" cy="1773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5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5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5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6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5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9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5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5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5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5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8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5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5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5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5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5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5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5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5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5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5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6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6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5589" grpId="0" build="allAtOnce"/>
      <p:bldP spid="195590" grpId="0" build="allAtOnce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200" i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3200" i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3200" i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3200" i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3200" i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99D344BD-809D-4CC7-B0E1-94D3BE9DB2E8}" type="slidenum">
              <a:rPr lang="en-US" altLang="nb-NO" sz="1400" i="0"/>
              <a:pPr eaLnBrk="1" hangingPunct="1"/>
              <a:t>5</a:t>
            </a:fld>
            <a:endParaRPr lang="en-US" altLang="nb-NO" sz="1400" i="0"/>
          </a:p>
        </p:txBody>
      </p:sp>
      <p:sp>
        <p:nvSpPr>
          <p:cNvPr id="4710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 eaLnBrk="1" hangingPunct="1"/>
            <a:r>
              <a:rPr lang="nb-NO" altLang="nb-NO" sz="2800" smtClean="0">
                <a:solidFill>
                  <a:schemeClr val="tx1"/>
                </a:solidFill>
              </a:rPr>
              <a:t>Terningkast og loddtrekning ble brukt for å komme fram til riktig avgjørelse på et vanskelig problem. Avgjørelsen ble da overlatt til høyere makter</a:t>
            </a:r>
          </a:p>
        </p:txBody>
      </p:sp>
      <p:sp>
        <p:nvSpPr>
          <p:cNvPr id="45061" name="Text Box 5"/>
          <p:cNvSpPr txBox="1">
            <a:spLocks noChangeArrowheads="1"/>
          </p:cNvSpPr>
          <p:nvPr/>
        </p:nvSpPr>
        <p:spPr bwMode="auto">
          <a:xfrm>
            <a:off x="271463" y="1946275"/>
            <a:ext cx="3587750" cy="3800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200" i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3200" i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3200" i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3200" i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3200" i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nb-NO" sz="1800" i="0"/>
              <a:t>Apg. 1, 23-26: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nb-NO" sz="1800" i="0"/>
              <a:t>To menn ble kalt fram, Josef Barsabbas med tilnavnet Justus, og Mattias. Så bad de: «Herre, du som kjenner alles hjerter, vis oss hvem av disse to du har utvalgt til å ha den tjeneste og det apostelembete som Judas forlot for å gå til sitt sted.» De kastet lodd mellom dem, og loddet falt på Mattias. Fra nå av ble han regnet som apostel sammen med de elleve. </a:t>
            </a:r>
          </a:p>
        </p:txBody>
      </p:sp>
      <p:pic>
        <p:nvPicPr>
          <p:cNvPr id="7" name="Plassholder for innhold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6075" y="1801813"/>
            <a:ext cx="4808538" cy="4252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 Box 10"/>
          <p:cNvSpPr txBox="1">
            <a:spLocks noChangeArrowheads="1"/>
          </p:cNvSpPr>
          <p:nvPr/>
        </p:nvSpPr>
        <p:spPr bwMode="auto">
          <a:xfrm>
            <a:off x="4149266" y="6237288"/>
            <a:ext cx="3744913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nb-NO" sz="1800" i="0" dirty="0"/>
              <a:t>(</a:t>
            </a:r>
            <a:r>
              <a:rPr lang="en-US" altLang="nb-NO" sz="1800" i="0" dirty="0" err="1"/>
              <a:t>Snorre</a:t>
            </a:r>
            <a:r>
              <a:rPr lang="en-US" altLang="nb-NO" sz="1800" i="0" dirty="0"/>
              <a:t>: Olav den </a:t>
            </a:r>
            <a:r>
              <a:rPr lang="en-US" altLang="nb-NO" sz="1800" i="0" dirty="0" err="1" smtClean="0"/>
              <a:t>H</a:t>
            </a:r>
            <a:r>
              <a:rPr lang="en-US" altLang="nb-NO" sz="1800" i="0" smtClean="0"/>
              <a:t>elliges</a:t>
            </a:r>
            <a:r>
              <a:rPr lang="en-US" altLang="nb-NO" sz="1800" i="0" dirty="0" smtClean="0"/>
              <a:t> </a:t>
            </a:r>
            <a:r>
              <a:rPr lang="en-US" altLang="nb-NO" sz="1800" i="0" dirty="0"/>
              <a:t>saga)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061" grpId="0"/>
      <p:bldP spid="8" grpId="0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200" i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3200" i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3200" i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3200" i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3200" i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8C5959F8-FAF9-47BF-8E49-DF39A6A4E579}" type="slidenum">
              <a:rPr lang="en-US" altLang="nb-NO" sz="1400" i="0"/>
              <a:pPr eaLnBrk="1" hangingPunct="1"/>
              <a:t>50</a:t>
            </a:fld>
            <a:endParaRPr lang="en-US" altLang="nb-NO" sz="1400" i="0"/>
          </a:p>
        </p:txBody>
      </p:sp>
      <p:pic>
        <p:nvPicPr>
          <p:cNvPr id="196611" name="Picture 3" descr="bakside-kort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198563" y="1204913"/>
            <a:ext cx="1285875" cy="1773237"/>
          </a:xfrm>
          <a:noFill/>
        </p:spPr>
      </p:pic>
      <p:sp>
        <p:nvSpPr>
          <p:cNvPr id="196613" name="Text Box 5"/>
          <p:cNvSpPr txBox="1">
            <a:spLocks noChangeArrowheads="1"/>
          </p:cNvSpPr>
          <p:nvPr/>
        </p:nvSpPr>
        <p:spPr bwMode="auto">
          <a:xfrm>
            <a:off x="661988" y="3290888"/>
            <a:ext cx="8347075" cy="1074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200" i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3200" i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3200" i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3200" i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3200" i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60000"/>
              </a:spcBef>
            </a:pPr>
            <a:r>
              <a:rPr lang="nb-NO" altLang="nb-NO" sz="2800" i="0" dirty="0"/>
              <a:t>Ser på </a:t>
            </a:r>
            <a:r>
              <a:rPr lang="nb-NO" altLang="nb-NO" sz="2800" i="0" dirty="0" smtClean="0"/>
              <a:t>hendelsene: </a:t>
            </a:r>
            <a:endParaRPr lang="nb-NO" altLang="nb-NO" sz="2800" i="0" dirty="0"/>
          </a:p>
          <a:p>
            <a:pPr eaLnBrk="1" hangingPunct="1">
              <a:spcBef>
                <a:spcPct val="30000"/>
              </a:spcBef>
            </a:pPr>
            <a:r>
              <a:rPr lang="nb-NO" altLang="nb-NO" sz="2800" dirty="0"/>
              <a:t>A</a:t>
            </a:r>
            <a:r>
              <a:rPr lang="nb-NO" altLang="nb-NO" sz="2800" i="0" dirty="0"/>
              <a:t> = </a:t>
            </a:r>
            <a:r>
              <a:rPr lang="nb-NO" altLang="nb-NO" sz="2800" i="0" dirty="0" smtClean="0"/>
              <a:t>«første </a:t>
            </a:r>
            <a:r>
              <a:rPr lang="nb-NO" altLang="nb-NO" sz="2800" i="0" dirty="0"/>
              <a:t>kort </a:t>
            </a:r>
            <a:r>
              <a:rPr lang="nb-NO" altLang="nb-NO" sz="2800" i="0" dirty="0" smtClean="0"/>
              <a:t>rødt»      </a:t>
            </a:r>
            <a:r>
              <a:rPr lang="nb-NO" altLang="nb-NO" sz="2800" dirty="0"/>
              <a:t>B</a:t>
            </a:r>
            <a:r>
              <a:rPr lang="nb-NO" altLang="nb-NO" sz="2800" i="0" dirty="0"/>
              <a:t> = </a:t>
            </a:r>
            <a:r>
              <a:rPr lang="nb-NO" altLang="nb-NO" sz="2800" i="0" dirty="0" smtClean="0"/>
              <a:t>«andre </a:t>
            </a:r>
            <a:r>
              <a:rPr lang="nb-NO" altLang="nb-NO" sz="2800" i="0" dirty="0"/>
              <a:t>kort </a:t>
            </a:r>
            <a:r>
              <a:rPr lang="nb-NO" altLang="nb-NO" sz="2800" i="0" dirty="0" smtClean="0"/>
              <a:t>svart» </a:t>
            </a:r>
            <a:endParaRPr lang="nb-NO" altLang="nb-NO" sz="2800" i="0" dirty="0"/>
          </a:p>
        </p:txBody>
      </p:sp>
      <p:pic>
        <p:nvPicPr>
          <p:cNvPr id="196615" name="Picture 7" descr="hjerter-knek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2413" y="1125538"/>
            <a:ext cx="1266825" cy="1825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6619" name="Picture 11" descr="spar-sju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8938" y="1150938"/>
            <a:ext cx="1255712" cy="1835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6621" name="Text Box 13"/>
          <p:cNvSpPr txBox="1">
            <a:spLocks noChangeArrowheads="1"/>
          </p:cNvSpPr>
          <p:nvPr/>
        </p:nvSpPr>
        <p:spPr bwMode="auto">
          <a:xfrm>
            <a:off x="661988" y="404813"/>
            <a:ext cx="81915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200" i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3200" i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3200" i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3200" i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3200" i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60000"/>
              </a:spcBef>
            </a:pPr>
            <a:r>
              <a:rPr lang="nb-NO" altLang="nb-NO" sz="2800" i="0"/>
              <a:t>Trekker tilfeldig ett kort og så ett kort til</a:t>
            </a:r>
          </a:p>
        </p:txBody>
      </p:sp>
      <p:pic>
        <p:nvPicPr>
          <p:cNvPr id="196622" name="Picture 14" descr="bakside-kor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1925" y="1249363"/>
            <a:ext cx="1287463" cy="1773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6623" name="Picture 15" descr="bakside-kor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6875" y="1249363"/>
            <a:ext cx="1285875" cy="1773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6624" name="Picture 16" descr="bakside-kor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0238" y="1249363"/>
            <a:ext cx="1285875" cy="1773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6625" name="Picture 17" descr="bakside-kor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1249363"/>
            <a:ext cx="1287463" cy="1773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6626" name="Picture 18" descr="bakside-kor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8550" y="1249363"/>
            <a:ext cx="1285875" cy="1773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6634" name="Text Box 26"/>
          <p:cNvSpPr txBox="1">
            <a:spLocks noChangeArrowheads="1"/>
          </p:cNvSpPr>
          <p:nvPr/>
        </p:nvSpPr>
        <p:spPr bwMode="auto">
          <a:xfrm>
            <a:off x="584200" y="4578350"/>
            <a:ext cx="9164638" cy="158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200" i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3200" i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3200" i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3200" i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3200" i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60000"/>
              </a:spcBef>
            </a:pPr>
            <a:r>
              <a:rPr lang="nb-NO" altLang="nb-NO" sz="2800" i="0"/>
              <a:t>Vi har at </a:t>
            </a:r>
            <a:r>
              <a:rPr lang="nb-NO" altLang="nb-NO" sz="2800"/>
              <a:t>P</a:t>
            </a:r>
            <a:r>
              <a:rPr lang="nb-NO" altLang="nb-NO" sz="2800" i="0"/>
              <a:t>(</a:t>
            </a:r>
            <a:r>
              <a:rPr lang="nb-NO" altLang="nb-NO" sz="2800"/>
              <a:t>A</a:t>
            </a:r>
            <a:r>
              <a:rPr lang="nb-NO" altLang="nb-NO" sz="2800" i="0"/>
              <a:t>) = 4/6 = 2/3</a:t>
            </a:r>
          </a:p>
          <a:p>
            <a:pPr eaLnBrk="1" hangingPunct="1">
              <a:spcBef>
                <a:spcPct val="30000"/>
              </a:spcBef>
            </a:pPr>
            <a:r>
              <a:rPr lang="nb-NO" altLang="nb-NO" sz="2800">
                <a:solidFill>
                  <a:srgbClr val="CC0000"/>
                </a:solidFill>
              </a:rPr>
              <a:t>Hvis</a:t>
            </a:r>
            <a:r>
              <a:rPr lang="nb-NO" altLang="nb-NO" sz="2800"/>
              <a:t> A</a:t>
            </a:r>
            <a:r>
              <a:rPr lang="nb-NO" altLang="nb-NO" sz="2800" i="0"/>
              <a:t> har inntruffet er sannsynligheten for </a:t>
            </a:r>
            <a:r>
              <a:rPr lang="nb-NO" altLang="nb-NO" sz="2800"/>
              <a:t>B</a:t>
            </a:r>
            <a:r>
              <a:rPr lang="nb-NO" altLang="nb-NO" sz="2800" i="0"/>
              <a:t> lik 2/5</a:t>
            </a:r>
          </a:p>
          <a:p>
            <a:pPr eaLnBrk="1" hangingPunct="1">
              <a:spcBef>
                <a:spcPct val="20000"/>
              </a:spcBef>
            </a:pPr>
            <a:r>
              <a:rPr lang="nb-NO" altLang="nb-NO" sz="2800" i="0"/>
              <a:t>Dette er den </a:t>
            </a:r>
            <a:r>
              <a:rPr lang="nb-NO" altLang="nb-NO" sz="2800">
                <a:solidFill>
                  <a:srgbClr val="CC0000"/>
                </a:solidFill>
              </a:rPr>
              <a:t>betingede sannsynligheten</a:t>
            </a:r>
            <a:r>
              <a:rPr lang="nb-NO" altLang="nb-NO" sz="2800" i="0"/>
              <a:t> for </a:t>
            </a:r>
            <a:r>
              <a:rPr lang="nb-NO" altLang="nb-NO" sz="2800"/>
              <a:t>B</a:t>
            </a:r>
            <a:r>
              <a:rPr lang="nb-NO" altLang="nb-NO" sz="2800" i="0"/>
              <a:t> gitt </a:t>
            </a:r>
            <a:r>
              <a:rPr lang="nb-NO" altLang="nb-NO" sz="2800"/>
              <a:t>A</a:t>
            </a:r>
            <a:endParaRPr lang="nb-NO" altLang="nb-NO" sz="2800" i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6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6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6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6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6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6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6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6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6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6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6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6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6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6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6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6613" grpId="0" build="allAtOnce"/>
      <p:bldP spid="196621" grpId="0" build="allAtOnce"/>
      <p:bldP spid="196634" grpId="0" build="allAtOnce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7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200" i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3200" i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3200" i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3200" i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3200" i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7FDC8F68-ADEA-47CE-B9B0-3F14AED5B046}" type="slidenum">
              <a:rPr lang="en-US" altLang="nb-NO" sz="1400" i="0"/>
              <a:pPr eaLnBrk="1" hangingPunct="1"/>
              <a:t>51</a:t>
            </a:fld>
            <a:endParaRPr lang="en-US" altLang="nb-NO" sz="1400" i="0"/>
          </a:p>
        </p:txBody>
      </p:sp>
      <p:sp>
        <p:nvSpPr>
          <p:cNvPr id="197644" name="Text Box 12"/>
          <p:cNvSpPr txBox="1">
            <a:spLocks noChangeArrowheads="1"/>
          </p:cNvSpPr>
          <p:nvPr/>
        </p:nvSpPr>
        <p:spPr bwMode="auto">
          <a:xfrm>
            <a:off x="1054100" y="838200"/>
            <a:ext cx="7721600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200" i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3200" i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3200" i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3200" i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3200" i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60000"/>
              </a:spcBef>
            </a:pPr>
            <a:r>
              <a:rPr lang="nb-NO" altLang="nb-NO" sz="2800" i="0" dirty="0"/>
              <a:t>Den betingede sannsynligheten for </a:t>
            </a:r>
            <a:r>
              <a:rPr lang="nb-NO" altLang="nb-NO" sz="2800" dirty="0"/>
              <a:t>B</a:t>
            </a:r>
            <a:r>
              <a:rPr lang="nb-NO" altLang="nb-NO" sz="2800" i="0" dirty="0"/>
              <a:t> gitt </a:t>
            </a:r>
            <a:r>
              <a:rPr lang="nb-NO" altLang="nb-NO" sz="2800" dirty="0"/>
              <a:t>A </a:t>
            </a:r>
            <a:r>
              <a:rPr lang="nb-NO" altLang="nb-NO" sz="2800" i="0" dirty="0"/>
              <a:t>skriver vi </a:t>
            </a:r>
            <a:r>
              <a:rPr lang="nb-NO" altLang="nb-NO" i="0" dirty="0" smtClean="0"/>
              <a:t> </a:t>
            </a:r>
            <a:endParaRPr lang="nb-NO" altLang="nb-NO" i="0" dirty="0"/>
          </a:p>
        </p:txBody>
      </p:sp>
      <p:sp>
        <p:nvSpPr>
          <p:cNvPr id="197645" name="Text Box 13"/>
          <p:cNvSpPr txBox="1">
            <a:spLocks noChangeArrowheads="1"/>
          </p:cNvSpPr>
          <p:nvPr/>
        </p:nvSpPr>
        <p:spPr bwMode="auto">
          <a:xfrm>
            <a:off x="1052513" y="2117725"/>
            <a:ext cx="7332662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200" i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3200" i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3200" i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3200" i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3200" i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60000"/>
              </a:spcBef>
            </a:pPr>
            <a:r>
              <a:rPr lang="nb-NO" altLang="nb-NO" sz="2800" i="0" dirty="0"/>
              <a:t>Altså har vi at </a:t>
            </a:r>
          </a:p>
        </p:txBody>
      </p:sp>
      <p:sp>
        <p:nvSpPr>
          <p:cNvPr id="197647" name="Text Box 15"/>
          <p:cNvSpPr txBox="1">
            <a:spLocks noChangeArrowheads="1"/>
          </p:cNvSpPr>
          <p:nvPr/>
        </p:nvSpPr>
        <p:spPr bwMode="auto">
          <a:xfrm>
            <a:off x="1052513" y="2909888"/>
            <a:ext cx="7332662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200" i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3200" i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3200" i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3200" i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3200" i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60000"/>
              </a:spcBef>
            </a:pPr>
            <a:r>
              <a:rPr lang="nb-NO" altLang="nb-NO" sz="2800" i="0" dirty="0"/>
              <a:t>Tilsvarende har vi at </a:t>
            </a:r>
            <a:r>
              <a:rPr lang="nb-NO" altLang="nb-NO" sz="2800" dirty="0" smtClean="0"/>
              <a:t>  </a:t>
            </a:r>
            <a:endParaRPr lang="nb-NO" altLang="nb-NO" sz="2800" i="0" dirty="0"/>
          </a:p>
        </p:txBody>
      </p:sp>
      <p:sp>
        <p:nvSpPr>
          <p:cNvPr id="197650" name="Text Box 18"/>
          <p:cNvSpPr txBox="1">
            <a:spLocks noChangeArrowheads="1"/>
          </p:cNvSpPr>
          <p:nvPr/>
        </p:nvSpPr>
        <p:spPr bwMode="auto">
          <a:xfrm>
            <a:off x="1130300" y="3816350"/>
            <a:ext cx="7800975" cy="1757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200" i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3200" i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3200" i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3200" i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3200" i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60000"/>
              </a:spcBef>
            </a:pPr>
            <a:r>
              <a:rPr lang="nb-NO" altLang="nb-NO" sz="2800" i="0" dirty="0"/>
              <a:t>Om </a:t>
            </a:r>
            <a:r>
              <a:rPr lang="nb-NO" altLang="nb-NO" sz="2800" dirty="0"/>
              <a:t>A</a:t>
            </a:r>
            <a:r>
              <a:rPr lang="nb-NO" altLang="nb-NO" sz="2800" i="0" dirty="0"/>
              <a:t> inntreffer eller ikke </a:t>
            </a:r>
            <a:r>
              <a:rPr lang="nb-NO" altLang="nb-NO" sz="2800" dirty="0"/>
              <a:t>endrer</a:t>
            </a:r>
            <a:r>
              <a:rPr lang="nb-NO" altLang="nb-NO" sz="2800" i="0" dirty="0"/>
              <a:t> den betingede sannsynligheten for </a:t>
            </a:r>
            <a:r>
              <a:rPr lang="nb-NO" altLang="nb-NO" sz="2800" dirty="0"/>
              <a:t>B</a:t>
            </a:r>
          </a:p>
          <a:p>
            <a:pPr eaLnBrk="1" hangingPunct="1">
              <a:spcBef>
                <a:spcPct val="90000"/>
              </a:spcBef>
            </a:pPr>
            <a:r>
              <a:rPr lang="nb-NO" altLang="nb-NO" sz="2800" i="0" dirty="0"/>
              <a:t>Vi sier at </a:t>
            </a:r>
            <a:r>
              <a:rPr lang="nb-NO" altLang="nb-NO" sz="2800" dirty="0"/>
              <a:t>A</a:t>
            </a:r>
            <a:r>
              <a:rPr lang="nb-NO" altLang="nb-NO" sz="2800" i="0" dirty="0"/>
              <a:t> og </a:t>
            </a:r>
            <a:r>
              <a:rPr lang="nb-NO" altLang="nb-NO" sz="2800" dirty="0"/>
              <a:t>B</a:t>
            </a:r>
            <a:r>
              <a:rPr lang="nb-NO" altLang="nb-NO" sz="2800" i="0" dirty="0"/>
              <a:t> er </a:t>
            </a:r>
            <a:r>
              <a:rPr lang="nb-NO" altLang="nb-NO" sz="2800" dirty="0">
                <a:solidFill>
                  <a:srgbClr val="CC0000"/>
                </a:solidFill>
              </a:rPr>
              <a:t>avhengige</a:t>
            </a:r>
            <a:r>
              <a:rPr lang="nb-NO" altLang="nb-NO" sz="2800" i="0" dirty="0"/>
              <a:t> </a:t>
            </a:r>
            <a:r>
              <a:rPr lang="nb-NO" altLang="nb-NO" sz="2800" i="0" dirty="0" smtClean="0"/>
              <a:t>hendelser</a:t>
            </a:r>
            <a:endParaRPr lang="nb-NO" altLang="nb-NO" sz="2800" i="0" dirty="0"/>
          </a:p>
        </p:txBody>
      </p:sp>
      <p:graphicFrame>
        <p:nvGraphicFramePr>
          <p:cNvPr id="8" name="Object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70251810"/>
              </p:ext>
            </p:extLst>
          </p:nvPr>
        </p:nvGraphicFramePr>
        <p:xfrm>
          <a:off x="2717347" y="1406072"/>
          <a:ext cx="1296988" cy="460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961" name="Equation" r:id="rId3" imgW="571320" imgH="203040" progId="Equation.DSMT4">
                  <p:embed/>
                </p:oleObj>
              </mc:Choice>
              <mc:Fallback>
                <p:oleObj name="Equation" r:id="rId3" imgW="57132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17347" y="1406072"/>
                        <a:ext cx="1296988" cy="4603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25755556"/>
              </p:ext>
            </p:extLst>
          </p:nvPr>
        </p:nvGraphicFramePr>
        <p:xfrm>
          <a:off x="3448050" y="2198235"/>
          <a:ext cx="2276475" cy="460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962" name="Equation" r:id="rId5" imgW="1002960" imgH="203040" progId="Equation.DSMT4">
                  <p:embed/>
                </p:oleObj>
              </mc:Choice>
              <mc:Fallback>
                <p:oleObj name="Equation" r:id="rId5" imgW="100296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48050" y="2198235"/>
                        <a:ext cx="2276475" cy="4603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60322342"/>
              </p:ext>
            </p:extLst>
          </p:nvPr>
        </p:nvGraphicFramePr>
        <p:xfrm>
          <a:off x="4510995" y="2931660"/>
          <a:ext cx="2219325" cy="5191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963" name="Equation" r:id="rId7" imgW="977760" imgH="228600" progId="Equation.DSMT4">
                  <p:embed/>
                </p:oleObj>
              </mc:Choice>
              <mc:Fallback>
                <p:oleObj name="Equation" r:id="rId7" imgW="97776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10995" y="2931660"/>
                        <a:ext cx="2219325" cy="5191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6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6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6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6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65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7644" grpId="0" build="allAtOnce"/>
      <p:bldP spid="197645" grpId="0" build="allAtOnce"/>
      <p:bldP spid="197647" grpId="0" build="allAtOnce"/>
      <p:bldP spid="197650" grpId="0" build="allAtOnce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1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200" i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3200" i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3200" i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3200" i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3200" i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10D0D85C-3174-407D-A2C8-D76962BB3565}" type="slidenum">
              <a:rPr lang="en-US" altLang="nb-NO" sz="1400" i="0"/>
              <a:pPr eaLnBrk="1" hangingPunct="1"/>
              <a:t>52</a:t>
            </a:fld>
            <a:endParaRPr lang="en-US" altLang="nb-NO" sz="1400" i="0"/>
          </a:p>
        </p:txBody>
      </p:sp>
      <p:sp>
        <p:nvSpPr>
          <p:cNvPr id="199683" name="Text Box 3"/>
          <p:cNvSpPr txBox="1">
            <a:spLocks noChangeArrowheads="1"/>
          </p:cNvSpPr>
          <p:nvPr/>
        </p:nvSpPr>
        <p:spPr bwMode="auto">
          <a:xfrm>
            <a:off x="1130300" y="3511550"/>
            <a:ext cx="7332663" cy="9971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200" i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3200" i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3200" i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3200" i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3200" i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60000"/>
              </a:spcBef>
            </a:pPr>
            <a:r>
              <a:rPr lang="nb-NO" altLang="nb-NO" sz="2800" i="0" dirty="0"/>
              <a:t>Siden vi legger det første kortet tilbake er </a:t>
            </a:r>
          </a:p>
          <a:p>
            <a:pPr eaLnBrk="1" hangingPunct="1">
              <a:spcBef>
                <a:spcPct val="10000"/>
              </a:spcBef>
            </a:pPr>
            <a:endParaRPr lang="nb-NO" altLang="nb-NO" sz="2800" i="0" dirty="0"/>
          </a:p>
        </p:txBody>
      </p:sp>
      <p:sp>
        <p:nvSpPr>
          <p:cNvPr id="199686" name="Text Box 6"/>
          <p:cNvSpPr txBox="1">
            <a:spLocks noChangeArrowheads="1"/>
          </p:cNvSpPr>
          <p:nvPr/>
        </p:nvSpPr>
        <p:spPr bwMode="auto">
          <a:xfrm>
            <a:off x="1130300" y="4808538"/>
            <a:ext cx="8191500" cy="154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200" i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3200" i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3200" i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3200" i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3200" i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60000"/>
              </a:spcBef>
            </a:pPr>
            <a:r>
              <a:rPr lang="nb-NO" altLang="nb-NO" sz="2800" i="0" dirty="0"/>
              <a:t>Om </a:t>
            </a:r>
            <a:r>
              <a:rPr lang="nb-NO" altLang="nb-NO" sz="2800" dirty="0"/>
              <a:t>A</a:t>
            </a:r>
            <a:r>
              <a:rPr lang="nb-NO" altLang="nb-NO" sz="2800" i="0" dirty="0"/>
              <a:t> inntreffer eller ikke endrer </a:t>
            </a:r>
            <a:r>
              <a:rPr lang="nb-NO" altLang="nb-NO" sz="2800" dirty="0"/>
              <a:t>ikke </a:t>
            </a:r>
            <a:r>
              <a:rPr lang="nb-NO" altLang="nb-NO" sz="2800" i="0" dirty="0"/>
              <a:t>den betingede sannsynligheten for </a:t>
            </a:r>
            <a:r>
              <a:rPr lang="nb-NO" altLang="nb-NO" sz="2800" dirty="0"/>
              <a:t>B</a:t>
            </a:r>
          </a:p>
          <a:p>
            <a:pPr eaLnBrk="1" hangingPunct="1">
              <a:spcBef>
                <a:spcPct val="40000"/>
              </a:spcBef>
            </a:pPr>
            <a:r>
              <a:rPr lang="nb-NO" altLang="nb-NO" sz="2800" i="0" dirty="0"/>
              <a:t>Vi sier at </a:t>
            </a:r>
            <a:r>
              <a:rPr lang="nb-NO" altLang="nb-NO" sz="2800" dirty="0"/>
              <a:t>A</a:t>
            </a:r>
            <a:r>
              <a:rPr lang="nb-NO" altLang="nb-NO" sz="2800" i="0" dirty="0"/>
              <a:t> og </a:t>
            </a:r>
            <a:r>
              <a:rPr lang="nb-NO" altLang="nb-NO" sz="2800" dirty="0"/>
              <a:t>B</a:t>
            </a:r>
            <a:r>
              <a:rPr lang="nb-NO" altLang="nb-NO" sz="2800" i="0" dirty="0"/>
              <a:t> er </a:t>
            </a:r>
            <a:r>
              <a:rPr lang="nb-NO" altLang="nb-NO" sz="2800" dirty="0">
                <a:solidFill>
                  <a:srgbClr val="CC0000"/>
                </a:solidFill>
              </a:rPr>
              <a:t>uavhengige</a:t>
            </a:r>
            <a:r>
              <a:rPr lang="nb-NO" altLang="nb-NO" sz="2800" i="0" dirty="0"/>
              <a:t> </a:t>
            </a:r>
            <a:r>
              <a:rPr lang="nb-NO" altLang="nb-NO" sz="2800" i="0" dirty="0" smtClean="0"/>
              <a:t>hendelser</a:t>
            </a:r>
            <a:endParaRPr lang="nb-NO" altLang="nb-NO" sz="2800" i="0" dirty="0"/>
          </a:p>
        </p:txBody>
      </p:sp>
      <p:sp>
        <p:nvSpPr>
          <p:cNvPr id="199687" name="Text Box 7"/>
          <p:cNvSpPr txBox="1">
            <a:spLocks noChangeArrowheads="1"/>
          </p:cNvSpPr>
          <p:nvPr/>
        </p:nvSpPr>
        <p:spPr bwMode="auto">
          <a:xfrm>
            <a:off x="1052513" y="476250"/>
            <a:ext cx="8191500" cy="94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200" i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3200" i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3200" i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3200" i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3200" i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60000"/>
              </a:spcBef>
            </a:pPr>
            <a:r>
              <a:rPr lang="nb-NO" altLang="nb-NO" sz="2800" i="0" dirty="0">
                <a:solidFill>
                  <a:srgbClr val="008000"/>
                </a:solidFill>
              </a:rPr>
              <a:t>Eksempel </a:t>
            </a:r>
            <a:r>
              <a:rPr lang="nb-NO" altLang="nb-NO" sz="2800" i="0" dirty="0" smtClean="0">
                <a:solidFill>
                  <a:srgbClr val="008000"/>
                </a:solidFill>
              </a:rPr>
              <a:t>4.2</a:t>
            </a:r>
            <a:r>
              <a:rPr lang="nb-NO" altLang="nb-NO" sz="2800" i="0" dirty="0">
                <a:solidFill>
                  <a:srgbClr val="008000"/>
                </a:solidFill>
              </a:rPr>
              <a:t>:</a:t>
            </a:r>
            <a:r>
              <a:rPr lang="nb-NO" altLang="nb-NO" sz="2800" i="0" dirty="0"/>
              <a:t> </a:t>
            </a:r>
          </a:p>
          <a:p>
            <a:pPr eaLnBrk="1" hangingPunct="1"/>
            <a:r>
              <a:rPr lang="nb-NO" altLang="nb-NO" sz="2800" i="0" dirty="0"/>
              <a:t>Bunke med fire røde og to svarte kort </a:t>
            </a:r>
          </a:p>
        </p:txBody>
      </p:sp>
      <p:sp>
        <p:nvSpPr>
          <p:cNvPr id="199688" name="Text Box 8"/>
          <p:cNvSpPr txBox="1">
            <a:spLocks noChangeArrowheads="1"/>
          </p:cNvSpPr>
          <p:nvPr/>
        </p:nvSpPr>
        <p:spPr bwMode="auto">
          <a:xfrm>
            <a:off x="1052513" y="1628775"/>
            <a:ext cx="7800975" cy="94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200" i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3200" i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3200" i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3200" i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3200" i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60000"/>
              </a:spcBef>
            </a:pPr>
            <a:r>
              <a:rPr lang="nb-NO" altLang="nb-NO" sz="2800" i="0"/>
              <a:t>Trekker først ett kort tilfeldig. Legger så kortet tilbake og trekker tilfeldig et kort til</a:t>
            </a:r>
          </a:p>
        </p:txBody>
      </p:sp>
      <p:sp>
        <p:nvSpPr>
          <p:cNvPr id="199690" name="Text Box 10"/>
          <p:cNvSpPr txBox="1">
            <a:spLocks noChangeArrowheads="1"/>
          </p:cNvSpPr>
          <p:nvPr/>
        </p:nvSpPr>
        <p:spPr bwMode="auto">
          <a:xfrm>
            <a:off x="1131888" y="2776538"/>
            <a:ext cx="8345487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200" i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3200" i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3200" i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3200" i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3200" i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60000"/>
              </a:spcBef>
            </a:pPr>
            <a:r>
              <a:rPr lang="nb-NO" altLang="nb-NO" sz="2800" dirty="0"/>
              <a:t>A</a:t>
            </a:r>
            <a:r>
              <a:rPr lang="nb-NO" altLang="nb-NO" sz="2800" i="0" dirty="0"/>
              <a:t> = </a:t>
            </a:r>
            <a:r>
              <a:rPr lang="nb-NO" altLang="nb-NO" sz="2800" i="0" dirty="0" smtClean="0"/>
              <a:t>«første </a:t>
            </a:r>
            <a:r>
              <a:rPr lang="nb-NO" altLang="nb-NO" sz="2800" i="0" dirty="0"/>
              <a:t>kort </a:t>
            </a:r>
            <a:r>
              <a:rPr lang="nb-NO" altLang="nb-NO" sz="2800" i="0" dirty="0" smtClean="0"/>
              <a:t>rødt»     </a:t>
            </a:r>
            <a:r>
              <a:rPr lang="nb-NO" altLang="nb-NO" sz="2800" dirty="0"/>
              <a:t>B</a:t>
            </a:r>
            <a:r>
              <a:rPr lang="nb-NO" altLang="nb-NO" sz="2800" i="0" dirty="0"/>
              <a:t> = </a:t>
            </a:r>
            <a:r>
              <a:rPr lang="nb-NO" altLang="nb-NO" sz="2800" i="0" dirty="0" smtClean="0"/>
              <a:t>«andre </a:t>
            </a:r>
            <a:r>
              <a:rPr lang="nb-NO" altLang="nb-NO" sz="2800" i="0" dirty="0"/>
              <a:t>kort </a:t>
            </a:r>
            <a:r>
              <a:rPr lang="nb-NO" altLang="nb-NO" sz="2800" i="0" dirty="0" smtClean="0"/>
              <a:t>svart» </a:t>
            </a:r>
            <a:endParaRPr lang="nb-NO" altLang="nb-NO" sz="2800" i="0" dirty="0"/>
          </a:p>
        </p:txBody>
      </p:sp>
      <p:graphicFrame>
        <p:nvGraphicFramePr>
          <p:cNvPr id="2" name="Objek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39792773"/>
              </p:ext>
            </p:extLst>
          </p:nvPr>
        </p:nvGraphicFramePr>
        <p:xfrm>
          <a:off x="1214891" y="3989634"/>
          <a:ext cx="4813300" cy="5191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916" name="Equation" r:id="rId3" imgW="2120760" imgH="228600" progId="Equation.DSMT4">
                  <p:embed/>
                </p:oleObj>
              </mc:Choice>
              <mc:Fallback>
                <p:oleObj name="Equation" r:id="rId3" imgW="2120760" imgH="228600" progId="Equation.DSMT4">
                  <p:embed/>
                  <p:pic>
                    <p:nvPicPr>
                      <p:cNvPr id="0" name="Object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14891" y="3989634"/>
                        <a:ext cx="4813300" cy="5191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6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6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6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6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6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6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68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9683" grpId="0" build="allAtOnce"/>
      <p:bldP spid="199686" grpId="0" build="allAtOnce"/>
      <p:bldP spid="199687" grpId="0" build="allAtOnce"/>
      <p:bldP spid="199688" grpId="0" build="allAtOnce"/>
      <p:bldP spid="199690" grpId="0" build="allAtOnce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200" i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3200" i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3200" i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3200" i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3200" i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35ED11BD-72F8-4E9D-9453-FDB27AEC2BC9}" type="slidenum">
              <a:rPr lang="en-US" altLang="nb-NO" sz="1400" i="0"/>
              <a:pPr eaLnBrk="1" hangingPunct="1"/>
              <a:t>53</a:t>
            </a:fld>
            <a:endParaRPr lang="en-US" altLang="nb-NO" sz="1400" i="0"/>
          </a:p>
        </p:txBody>
      </p:sp>
      <p:sp>
        <p:nvSpPr>
          <p:cNvPr id="201732" name="Rectangle 4"/>
          <p:cNvSpPr>
            <a:spLocks noChangeArrowheads="1"/>
          </p:cNvSpPr>
          <p:nvPr/>
        </p:nvSpPr>
        <p:spPr bwMode="auto">
          <a:xfrm>
            <a:off x="1595438" y="4565189"/>
            <a:ext cx="6477000" cy="1676400"/>
          </a:xfrm>
          <a:prstGeom prst="rect">
            <a:avLst/>
          </a:prstGeom>
          <a:noFill/>
          <a:ln w="38100">
            <a:solidFill>
              <a:srgbClr val="CC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 eaLnBrk="0" hangingPunct="0">
              <a:defRPr sz="3200" i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3200" i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3200" i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3200" i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3200" i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nb-NO" altLang="nb-NO" i="0">
                <a:solidFill>
                  <a:srgbClr val="CC0000"/>
                </a:solidFill>
              </a:rPr>
              <a:t>Vi trenger en definisjon av betinget sannsynlighet!</a:t>
            </a:r>
          </a:p>
        </p:txBody>
      </p:sp>
      <p:sp>
        <p:nvSpPr>
          <p:cNvPr id="201733" name="Rectangle 5"/>
          <p:cNvSpPr>
            <a:spLocks noChangeArrowheads="1"/>
          </p:cNvSpPr>
          <p:nvPr/>
        </p:nvSpPr>
        <p:spPr bwMode="auto">
          <a:xfrm>
            <a:off x="496888" y="2203450"/>
            <a:ext cx="8980487" cy="2520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 sz="3200" i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3200" i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3200" i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3200" i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3200" i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20000"/>
              </a:spcBef>
              <a:buFontTx/>
              <a:buChar char="•"/>
            </a:pPr>
            <a:r>
              <a:rPr lang="nb-NO" altLang="nb-NO" sz="2800" i="0"/>
              <a:t>Hva er den betingede sannsynligheten for at begge kortene er røde gitt at minst ett av dem er rødt?</a:t>
            </a:r>
          </a:p>
          <a:p>
            <a:pPr eaLnBrk="1" hangingPunct="1">
              <a:spcBef>
                <a:spcPct val="40000"/>
              </a:spcBef>
              <a:buFontTx/>
              <a:buChar char="•"/>
            </a:pPr>
            <a:r>
              <a:rPr lang="nb-NO" altLang="nb-NO" sz="2800" i="0"/>
              <a:t>Hva er den betingede sannsynligheten for at det første kortet er rødt gitt at det andre er svart?</a:t>
            </a:r>
          </a:p>
        </p:txBody>
      </p:sp>
      <p:sp>
        <p:nvSpPr>
          <p:cNvPr id="201734" name="Text Box 6"/>
          <p:cNvSpPr txBox="1">
            <a:spLocks noChangeArrowheads="1"/>
          </p:cNvSpPr>
          <p:nvPr/>
        </p:nvSpPr>
        <p:spPr bwMode="auto">
          <a:xfrm>
            <a:off x="495300" y="546100"/>
            <a:ext cx="8667750" cy="158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200" i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3200" i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3200" i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3200" i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3200" i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nb-NO" altLang="nb-NO" sz="2800" i="0"/>
              <a:t>I eksemplene over er det </a:t>
            </a:r>
            <a:r>
              <a:rPr lang="nb-NO" altLang="nb-NO" sz="2800"/>
              <a:t>intuitivt</a:t>
            </a:r>
            <a:r>
              <a:rPr lang="nb-NO" altLang="nb-NO" sz="2800" i="0"/>
              <a:t> klart hva betinget sannsynlighet er</a:t>
            </a:r>
          </a:p>
          <a:p>
            <a:pPr>
              <a:spcBef>
                <a:spcPct val="50000"/>
              </a:spcBef>
            </a:pPr>
            <a:r>
              <a:rPr lang="nb-NO" altLang="nb-NO" sz="2800" i="0"/>
              <a:t>Det er ikke alltid like enkelt: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17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17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17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7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9" dur="500"/>
                                        <p:tgtEl>
                                          <p:spTgt spid="2017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1732" grpId="0" animBg="1"/>
      <p:bldP spid="201733" grpId="0" build="p" autoUpdateAnimBg="0"/>
      <p:bldP spid="201734" grpId="0" build="p" autoUpdateAnimBg="0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200" i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3200" i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3200" i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3200" i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3200" i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0AB594FF-E8BF-4D79-95C1-4324ACA97E09}" type="slidenum">
              <a:rPr lang="en-US" altLang="nb-NO" sz="1400" i="0"/>
              <a:pPr eaLnBrk="1" hangingPunct="1"/>
              <a:t>54</a:t>
            </a:fld>
            <a:endParaRPr lang="en-US" altLang="nb-NO" sz="1400" i="0"/>
          </a:p>
        </p:txBody>
      </p:sp>
      <p:sp>
        <p:nvSpPr>
          <p:cNvPr id="205826" name="Rectangle 2"/>
          <p:cNvSpPr>
            <a:spLocks noGrp="1" noChangeArrowheads="1"/>
          </p:cNvSpPr>
          <p:nvPr>
            <p:ph type="title"/>
          </p:nvPr>
        </p:nvSpPr>
        <p:spPr>
          <a:xfrm>
            <a:off x="742950" y="333375"/>
            <a:ext cx="8337550" cy="1039813"/>
          </a:xfrm>
        </p:spPr>
        <p:txBody>
          <a:bodyPr/>
          <a:lstStyle/>
          <a:p>
            <a:pPr algn="l" eaLnBrk="1" hangingPunct="1"/>
            <a:r>
              <a:rPr lang="nb-NO" altLang="nb-NO" sz="2800" dirty="0" smtClean="0">
                <a:solidFill>
                  <a:srgbClr val="008000"/>
                </a:solidFill>
              </a:rPr>
              <a:t>Eksempel 4.3:</a:t>
            </a:r>
            <a:r>
              <a:rPr lang="nb-NO" altLang="nb-NO" sz="2800" dirty="0" smtClean="0">
                <a:solidFill>
                  <a:schemeClr val="tx1"/>
                </a:solidFill>
              </a:rPr>
              <a:t> Norske barn delt inn etter kjønn og fargeblindhet (i prosent):</a:t>
            </a:r>
          </a:p>
        </p:txBody>
      </p:sp>
      <p:graphicFrame>
        <p:nvGraphicFramePr>
          <p:cNvPr id="205827" name="Object 3"/>
          <p:cNvGraphicFramePr>
            <a:graphicFrameLocks noGrp="1" noChangeAspect="1"/>
          </p:cNvGraphicFramePr>
          <p:nvPr>
            <p:ph type="tbl" idx="1"/>
          </p:nvPr>
        </p:nvGraphicFramePr>
        <p:xfrm>
          <a:off x="1633538" y="1485900"/>
          <a:ext cx="5981700" cy="148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080" name="Document" r:id="rId3" imgW="7968869" imgH="1979539" progId="Word.Document.8">
                  <p:embed/>
                </p:oleObj>
              </mc:Choice>
              <mc:Fallback>
                <p:oleObj name="Document" r:id="rId3" imgW="7968869" imgH="1979539" progId="Word.Document.8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33538" y="1485900"/>
                        <a:ext cx="5981700" cy="1485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hlink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5828" name="Object 4"/>
          <p:cNvGraphicFramePr>
            <a:graphicFrameLocks noChangeAspect="1"/>
          </p:cNvGraphicFramePr>
          <p:nvPr/>
        </p:nvGraphicFramePr>
        <p:xfrm>
          <a:off x="3511550" y="5516563"/>
          <a:ext cx="4678363" cy="1057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081" name="Equation" r:id="rId5" imgW="1854000" imgH="419040" progId="Equation.DSMT4">
                  <p:embed/>
                </p:oleObj>
              </mc:Choice>
              <mc:Fallback>
                <p:oleObj name="Equation" r:id="rId5" imgW="1854000" imgH="419040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11550" y="5516563"/>
                        <a:ext cx="4678363" cy="10572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hlink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5829" name="Rectangle 5"/>
          <p:cNvSpPr>
            <a:spLocks noChangeArrowheads="1"/>
          </p:cNvSpPr>
          <p:nvPr/>
        </p:nvSpPr>
        <p:spPr bwMode="auto">
          <a:xfrm>
            <a:off x="895350" y="2997200"/>
            <a:ext cx="8582025" cy="1039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3200" i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3200" i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3200" i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3200" i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3200" i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nb-NO" altLang="nb-NO" sz="2800" i="0"/>
              <a:t>Registrerer kjønn og fargesyn for tilfeldig valgt barn. Tabellen gir sannsynlighetsmodell</a:t>
            </a:r>
          </a:p>
        </p:txBody>
      </p:sp>
      <p:sp>
        <p:nvSpPr>
          <p:cNvPr id="205830" name="Rectangle 6"/>
          <p:cNvSpPr>
            <a:spLocks noChangeArrowheads="1"/>
          </p:cNvSpPr>
          <p:nvPr/>
        </p:nvSpPr>
        <p:spPr bwMode="auto">
          <a:xfrm>
            <a:off x="895350" y="4116388"/>
            <a:ext cx="8582025" cy="608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3200" i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3200" i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3200" i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3200" i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3200" i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nb-NO" altLang="nb-NO" sz="2800" i="0" dirty="0" smtClean="0"/>
              <a:t>Hendelser</a:t>
            </a:r>
            <a:r>
              <a:rPr lang="nb-NO" altLang="nb-NO" sz="2800" i="0" dirty="0"/>
              <a:t>:  </a:t>
            </a:r>
            <a:r>
              <a:rPr lang="nb-NO" altLang="nb-NO" sz="2800" dirty="0"/>
              <a:t>F</a:t>
            </a:r>
            <a:r>
              <a:rPr lang="nb-NO" altLang="nb-NO" sz="2800" i="0" dirty="0"/>
              <a:t> = </a:t>
            </a:r>
            <a:r>
              <a:rPr lang="nb-NO" altLang="nb-NO" sz="2800" i="0" dirty="0" smtClean="0"/>
              <a:t>«fargeblind» </a:t>
            </a:r>
            <a:r>
              <a:rPr lang="nb-NO" altLang="nb-NO" sz="2800" i="0" dirty="0"/>
              <a:t>og  </a:t>
            </a:r>
            <a:r>
              <a:rPr lang="nb-NO" altLang="nb-NO" sz="2800" dirty="0"/>
              <a:t>G</a:t>
            </a:r>
            <a:r>
              <a:rPr lang="nb-NO" altLang="nb-NO" sz="2800" i="0" dirty="0"/>
              <a:t> = </a:t>
            </a:r>
            <a:r>
              <a:rPr lang="nb-NO" altLang="nb-NO" sz="2800" i="0" dirty="0" smtClean="0"/>
              <a:t>«gutt»</a:t>
            </a:r>
            <a:endParaRPr lang="nb-NO" altLang="nb-NO" sz="2800" i="0" dirty="0"/>
          </a:p>
        </p:txBody>
      </p:sp>
      <p:sp>
        <p:nvSpPr>
          <p:cNvPr id="205831" name="Rectangle 7"/>
          <p:cNvSpPr>
            <a:spLocks noChangeArrowheads="1"/>
          </p:cNvSpPr>
          <p:nvPr/>
        </p:nvSpPr>
        <p:spPr bwMode="auto">
          <a:xfrm>
            <a:off x="895350" y="4765675"/>
            <a:ext cx="8582025" cy="608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3200" i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3200" i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3200" i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3200" i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3200" i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nb-NO" altLang="nb-NO" sz="2800" i="0"/>
              <a:t>Vi har </a:t>
            </a:r>
            <a:r>
              <a:rPr lang="nb-NO" altLang="nb-NO" sz="2800"/>
              <a:t>P</a:t>
            </a:r>
            <a:r>
              <a:rPr lang="nb-NO" altLang="nb-NO" sz="2800" i="0"/>
              <a:t>(</a:t>
            </a:r>
            <a:r>
              <a:rPr lang="nb-NO" altLang="nb-NO" sz="2800"/>
              <a:t>G</a:t>
            </a:r>
            <a:r>
              <a:rPr lang="nb-NO" altLang="nb-NO" sz="2800" i="0"/>
              <a:t>) = 0.514    og  P(</a:t>
            </a:r>
            <a:r>
              <a:rPr lang="nb-NO" altLang="nb-NO" sz="2800"/>
              <a:t>F</a:t>
            </a:r>
            <a:r>
              <a:rPr lang="nb-NO" altLang="nb-NO" sz="2800" i="0"/>
              <a:t>    </a:t>
            </a:r>
            <a:r>
              <a:rPr lang="nb-NO" altLang="nb-NO" sz="2800"/>
              <a:t>G)</a:t>
            </a:r>
            <a:r>
              <a:rPr lang="nb-NO" altLang="nb-NO" sz="2800" i="0"/>
              <a:t> = 0.041</a:t>
            </a:r>
          </a:p>
        </p:txBody>
      </p:sp>
      <p:sp>
        <p:nvSpPr>
          <p:cNvPr id="205832" name="Text Box 8"/>
          <p:cNvSpPr txBox="1">
            <a:spLocks noChangeArrowheads="1"/>
          </p:cNvSpPr>
          <p:nvPr/>
        </p:nvSpPr>
        <p:spPr bwMode="auto">
          <a:xfrm flipV="1">
            <a:off x="5613400" y="4810125"/>
            <a:ext cx="468313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200" i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3200" i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3200" i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3200" i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3200" i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nb-NO" altLang="nb-NO" sz="2800" i="0"/>
              <a:t>U</a:t>
            </a:r>
            <a:endParaRPr lang="en-US" altLang="nb-NO" sz="2800" i="0"/>
          </a:p>
        </p:txBody>
      </p:sp>
      <p:sp>
        <p:nvSpPr>
          <p:cNvPr id="33802" name="Rectangle 9"/>
          <p:cNvSpPr>
            <a:spLocks noChangeArrowheads="1"/>
          </p:cNvSpPr>
          <p:nvPr/>
        </p:nvSpPr>
        <p:spPr bwMode="auto">
          <a:xfrm>
            <a:off x="1130300" y="5445125"/>
            <a:ext cx="8582025" cy="608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3200" i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3200" i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3200" i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3200" i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3200" i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nb-NO" altLang="nb-NO" sz="2800" i="0"/>
          </a:p>
        </p:txBody>
      </p:sp>
      <p:sp>
        <p:nvSpPr>
          <p:cNvPr id="205834" name="Rectangle 10"/>
          <p:cNvSpPr>
            <a:spLocks noChangeArrowheads="1"/>
          </p:cNvSpPr>
          <p:nvPr/>
        </p:nvSpPr>
        <p:spPr bwMode="auto">
          <a:xfrm>
            <a:off x="895350" y="5661025"/>
            <a:ext cx="2263775" cy="608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3200" i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3200" i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3200" i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3200" i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3200" i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nb-NO" altLang="nb-NO" sz="2800" i="0" dirty="0" smtClean="0"/>
              <a:t>«Opplagt» </a:t>
            </a:r>
            <a:r>
              <a:rPr lang="nb-NO" altLang="nb-NO" sz="2800" i="0" dirty="0"/>
              <a:t>at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8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8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8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8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8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8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8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826" grpId="0" autoUpdateAnimBg="0"/>
      <p:bldP spid="205829" grpId="0" autoUpdateAnimBg="0"/>
      <p:bldP spid="205830" grpId="0" autoUpdateAnimBg="0"/>
      <p:bldP spid="205831" grpId="0" autoUpdateAnimBg="0"/>
      <p:bldP spid="205832" grpId="0"/>
      <p:bldP spid="205834" grpId="0" autoUpdateAnimBg="0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2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200" i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3200" i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3200" i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3200" i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3200" i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2E2274C6-3764-4632-9741-718F176DD1AB}" type="slidenum">
              <a:rPr lang="en-US" altLang="nb-NO" sz="1400" i="0"/>
              <a:pPr eaLnBrk="1" hangingPunct="1"/>
              <a:t>55</a:t>
            </a:fld>
            <a:endParaRPr lang="en-US" altLang="nb-NO" sz="1400" i="0"/>
          </a:p>
        </p:txBody>
      </p:sp>
      <p:sp>
        <p:nvSpPr>
          <p:cNvPr id="207874" name="Rectangle 2"/>
          <p:cNvSpPr>
            <a:spLocks noGrp="1" noChangeArrowheads="1"/>
          </p:cNvSpPr>
          <p:nvPr>
            <p:ph type="title"/>
          </p:nvPr>
        </p:nvSpPr>
        <p:spPr>
          <a:xfrm>
            <a:off x="790575" y="731838"/>
            <a:ext cx="7672388" cy="609600"/>
          </a:xfrm>
        </p:spPr>
        <p:txBody>
          <a:bodyPr/>
          <a:lstStyle/>
          <a:p>
            <a:pPr algn="l" eaLnBrk="1" hangingPunct="1"/>
            <a:r>
              <a:rPr lang="nb-NO" altLang="nb-NO" sz="3200" smtClean="0">
                <a:solidFill>
                  <a:schemeClr val="tx1"/>
                </a:solidFill>
              </a:rPr>
              <a:t>Eksemplet motiverer </a:t>
            </a:r>
            <a:r>
              <a:rPr lang="nb-NO" altLang="nb-NO" sz="3200" i="1" smtClean="0">
                <a:solidFill>
                  <a:schemeClr val="tx1"/>
                </a:solidFill>
              </a:rPr>
              <a:t>definisjonen</a:t>
            </a:r>
            <a:r>
              <a:rPr lang="nb-NO" altLang="nb-NO" sz="3200" smtClean="0">
                <a:solidFill>
                  <a:schemeClr val="tx1"/>
                </a:solidFill>
              </a:rPr>
              <a:t>:</a:t>
            </a:r>
          </a:p>
        </p:txBody>
      </p:sp>
      <p:graphicFrame>
        <p:nvGraphicFramePr>
          <p:cNvPr id="207875" name="Object 3"/>
          <p:cNvGraphicFramePr>
            <a:graphicFrameLocks noChangeAspect="1"/>
          </p:cNvGraphicFramePr>
          <p:nvPr/>
        </p:nvGraphicFramePr>
        <p:xfrm>
          <a:off x="2116138" y="1793875"/>
          <a:ext cx="3773487" cy="12207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101" name="Equation" r:id="rId3" imgW="1295280" imgH="419040" progId="Equation.DSMT4">
                  <p:embed/>
                </p:oleObj>
              </mc:Choice>
              <mc:Fallback>
                <p:oleObj name="Equation" r:id="rId3" imgW="1295280" imgH="419040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16138" y="1793875"/>
                        <a:ext cx="3773487" cy="12207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hlink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7879" name="Rectangle 7"/>
          <p:cNvSpPr>
            <a:spLocks noChangeArrowheads="1"/>
          </p:cNvSpPr>
          <p:nvPr/>
        </p:nvSpPr>
        <p:spPr bwMode="auto">
          <a:xfrm>
            <a:off x="1676400" y="1628775"/>
            <a:ext cx="4914900" cy="1439863"/>
          </a:xfrm>
          <a:prstGeom prst="rect">
            <a:avLst/>
          </a:prstGeom>
          <a:noFill/>
          <a:ln w="38100">
            <a:solidFill>
              <a:srgbClr val="CC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3200" i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3200" i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3200" i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3200" i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3200" i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nb-NO" altLang="nb-NO"/>
          </a:p>
        </p:txBody>
      </p:sp>
      <p:graphicFrame>
        <p:nvGraphicFramePr>
          <p:cNvPr id="207880" name="Object 8"/>
          <p:cNvGraphicFramePr>
            <a:graphicFrameLocks noChangeAspect="1"/>
          </p:cNvGraphicFramePr>
          <p:nvPr/>
        </p:nvGraphicFramePr>
        <p:xfrm>
          <a:off x="2185988" y="4725988"/>
          <a:ext cx="3630612" cy="1174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102" name="Equation" r:id="rId5" imgW="1295280" imgH="419040" progId="Equation.DSMT4">
                  <p:embed/>
                </p:oleObj>
              </mc:Choice>
              <mc:Fallback>
                <p:oleObj name="Equation" r:id="rId5" imgW="1295280" imgH="419040" progId="Equation.DSMT4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85988" y="4725988"/>
                        <a:ext cx="3630612" cy="1174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hlink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7881" name="Rectangle 9"/>
          <p:cNvSpPr>
            <a:spLocks noChangeArrowheads="1"/>
          </p:cNvSpPr>
          <p:nvPr/>
        </p:nvSpPr>
        <p:spPr bwMode="auto">
          <a:xfrm>
            <a:off x="1754188" y="4581525"/>
            <a:ext cx="4914900" cy="1439863"/>
          </a:xfrm>
          <a:prstGeom prst="rect">
            <a:avLst/>
          </a:prstGeom>
          <a:noFill/>
          <a:ln w="38100">
            <a:solidFill>
              <a:srgbClr val="CC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3200" i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3200" i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3200" i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3200" i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3200" i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nb-NO" altLang="nb-NO"/>
          </a:p>
        </p:txBody>
      </p:sp>
      <p:sp>
        <p:nvSpPr>
          <p:cNvPr id="207882" name="Rectangle 10"/>
          <p:cNvSpPr>
            <a:spLocks noChangeArrowheads="1"/>
          </p:cNvSpPr>
          <p:nvPr/>
        </p:nvSpPr>
        <p:spPr bwMode="auto">
          <a:xfrm>
            <a:off x="1025525" y="3756025"/>
            <a:ext cx="76708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3200" i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3200" i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3200" i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3200" i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3200" i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nb-NO" altLang="nb-NO" i="0" dirty="0"/>
              <a:t>Ved å bytte </a:t>
            </a:r>
            <a:r>
              <a:rPr lang="nb-NO" altLang="nb-NO" i="0" dirty="0" smtClean="0"/>
              <a:t>om «rollene» til </a:t>
            </a:r>
            <a:r>
              <a:rPr lang="nb-NO" altLang="nb-NO" dirty="0"/>
              <a:t>A</a:t>
            </a:r>
            <a:r>
              <a:rPr lang="nb-NO" altLang="nb-NO" i="0" dirty="0"/>
              <a:t> og </a:t>
            </a:r>
            <a:r>
              <a:rPr lang="nb-NO" altLang="nb-NO" dirty="0"/>
              <a:t>B</a:t>
            </a:r>
            <a:endParaRPr lang="nb-NO" altLang="nb-NO" i="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78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8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78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78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8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78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7874" grpId="0" autoUpdateAnimBg="0"/>
      <p:bldP spid="207879" grpId="0" animBg="1"/>
      <p:bldP spid="207881" grpId="0" animBg="1"/>
      <p:bldP spid="207882" grpId="0" autoUpdateAnimBg="0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200" i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3200" i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3200" i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3200" i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3200" i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460C2DEE-89E9-42AA-A443-603AB223486C}" type="slidenum">
              <a:rPr lang="en-US" altLang="nb-NO" sz="1400" i="0"/>
              <a:pPr eaLnBrk="1" hangingPunct="1"/>
              <a:t>56</a:t>
            </a:fld>
            <a:endParaRPr lang="en-US" altLang="nb-NO" sz="1400" i="0"/>
          </a:p>
        </p:txBody>
      </p:sp>
      <p:sp>
        <p:nvSpPr>
          <p:cNvPr id="209923" name="Text Box 3"/>
          <p:cNvSpPr txBox="1">
            <a:spLocks noChangeArrowheads="1"/>
          </p:cNvSpPr>
          <p:nvPr/>
        </p:nvSpPr>
        <p:spPr bwMode="auto">
          <a:xfrm>
            <a:off x="1180213" y="1389047"/>
            <a:ext cx="8942166" cy="10833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3200" i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3200" i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3200" i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3200" i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3200" i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30000"/>
              </a:spcBef>
            </a:pPr>
            <a:r>
              <a:rPr lang="nb-NO" altLang="nb-NO" sz="2800" dirty="0"/>
              <a:t>G</a:t>
            </a:r>
            <a:r>
              <a:rPr lang="nb-NO" altLang="nb-NO" sz="2800" i="0" dirty="0" smtClean="0"/>
              <a:t> </a:t>
            </a:r>
            <a:r>
              <a:rPr lang="nb-NO" altLang="nb-NO" sz="2800" i="0" dirty="0"/>
              <a:t>= </a:t>
            </a:r>
            <a:r>
              <a:rPr lang="nb-NO" altLang="nb-NO" sz="2800" i="0" dirty="0" smtClean="0"/>
              <a:t>«gutt»                 </a:t>
            </a:r>
            <a:r>
              <a:rPr lang="nb-NO" altLang="nb-NO" sz="2800" dirty="0" smtClean="0"/>
              <a:t>J</a:t>
            </a:r>
            <a:r>
              <a:rPr lang="nb-NO" altLang="nb-NO" sz="2800" i="0" dirty="0" smtClean="0"/>
              <a:t> </a:t>
            </a:r>
            <a:r>
              <a:rPr lang="nb-NO" altLang="nb-NO" sz="2800" i="0" dirty="0"/>
              <a:t>= «jente» </a:t>
            </a:r>
            <a:endParaRPr lang="nb-NO" altLang="nb-NO" sz="2800" i="0" dirty="0" smtClean="0"/>
          </a:p>
          <a:p>
            <a:pPr eaLnBrk="1" hangingPunct="1">
              <a:spcBef>
                <a:spcPct val="30000"/>
              </a:spcBef>
            </a:pPr>
            <a:r>
              <a:rPr lang="nb-NO" altLang="nb-NO" sz="2800" dirty="0" smtClean="0"/>
              <a:t>F</a:t>
            </a:r>
            <a:r>
              <a:rPr lang="nb-NO" altLang="nb-NO" sz="2800" i="0" dirty="0" smtClean="0"/>
              <a:t> </a:t>
            </a:r>
            <a:r>
              <a:rPr lang="nb-NO" altLang="nb-NO" sz="2800" i="0" dirty="0"/>
              <a:t>= </a:t>
            </a:r>
            <a:r>
              <a:rPr lang="nb-NO" altLang="nb-NO" sz="2800" i="0" dirty="0" smtClean="0"/>
              <a:t>«fargeblind»       </a:t>
            </a:r>
            <a:r>
              <a:rPr lang="nb-NO" altLang="nb-NO" sz="2800" dirty="0"/>
              <a:t>N</a:t>
            </a:r>
            <a:r>
              <a:rPr lang="nb-NO" altLang="nb-NO" sz="2800" i="0" dirty="0" smtClean="0"/>
              <a:t> </a:t>
            </a:r>
            <a:r>
              <a:rPr lang="nb-NO" altLang="nb-NO" sz="2800" i="0" dirty="0"/>
              <a:t>= </a:t>
            </a:r>
            <a:r>
              <a:rPr lang="nb-NO" altLang="nb-NO" sz="2800" i="0" dirty="0" smtClean="0"/>
              <a:t>«normalt fargesyn» </a:t>
            </a:r>
            <a:endParaRPr lang="nb-NO" altLang="nb-NO" sz="2800" i="0" dirty="0"/>
          </a:p>
        </p:txBody>
      </p:sp>
      <p:sp>
        <p:nvSpPr>
          <p:cNvPr id="209933" name="Text Box 13"/>
          <p:cNvSpPr txBox="1">
            <a:spLocks noChangeArrowheads="1"/>
          </p:cNvSpPr>
          <p:nvPr/>
        </p:nvSpPr>
        <p:spPr bwMode="auto">
          <a:xfrm>
            <a:off x="741363" y="159029"/>
            <a:ext cx="8191500" cy="94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200" i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3200" i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3200" i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3200" i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3200" i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60000"/>
              </a:spcBef>
            </a:pPr>
            <a:r>
              <a:rPr lang="nb-NO" altLang="nb-NO" sz="2800" i="0" dirty="0">
                <a:solidFill>
                  <a:srgbClr val="008000"/>
                </a:solidFill>
              </a:rPr>
              <a:t>Eksempel </a:t>
            </a:r>
            <a:r>
              <a:rPr lang="nb-NO" altLang="nb-NO" sz="2800" i="0" dirty="0" smtClean="0">
                <a:solidFill>
                  <a:srgbClr val="008000"/>
                </a:solidFill>
              </a:rPr>
              <a:t>4.3 / Oppgave 25:</a:t>
            </a:r>
            <a:r>
              <a:rPr lang="nb-NO" altLang="nb-NO" sz="2800" i="0" dirty="0" smtClean="0"/>
              <a:t> </a:t>
            </a:r>
            <a:endParaRPr lang="nb-NO" altLang="nb-NO" sz="2800" i="0" dirty="0"/>
          </a:p>
          <a:p>
            <a:pPr eaLnBrk="1" hangingPunct="1"/>
            <a:r>
              <a:rPr lang="nb-NO" altLang="nb-NO" sz="2800" i="0" dirty="0" smtClean="0"/>
              <a:t>Vi ser på situasjonen i eksempel 4.3</a:t>
            </a:r>
            <a:endParaRPr lang="nb-NO" altLang="nb-NO" sz="2800" i="0" dirty="0"/>
          </a:p>
        </p:txBody>
      </p:sp>
      <p:graphicFrame>
        <p:nvGraphicFramePr>
          <p:cNvPr id="2" name="Objek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0794156"/>
              </p:ext>
            </p:extLst>
          </p:nvPr>
        </p:nvGraphicFramePr>
        <p:xfrm>
          <a:off x="1222802" y="3006841"/>
          <a:ext cx="5619751" cy="949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170" name="Equation" r:id="rId3" imgW="2476440" imgH="419040" progId="Equation.DSMT4">
                  <p:embed/>
                </p:oleObj>
              </mc:Choice>
              <mc:Fallback>
                <p:oleObj name="Equation" r:id="rId3" imgW="2476440" imgH="419040" progId="Equation.DSMT4">
                  <p:embed/>
                  <p:pic>
                    <p:nvPicPr>
                      <p:cNvPr id="0" name="Object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22802" y="3006841"/>
                        <a:ext cx="5619751" cy="9493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" name="Objekt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29109215"/>
              </p:ext>
            </p:extLst>
          </p:nvPr>
        </p:nvGraphicFramePr>
        <p:xfrm>
          <a:off x="1261831" y="4196731"/>
          <a:ext cx="5735637" cy="949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171" name="Equation" r:id="rId5" imgW="2527200" imgH="419040" progId="Equation.DSMT4">
                  <p:embed/>
                </p:oleObj>
              </mc:Choice>
              <mc:Fallback>
                <p:oleObj name="Equation" r:id="rId5" imgW="2527200" imgH="419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61831" y="4196731"/>
                        <a:ext cx="5735637" cy="9493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" name="Objekt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32540663"/>
              </p:ext>
            </p:extLst>
          </p:nvPr>
        </p:nvGraphicFramePr>
        <p:xfrm>
          <a:off x="1235968" y="5508432"/>
          <a:ext cx="5676900" cy="949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172" name="Equation" r:id="rId7" imgW="2501640" imgH="419040" progId="Equation.DSMT4">
                  <p:embed/>
                </p:oleObj>
              </mc:Choice>
              <mc:Fallback>
                <p:oleObj name="Equation" r:id="rId7" imgW="2501640" imgH="419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35968" y="5508432"/>
                        <a:ext cx="5676900" cy="9493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9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9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9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9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9923" grpId="0" build="allAtOnce"/>
      <p:bldP spid="209933" grpId="0" build="allAtOnce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922" name="Picture 2" descr="bakside-kort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198563" y="2403475"/>
            <a:ext cx="1285875" cy="1773238"/>
          </a:xfrm>
          <a:noFill/>
        </p:spPr>
      </p:pic>
      <p:sp>
        <p:nvSpPr>
          <p:cNvPr id="209923" name="Text Box 3"/>
          <p:cNvSpPr txBox="1">
            <a:spLocks noChangeArrowheads="1"/>
          </p:cNvSpPr>
          <p:nvPr/>
        </p:nvSpPr>
        <p:spPr bwMode="auto">
          <a:xfrm>
            <a:off x="974725" y="4422775"/>
            <a:ext cx="8347075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200" i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3200" i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3200" i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3200" i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3200" i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30000"/>
              </a:spcBef>
            </a:pPr>
            <a:r>
              <a:rPr lang="nb-NO" altLang="nb-NO" sz="2800" dirty="0"/>
              <a:t>A</a:t>
            </a:r>
            <a:r>
              <a:rPr lang="nb-NO" altLang="nb-NO" sz="2800" i="0" dirty="0"/>
              <a:t> = </a:t>
            </a:r>
            <a:r>
              <a:rPr lang="nb-NO" altLang="nb-NO" sz="2800" i="0" dirty="0" smtClean="0"/>
              <a:t>«første </a:t>
            </a:r>
            <a:r>
              <a:rPr lang="nb-NO" altLang="nb-NO" sz="2800" i="0" dirty="0"/>
              <a:t>kort </a:t>
            </a:r>
            <a:r>
              <a:rPr lang="nb-NO" altLang="nb-NO" sz="2800" i="0" dirty="0" smtClean="0"/>
              <a:t>rødt»      </a:t>
            </a:r>
            <a:r>
              <a:rPr lang="nb-NO" altLang="nb-NO" sz="2800" dirty="0"/>
              <a:t>B</a:t>
            </a:r>
            <a:r>
              <a:rPr lang="nb-NO" altLang="nb-NO" sz="2800" i="0" dirty="0"/>
              <a:t> = </a:t>
            </a:r>
            <a:r>
              <a:rPr lang="nb-NO" altLang="nb-NO" sz="2800" i="0" dirty="0" smtClean="0"/>
              <a:t>«andre </a:t>
            </a:r>
            <a:r>
              <a:rPr lang="nb-NO" altLang="nb-NO" sz="2800" i="0" dirty="0"/>
              <a:t>kort </a:t>
            </a:r>
            <a:r>
              <a:rPr lang="nb-NO" altLang="nb-NO" sz="2800" i="0" dirty="0" smtClean="0"/>
              <a:t>svart» </a:t>
            </a:r>
            <a:endParaRPr lang="nb-NO" altLang="nb-NO" sz="2800" i="0" dirty="0"/>
          </a:p>
        </p:txBody>
      </p:sp>
      <p:pic>
        <p:nvPicPr>
          <p:cNvPr id="209924" name="Picture 4" descr="hjerter-knekt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2413" y="2324100"/>
            <a:ext cx="1266825" cy="1825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9925" name="Picture 5" descr="spar-sju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8938" y="2349500"/>
            <a:ext cx="1255712" cy="1835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9926" name="Text Box 6"/>
          <p:cNvSpPr txBox="1">
            <a:spLocks noChangeArrowheads="1"/>
          </p:cNvSpPr>
          <p:nvPr/>
        </p:nvSpPr>
        <p:spPr bwMode="auto">
          <a:xfrm>
            <a:off x="741363" y="1577065"/>
            <a:ext cx="81915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200" i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3200" i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3200" i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3200" i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3200" i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60000"/>
              </a:spcBef>
            </a:pPr>
            <a:r>
              <a:rPr lang="nb-NO" altLang="nb-NO" sz="2800" i="0" dirty="0"/>
              <a:t>Trekker tilfeldig ett kort og så ett kort til</a:t>
            </a:r>
          </a:p>
        </p:txBody>
      </p:sp>
      <p:pic>
        <p:nvPicPr>
          <p:cNvPr id="209927" name="Picture 7" descr="bakside-kor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1925" y="2447925"/>
            <a:ext cx="1287463" cy="1773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9928" name="Picture 8" descr="bakside-kor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6875" y="2447925"/>
            <a:ext cx="1285875" cy="1773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9929" name="Picture 9" descr="bakside-kor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0238" y="2447925"/>
            <a:ext cx="1285875" cy="1773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9930" name="Picture 10" descr="bakside-kor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2447925"/>
            <a:ext cx="1287463" cy="1773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9931" name="Picture 11" descr="bakside-kor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8550" y="2447925"/>
            <a:ext cx="1285875" cy="1773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9933" name="Text Box 13"/>
          <p:cNvSpPr txBox="1">
            <a:spLocks noChangeArrowheads="1"/>
          </p:cNvSpPr>
          <p:nvPr/>
        </p:nvSpPr>
        <p:spPr bwMode="auto">
          <a:xfrm>
            <a:off x="806679" y="247530"/>
            <a:ext cx="8191500" cy="11849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200" i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3200" i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3200" i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3200" i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3200" i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60000"/>
              </a:spcBef>
            </a:pPr>
            <a:r>
              <a:rPr lang="nb-NO" altLang="nb-NO" sz="2800" i="0" dirty="0">
                <a:solidFill>
                  <a:srgbClr val="008000"/>
                </a:solidFill>
              </a:rPr>
              <a:t>Eksempel </a:t>
            </a:r>
            <a:r>
              <a:rPr lang="nb-NO" altLang="nb-NO" sz="2800" i="0" dirty="0" smtClean="0">
                <a:solidFill>
                  <a:srgbClr val="008000"/>
                </a:solidFill>
              </a:rPr>
              <a:t>4.4</a:t>
            </a:r>
            <a:r>
              <a:rPr lang="nb-NO" altLang="nb-NO" sz="2800" i="0" dirty="0">
                <a:solidFill>
                  <a:srgbClr val="008000"/>
                </a:solidFill>
              </a:rPr>
              <a:t>:</a:t>
            </a:r>
            <a:r>
              <a:rPr lang="nb-NO" altLang="nb-NO" sz="2800" i="0" dirty="0"/>
              <a:t> </a:t>
            </a:r>
          </a:p>
          <a:p>
            <a:pPr eaLnBrk="1" hangingPunct="1">
              <a:spcBef>
                <a:spcPts val="1800"/>
              </a:spcBef>
            </a:pPr>
            <a:r>
              <a:rPr lang="nb-NO" altLang="nb-NO" sz="2800" i="0" dirty="0"/>
              <a:t>Bunke med fire røde og to svarte kort </a:t>
            </a:r>
          </a:p>
        </p:txBody>
      </p:sp>
      <p:sp>
        <p:nvSpPr>
          <p:cNvPr id="209934" name="Text Box 14"/>
          <p:cNvSpPr txBox="1">
            <a:spLocks noChangeArrowheads="1"/>
          </p:cNvSpPr>
          <p:nvPr/>
        </p:nvSpPr>
        <p:spPr bwMode="auto">
          <a:xfrm>
            <a:off x="974725" y="5197928"/>
            <a:ext cx="7958138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3200" i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3200" i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3200" i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3200" i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3200" i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60000"/>
              </a:spcBef>
            </a:pPr>
            <a:r>
              <a:rPr lang="nb-NO" altLang="nb-NO" sz="2800" i="0" dirty="0"/>
              <a:t>Vil bestemme  </a:t>
            </a:r>
            <a:r>
              <a:rPr lang="nb-NO" altLang="nb-NO" sz="2800" dirty="0"/>
              <a:t> </a:t>
            </a:r>
            <a:r>
              <a:rPr lang="nb-NO" altLang="nb-NO" sz="2800" dirty="0" smtClean="0"/>
              <a:t>           </a:t>
            </a:r>
            <a:r>
              <a:rPr lang="nb-NO" altLang="nb-NO" sz="2800" i="0" dirty="0" smtClean="0"/>
              <a:t> </a:t>
            </a:r>
            <a:r>
              <a:rPr lang="nb-NO" altLang="nb-NO" sz="2800" i="0" dirty="0"/>
              <a:t>ut fra definisjonen</a:t>
            </a:r>
          </a:p>
          <a:p>
            <a:pPr eaLnBrk="1" hangingPunct="1"/>
            <a:r>
              <a:rPr lang="nb-NO" altLang="nb-NO" sz="2800" i="0" dirty="0" smtClean="0"/>
              <a:t>(det gir </a:t>
            </a:r>
            <a:r>
              <a:rPr lang="nb-NO" altLang="nb-NO" sz="2800" i="0" dirty="0"/>
              <a:t>en </a:t>
            </a:r>
            <a:r>
              <a:rPr lang="nb-NO" altLang="nb-NO" sz="2800" i="0" dirty="0" smtClean="0"/>
              <a:t>«sjekk» </a:t>
            </a:r>
            <a:r>
              <a:rPr lang="nb-NO" altLang="nb-NO" sz="2800" i="0" dirty="0"/>
              <a:t>på at definisjonen er rimelig)</a:t>
            </a:r>
          </a:p>
        </p:txBody>
      </p:sp>
      <p:graphicFrame>
        <p:nvGraphicFramePr>
          <p:cNvPr id="2" name="Objekt 1"/>
          <p:cNvGraphicFramePr>
            <a:graphicFrameLocks noChangeAspect="1"/>
          </p:cNvGraphicFramePr>
          <p:nvPr>
            <p:extLst/>
          </p:nvPr>
        </p:nvGraphicFramePr>
        <p:xfrm>
          <a:off x="3305629" y="5274580"/>
          <a:ext cx="1296988" cy="460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110" name="Equation" r:id="rId6" imgW="571320" imgH="203040" progId="Equation.DSMT4">
                  <p:embed/>
                </p:oleObj>
              </mc:Choice>
              <mc:Fallback>
                <p:oleObj name="Equation" r:id="rId6" imgW="57132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05629" y="5274580"/>
                        <a:ext cx="1296988" cy="4603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6A68E4-38B9-4645-8A66-DE5CF1AA37A7}" type="slidenum">
              <a:rPr lang="en-US" altLang="nb-NO" smtClean="0"/>
              <a:pPr/>
              <a:t>57</a:t>
            </a:fld>
            <a:endParaRPr lang="en-US" altLang="nb-NO"/>
          </a:p>
        </p:txBody>
      </p:sp>
    </p:spTree>
    <p:extLst>
      <p:ext uri="{BB962C8B-B14F-4D97-AF65-F5344CB8AC3E}">
        <p14:creationId xmlns:p14="http://schemas.microsoft.com/office/powerpoint/2010/main" val="676610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9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9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9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9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9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9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9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9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9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9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9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9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9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9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9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9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9923" grpId="0" build="allAtOnce"/>
      <p:bldP spid="209926" grpId="0" build="allAtOnce"/>
      <p:bldP spid="209933" grpId="0" build="allAtOnce"/>
      <p:bldP spid="209934" grpId="0" build="allAtOnce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946" name="Text Box 2"/>
          <p:cNvSpPr txBox="1">
            <a:spLocks noChangeArrowheads="1"/>
          </p:cNvSpPr>
          <p:nvPr/>
        </p:nvSpPr>
        <p:spPr bwMode="auto">
          <a:xfrm>
            <a:off x="662201" y="115888"/>
            <a:ext cx="8892961" cy="29392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3200" i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3200" i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3200" i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3200" i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3200" i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ts val="1800"/>
              </a:spcBef>
            </a:pPr>
            <a:r>
              <a:rPr lang="nb-NO" altLang="nb-NO" sz="2800" i="0" dirty="0"/>
              <a:t>Vi kan trekke to kort på 6 </a:t>
            </a:r>
            <a:r>
              <a:rPr lang="nb-NO" altLang="nb-NO" sz="2800" b="1" i="0" baseline="30000" dirty="0"/>
              <a:t>.</a:t>
            </a:r>
            <a:r>
              <a:rPr lang="nb-NO" altLang="nb-NO" sz="2800" i="0" dirty="0"/>
              <a:t> 5 = 30 måter</a:t>
            </a:r>
          </a:p>
          <a:p>
            <a:pPr eaLnBrk="1" hangingPunct="1">
              <a:spcBef>
                <a:spcPts val="1800"/>
              </a:spcBef>
            </a:pPr>
            <a:r>
              <a:rPr lang="nb-NO" altLang="nb-NO" sz="2800" i="0" dirty="0"/>
              <a:t>Vi kan trekke først et rødt og så et svart kort på                         4 </a:t>
            </a:r>
            <a:r>
              <a:rPr lang="nb-NO" altLang="nb-NO" sz="2800" b="1" i="0" baseline="30000" dirty="0"/>
              <a:t>.</a:t>
            </a:r>
            <a:r>
              <a:rPr lang="nb-NO" altLang="nb-NO" sz="2800" i="0" dirty="0"/>
              <a:t> 2 = 8 måter</a:t>
            </a:r>
          </a:p>
          <a:p>
            <a:pPr eaLnBrk="1" hangingPunct="1">
              <a:spcBef>
                <a:spcPts val="1800"/>
              </a:spcBef>
            </a:pPr>
            <a:r>
              <a:rPr lang="nb-NO" altLang="nb-NO" sz="2800" i="0" dirty="0"/>
              <a:t>Vi kan trekke det første kort rødt på 4 </a:t>
            </a:r>
            <a:r>
              <a:rPr lang="nb-NO" altLang="nb-NO" sz="2800" b="1" i="0" baseline="30000" dirty="0"/>
              <a:t>.</a:t>
            </a:r>
            <a:r>
              <a:rPr lang="nb-NO" altLang="nb-NO" sz="2800" i="0" dirty="0"/>
              <a:t> 5 = 20 måter</a:t>
            </a:r>
          </a:p>
          <a:p>
            <a:pPr eaLnBrk="1" hangingPunct="1">
              <a:spcBef>
                <a:spcPts val="1800"/>
              </a:spcBef>
            </a:pPr>
            <a:r>
              <a:rPr lang="nb-NO" altLang="nb-NO" sz="2800" i="0" dirty="0"/>
              <a:t>Det gir</a:t>
            </a:r>
          </a:p>
        </p:txBody>
      </p:sp>
      <p:sp>
        <p:nvSpPr>
          <p:cNvPr id="210948" name="Text Box 4"/>
          <p:cNvSpPr txBox="1">
            <a:spLocks noChangeArrowheads="1"/>
          </p:cNvSpPr>
          <p:nvPr/>
        </p:nvSpPr>
        <p:spPr bwMode="auto">
          <a:xfrm>
            <a:off x="817777" y="4221163"/>
            <a:ext cx="81915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200" i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3200" i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3200" i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3200" i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3200" i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60000"/>
              </a:spcBef>
            </a:pPr>
            <a:r>
              <a:rPr lang="nb-NO" altLang="nb-NO" sz="2800" i="0"/>
              <a:t>Dermed er</a:t>
            </a:r>
          </a:p>
        </p:txBody>
      </p:sp>
      <p:graphicFrame>
        <p:nvGraphicFramePr>
          <p:cNvPr id="210953" name="Object 9"/>
          <p:cNvGraphicFramePr>
            <a:graphicFrameLocks noChangeAspect="1"/>
          </p:cNvGraphicFramePr>
          <p:nvPr>
            <p:extLst/>
          </p:nvPr>
        </p:nvGraphicFramePr>
        <p:xfrm>
          <a:off x="1319427" y="3107878"/>
          <a:ext cx="2665413" cy="9255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146" name="Equation" r:id="rId3" imgW="914400" imgH="317160" progId="Equation.DSMT4">
                  <p:embed/>
                </p:oleObj>
              </mc:Choice>
              <mc:Fallback>
                <p:oleObj name="Equation" r:id="rId3" imgW="914400" imgH="3171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19427" y="3107878"/>
                        <a:ext cx="2665413" cy="9255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hlink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0955" name="Object 11"/>
          <p:cNvGraphicFramePr>
            <a:graphicFrameLocks noChangeAspect="1"/>
          </p:cNvGraphicFramePr>
          <p:nvPr>
            <p:extLst/>
          </p:nvPr>
        </p:nvGraphicFramePr>
        <p:xfrm>
          <a:off x="5297702" y="3120397"/>
          <a:ext cx="1887538" cy="9255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147" name="Equation" r:id="rId5" imgW="647640" imgH="317160" progId="Equation.DSMT4">
                  <p:embed/>
                </p:oleObj>
              </mc:Choice>
              <mc:Fallback>
                <p:oleObj name="Equation" r:id="rId5" imgW="647640" imgH="3171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97702" y="3120397"/>
                        <a:ext cx="1887538" cy="9255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hlink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0956" name="Text Box 12"/>
          <p:cNvSpPr txBox="1">
            <a:spLocks noChangeArrowheads="1"/>
          </p:cNvSpPr>
          <p:nvPr/>
        </p:nvSpPr>
        <p:spPr bwMode="auto">
          <a:xfrm>
            <a:off x="895565" y="6005513"/>
            <a:ext cx="81915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200" i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3200" i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3200" i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3200" i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3200" i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60000"/>
              </a:spcBef>
            </a:pPr>
            <a:r>
              <a:rPr lang="nb-NO" altLang="nb-NO" sz="2800" i="0" dirty="0"/>
              <a:t>(selvfølgelig!)</a:t>
            </a:r>
          </a:p>
        </p:txBody>
      </p:sp>
      <p:graphicFrame>
        <p:nvGraphicFramePr>
          <p:cNvPr id="210957" name="Object 13"/>
          <p:cNvGraphicFramePr>
            <a:graphicFrameLocks noChangeAspect="1"/>
          </p:cNvGraphicFramePr>
          <p:nvPr>
            <p:extLst/>
          </p:nvPr>
        </p:nvGraphicFramePr>
        <p:xfrm>
          <a:off x="1422615" y="4829175"/>
          <a:ext cx="3238500" cy="1047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148" name="Equation" r:id="rId7" imgW="1295280" imgH="419040" progId="Equation.DSMT4">
                  <p:embed/>
                </p:oleObj>
              </mc:Choice>
              <mc:Fallback>
                <p:oleObj name="Equation" r:id="rId7" imgW="1295280" imgH="419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22615" y="4829175"/>
                        <a:ext cx="3238500" cy="1047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hlink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0958" name="Object 14"/>
          <p:cNvGraphicFramePr>
            <a:graphicFrameLocks noChangeAspect="1"/>
          </p:cNvGraphicFramePr>
          <p:nvPr>
            <p:extLst/>
          </p:nvPr>
        </p:nvGraphicFramePr>
        <p:xfrm>
          <a:off x="4730252" y="4842504"/>
          <a:ext cx="2921000" cy="984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149" name="Equation" r:id="rId9" imgW="1168200" imgH="393480" progId="Equation.DSMT4">
                  <p:embed/>
                </p:oleObj>
              </mc:Choice>
              <mc:Fallback>
                <p:oleObj name="Equation" r:id="rId9" imgW="1168200" imgH="393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30252" y="4842504"/>
                        <a:ext cx="2921000" cy="9842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hlink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03D2F2-6131-402A-B97D-73F2063DDFF5}" type="slidenum">
              <a:rPr lang="en-US" altLang="nb-NO" smtClean="0"/>
              <a:pPr/>
              <a:t>58</a:t>
            </a:fld>
            <a:endParaRPr lang="en-US" altLang="nb-NO"/>
          </a:p>
        </p:txBody>
      </p:sp>
    </p:spTree>
    <p:extLst>
      <p:ext uri="{BB962C8B-B14F-4D97-AF65-F5344CB8AC3E}">
        <p14:creationId xmlns:p14="http://schemas.microsoft.com/office/powerpoint/2010/main" val="37612411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9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9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9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94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09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09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9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09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09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9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0946" grpId="0" build="allAtOnce"/>
      <p:bldP spid="210948" grpId="0" build="allAtOnce"/>
      <p:bldP spid="210956" grpId="0" build="allAtOnce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1970" name="Picture 2" descr="bakside-kort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209675" y="3122613"/>
            <a:ext cx="1285875" cy="1773237"/>
          </a:xfrm>
          <a:noFill/>
        </p:spPr>
      </p:pic>
      <p:sp>
        <p:nvSpPr>
          <p:cNvPr id="211971" name="Text Box 3"/>
          <p:cNvSpPr txBox="1">
            <a:spLocks noChangeArrowheads="1"/>
          </p:cNvSpPr>
          <p:nvPr/>
        </p:nvSpPr>
        <p:spPr bwMode="auto">
          <a:xfrm>
            <a:off x="974725" y="5300663"/>
            <a:ext cx="8347075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200" i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3200" i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3200" i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3200" i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3200" i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30000"/>
              </a:spcBef>
            </a:pPr>
            <a:r>
              <a:rPr lang="nb-NO" altLang="nb-NO" sz="2800" dirty="0"/>
              <a:t>A</a:t>
            </a:r>
            <a:r>
              <a:rPr lang="nb-NO" altLang="nb-NO" sz="2800" i="0" dirty="0"/>
              <a:t> = </a:t>
            </a:r>
            <a:r>
              <a:rPr lang="nb-NO" altLang="nb-NO" sz="2800" i="0" dirty="0" smtClean="0"/>
              <a:t>«første </a:t>
            </a:r>
            <a:r>
              <a:rPr lang="nb-NO" altLang="nb-NO" sz="2800" i="0" dirty="0"/>
              <a:t>kort </a:t>
            </a:r>
            <a:r>
              <a:rPr lang="nb-NO" altLang="nb-NO" sz="2800" i="0" dirty="0" smtClean="0"/>
              <a:t>rødt»      </a:t>
            </a:r>
            <a:r>
              <a:rPr lang="nb-NO" altLang="nb-NO" sz="2800" dirty="0"/>
              <a:t>B</a:t>
            </a:r>
            <a:r>
              <a:rPr lang="nb-NO" altLang="nb-NO" sz="2800" i="0" dirty="0"/>
              <a:t> = </a:t>
            </a:r>
            <a:r>
              <a:rPr lang="nb-NO" altLang="nb-NO" sz="2800" i="0" dirty="0" smtClean="0"/>
              <a:t>«andre </a:t>
            </a:r>
            <a:r>
              <a:rPr lang="nb-NO" altLang="nb-NO" sz="2800" i="0" dirty="0"/>
              <a:t>kort </a:t>
            </a:r>
            <a:r>
              <a:rPr lang="nb-NO" altLang="nb-NO" sz="2800" i="0" dirty="0" smtClean="0"/>
              <a:t>svart» </a:t>
            </a:r>
            <a:endParaRPr lang="nb-NO" altLang="nb-NO" sz="2800" i="0" dirty="0"/>
          </a:p>
        </p:txBody>
      </p:sp>
      <p:pic>
        <p:nvPicPr>
          <p:cNvPr id="211973" name="Picture 5" descr="spar-sju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8463" y="3068638"/>
            <a:ext cx="1257300" cy="1835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1974" name="Text Box 6"/>
          <p:cNvSpPr txBox="1">
            <a:spLocks noChangeArrowheads="1"/>
          </p:cNvSpPr>
          <p:nvPr/>
        </p:nvSpPr>
        <p:spPr bwMode="auto">
          <a:xfrm>
            <a:off x="741363" y="1341438"/>
            <a:ext cx="81915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200" i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3200" i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3200" i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3200" i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3200" i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60000"/>
              </a:spcBef>
            </a:pPr>
            <a:r>
              <a:rPr lang="nb-NO" altLang="nb-NO" sz="2800" i="0"/>
              <a:t>Trekker tilfeldig ett kort og så ett kort til</a:t>
            </a:r>
          </a:p>
        </p:txBody>
      </p:sp>
      <p:pic>
        <p:nvPicPr>
          <p:cNvPr id="211975" name="Picture 7" descr="bakside-kor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3038" y="3167063"/>
            <a:ext cx="1285875" cy="1773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1976" name="Picture 8" descr="bakside-kor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3167063"/>
            <a:ext cx="1287463" cy="1773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1977" name="Picture 9" descr="bakside-kor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1350" y="3167063"/>
            <a:ext cx="1285875" cy="1773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1978" name="Picture 10" descr="bakside-kor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4713" y="3167063"/>
            <a:ext cx="1285875" cy="1773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1979" name="Picture 11" descr="bakside-kor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8075" y="3167063"/>
            <a:ext cx="1287463" cy="1773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1980" name="Text Box 12"/>
          <p:cNvSpPr txBox="1">
            <a:spLocks noChangeArrowheads="1"/>
          </p:cNvSpPr>
          <p:nvPr/>
        </p:nvSpPr>
        <p:spPr bwMode="auto">
          <a:xfrm>
            <a:off x="826427" y="237678"/>
            <a:ext cx="8191500" cy="10310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200" i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3200" i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3200" i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3200" i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3200" i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ts val="600"/>
              </a:spcBef>
            </a:pPr>
            <a:r>
              <a:rPr lang="nb-NO" altLang="nb-NO" sz="2800" i="0" dirty="0">
                <a:solidFill>
                  <a:srgbClr val="008000"/>
                </a:solidFill>
              </a:rPr>
              <a:t>Eksempel </a:t>
            </a:r>
            <a:r>
              <a:rPr lang="nb-NO" altLang="nb-NO" sz="2800" i="0" dirty="0" smtClean="0">
                <a:solidFill>
                  <a:srgbClr val="008000"/>
                </a:solidFill>
              </a:rPr>
              <a:t>4.5</a:t>
            </a:r>
            <a:r>
              <a:rPr lang="nb-NO" altLang="nb-NO" sz="2800" i="0" dirty="0">
                <a:solidFill>
                  <a:srgbClr val="008000"/>
                </a:solidFill>
              </a:rPr>
              <a:t>:</a:t>
            </a:r>
            <a:r>
              <a:rPr lang="nb-NO" altLang="nb-NO" sz="2800" i="0" dirty="0"/>
              <a:t> </a:t>
            </a:r>
          </a:p>
          <a:p>
            <a:pPr eaLnBrk="1" hangingPunct="1">
              <a:spcBef>
                <a:spcPts val="600"/>
              </a:spcBef>
            </a:pPr>
            <a:r>
              <a:rPr lang="nb-NO" altLang="nb-NO" sz="2800" i="0" dirty="0"/>
              <a:t>Bunke med fire røde og to svarte kort </a:t>
            </a:r>
          </a:p>
        </p:txBody>
      </p:sp>
      <p:pic>
        <p:nvPicPr>
          <p:cNvPr id="211983" name="Picture 15" descr="bakside-kor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5425" y="3114675"/>
            <a:ext cx="1285875" cy="1773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1984" name="Rectangle 16"/>
          <p:cNvSpPr>
            <a:spLocks noChangeArrowheads="1"/>
          </p:cNvSpPr>
          <p:nvPr/>
        </p:nvSpPr>
        <p:spPr bwMode="auto">
          <a:xfrm>
            <a:off x="819150" y="1916113"/>
            <a:ext cx="8440738" cy="94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200" i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3200" i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3200" i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3200" i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3200" i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40000"/>
              </a:spcBef>
            </a:pPr>
            <a:r>
              <a:rPr lang="nb-NO" altLang="nb-NO" sz="2800" i="0"/>
              <a:t>Hva er den betingede sannsynligheten for at det første kortet er rødt gitt at det andre er svart?</a:t>
            </a:r>
          </a:p>
        </p:txBody>
      </p:sp>
      <p:sp>
        <p:nvSpPr>
          <p:cNvPr id="211985" name="Text Box 17"/>
          <p:cNvSpPr txBox="1">
            <a:spLocks noChangeArrowheads="1"/>
          </p:cNvSpPr>
          <p:nvPr/>
        </p:nvSpPr>
        <p:spPr bwMode="auto">
          <a:xfrm>
            <a:off x="1052513" y="5949950"/>
            <a:ext cx="7643812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200" i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3200" i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3200" i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3200" i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3200" i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60000"/>
              </a:spcBef>
            </a:pPr>
            <a:r>
              <a:rPr lang="nb-NO" altLang="nb-NO" sz="2800" i="0" dirty="0"/>
              <a:t>Vil bestemme  </a:t>
            </a:r>
          </a:p>
        </p:txBody>
      </p:sp>
      <p:graphicFrame>
        <p:nvGraphicFramePr>
          <p:cNvPr id="2" name="Objekt 1"/>
          <p:cNvGraphicFramePr>
            <a:graphicFrameLocks noChangeAspect="1"/>
          </p:cNvGraphicFramePr>
          <p:nvPr>
            <p:extLst/>
          </p:nvPr>
        </p:nvGraphicFramePr>
        <p:xfrm>
          <a:off x="3463246" y="6026150"/>
          <a:ext cx="1296988" cy="460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9158" name="Equation" r:id="rId5" imgW="571320" imgH="203040" progId="Equation.DSMT4">
                  <p:embed/>
                </p:oleObj>
              </mc:Choice>
              <mc:Fallback>
                <p:oleObj name="Equation" r:id="rId5" imgW="57132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63246" y="6026150"/>
                        <a:ext cx="1296988" cy="4603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6A68E4-38B9-4645-8A66-DE5CF1AA37A7}" type="slidenum">
              <a:rPr lang="en-US" altLang="nb-NO" smtClean="0"/>
              <a:pPr/>
              <a:t>59</a:t>
            </a:fld>
            <a:endParaRPr lang="en-US" altLang="nb-NO"/>
          </a:p>
        </p:txBody>
      </p:sp>
    </p:spTree>
    <p:extLst>
      <p:ext uri="{BB962C8B-B14F-4D97-AF65-F5344CB8AC3E}">
        <p14:creationId xmlns:p14="http://schemas.microsoft.com/office/powerpoint/2010/main" val="25851344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9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98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9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9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9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9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9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9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9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9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9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9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9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9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9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9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1971" grpId="0" build="allAtOnce"/>
      <p:bldP spid="211974" grpId="0" build="allAtOnce"/>
      <p:bldP spid="211980" grpId="0" build="allAtOnce"/>
      <p:bldP spid="211984" grpId="0"/>
      <p:bldP spid="211985" grpId="0" build="allAtOnce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262590" y="6375857"/>
            <a:ext cx="2311400" cy="4762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200" i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3200" i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3200" i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3200" i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3200" i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37DDD13A-ABA5-47E3-A33F-3DFCE8F31E39}" type="slidenum">
              <a:rPr lang="en-US" altLang="nb-NO" sz="1400" i="0"/>
              <a:pPr eaLnBrk="1" hangingPunct="1"/>
              <a:t>6</a:t>
            </a:fld>
            <a:endParaRPr lang="en-US" altLang="nb-NO" sz="1400" i="0" dirty="0"/>
          </a:p>
        </p:txBody>
      </p:sp>
      <p:pic>
        <p:nvPicPr>
          <p:cNvPr id="37893" name="Picture 5" descr="pascal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20202" y="715254"/>
            <a:ext cx="2128266" cy="3706368"/>
          </a:xfrm>
          <a:noFill/>
        </p:spPr>
      </p:pic>
      <p:pic>
        <p:nvPicPr>
          <p:cNvPr id="37895" name="Picture 7" descr="fermat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556059" y="604333"/>
            <a:ext cx="2156460" cy="3821430"/>
          </a:xfrm>
          <a:noFill/>
        </p:spPr>
      </p:pic>
      <p:sp>
        <p:nvSpPr>
          <p:cNvPr id="37898" name="Text Box 10"/>
          <p:cNvSpPr txBox="1">
            <a:spLocks noChangeArrowheads="1"/>
          </p:cNvSpPr>
          <p:nvPr/>
        </p:nvSpPr>
        <p:spPr bwMode="auto">
          <a:xfrm>
            <a:off x="2464938" y="3813383"/>
            <a:ext cx="6630987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200" i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3200" i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3200" i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3200" i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3200" i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nb-NO" sz="1800" i="0" dirty="0"/>
              <a:t>(</a:t>
            </a:r>
            <a:r>
              <a:rPr lang="en-US" altLang="nb-NO" sz="1800" i="0" dirty="0" err="1"/>
              <a:t>Bilder</a:t>
            </a:r>
            <a:r>
              <a:rPr lang="en-US" altLang="nb-NO" sz="1800" i="0" dirty="0"/>
              <a:t> </a:t>
            </a:r>
            <a:r>
              <a:rPr lang="en-US" altLang="nb-NO" sz="1800" i="0" dirty="0" err="1"/>
              <a:t>fra</a:t>
            </a:r>
            <a:r>
              <a:rPr lang="en-US" altLang="nb-NO" sz="1800" i="0" dirty="0"/>
              <a:t> www.york.ac.uk/depts/maths/histstat)</a:t>
            </a:r>
          </a:p>
        </p:txBody>
      </p:sp>
      <p:sp>
        <p:nvSpPr>
          <p:cNvPr id="48134" name="Rectangle 11"/>
          <p:cNvSpPr>
            <a:spLocks noGrp="1" noChangeArrowheads="1"/>
          </p:cNvSpPr>
          <p:nvPr>
            <p:ph type="title"/>
          </p:nvPr>
        </p:nvSpPr>
        <p:spPr>
          <a:xfrm>
            <a:off x="3026232" y="113140"/>
            <a:ext cx="4071256" cy="4378325"/>
          </a:xfrm>
          <a:noFill/>
        </p:spPr>
        <p:txBody>
          <a:bodyPr/>
          <a:lstStyle/>
          <a:p>
            <a:pPr algn="l" eaLnBrk="1" hangingPunct="1"/>
            <a:r>
              <a:rPr lang="nb-NO" altLang="nb-NO" sz="2400" dirty="0" smtClean="0">
                <a:solidFill>
                  <a:srgbClr val="FF0000"/>
                </a:solidFill>
              </a:rPr>
              <a:t>Det historiske gjennom-bruddet for sannsynlighets-regningen kom først i 1654          i en brevveksling mellom Pascal og </a:t>
            </a:r>
            <a:r>
              <a:rPr lang="nb-NO" altLang="nb-NO" sz="2400" dirty="0" err="1" smtClean="0">
                <a:solidFill>
                  <a:srgbClr val="FF0000"/>
                </a:solidFill>
              </a:rPr>
              <a:t>Fermat</a:t>
            </a:r>
            <a:r>
              <a:rPr lang="nb-NO" altLang="nb-NO" sz="2400" dirty="0" smtClean="0">
                <a:solidFill>
                  <a:srgbClr val="FF0000"/>
                </a:solidFill>
              </a:rPr>
              <a:t> om noen problemer knyttet til spill </a:t>
            </a:r>
          </a:p>
        </p:txBody>
      </p:sp>
      <p:sp>
        <p:nvSpPr>
          <p:cNvPr id="37900" name="Text Box 12"/>
          <p:cNvSpPr txBox="1">
            <a:spLocks noChangeArrowheads="1"/>
          </p:cNvSpPr>
          <p:nvPr/>
        </p:nvSpPr>
        <p:spPr bwMode="auto">
          <a:xfrm>
            <a:off x="193674" y="185252"/>
            <a:ext cx="312102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200" i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3200" i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3200" i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3200" i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3200" i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nb-NO" sz="1800" i="0" dirty="0"/>
              <a:t>Blaise Pascal (1623-1662)</a:t>
            </a:r>
          </a:p>
        </p:txBody>
      </p:sp>
      <p:sp>
        <p:nvSpPr>
          <p:cNvPr id="37901" name="Text Box 13"/>
          <p:cNvSpPr txBox="1">
            <a:spLocks noChangeArrowheads="1"/>
          </p:cNvSpPr>
          <p:nvPr/>
        </p:nvSpPr>
        <p:spPr bwMode="auto">
          <a:xfrm>
            <a:off x="6510342" y="157118"/>
            <a:ext cx="3548062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200" i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3200" i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3200" i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3200" i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3200" i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nb-NO" sz="1800" i="0" dirty="0"/>
              <a:t>Pierre de Fermat (1601-1665)</a:t>
            </a:r>
          </a:p>
        </p:txBody>
      </p:sp>
      <p:sp>
        <p:nvSpPr>
          <p:cNvPr id="9" name="Rectangle 11"/>
          <p:cNvSpPr txBox="1">
            <a:spLocks noChangeArrowheads="1"/>
          </p:cNvSpPr>
          <p:nvPr/>
        </p:nvSpPr>
        <p:spPr bwMode="auto">
          <a:xfrm>
            <a:off x="298676" y="4963883"/>
            <a:ext cx="9694410" cy="13641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algn="l" eaLnBrk="1" hangingPunct="1"/>
            <a:r>
              <a:rPr lang="nb-NO" altLang="nb-NO" sz="2000" i="0" kern="0" dirty="0" smtClean="0">
                <a:solidFill>
                  <a:srgbClr val="0070C0"/>
                </a:solidFill>
              </a:rPr>
              <a:t>Pascal og </a:t>
            </a:r>
            <a:r>
              <a:rPr lang="nb-NO" altLang="nb-NO" sz="2000" i="0" kern="0" dirty="0" err="1" smtClean="0">
                <a:solidFill>
                  <a:srgbClr val="0070C0"/>
                </a:solidFill>
              </a:rPr>
              <a:t>Fermat</a:t>
            </a:r>
            <a:r>
              <a:rPr lang="nb-NO" altLang="nb-NO" sz="2000" i="0" kern="0" dirty="0" smtClean="0">
                <a:solidFill>
                  <a:srgbClr val="0070C0"/>
                </a:solidFill>
              </a:rPr>
              <a:t> var særlig interessert i delingsproblemet («problem </a:t>
            </a:r>
            <a:r>
              <a:rPr lang="nb-NO" altLang="nb-NO" sz="2000" i="0" kern="0" dirty="0" err="1" smtClean="0">
                <a:solidFill>
                  <a:srgbClr val="0070C0"/>
                </a:solidFill>
              </a:rPr>
              <a:t>of</a:t>
            </a:r>
            <a:r>
              <a:rPr lang="nb-NO" altLang="nb-NO" sz="2000" i="0" kern="0" dirty="0" smtClean="0">
                <a:solidFill>
                  <a:srgbClr val="0070C0"/>
                </a:solidFill>
              </a:rPr>
              <a:t> </a:t>
            </a:r>
            <a:r>
              <a:rPr lang="nb-NO" altLang="nb-NO" sz="2000" i="0" kern="0" dirty="0" err="1" smtClean="0">
                <a:solidFill>
                  <a:srgbClr val="0070C0"/>
                </a:solidFill>
              </a:rPr>
              <a:t>points</a:t>
            </a:r>
            <a:r>
              <a:rPr lang="nb-NO" altLang="nb-NO" sz="2000" i="0" kern="0" dirty="0" smtClean="0">
                <a:solidFill>
                  <a:srgbClr val="0070C0"/>
                </a:solidFill>
              </a:rPr>
              <a:t>»):  To spillere legger 50 kr hver i en pott. Spillerne kaster ett kronestykke flere ganger. Hvis det blir krone får spiller A ett poeng, hvis det blir mynt får spiller B ett poeng. Førstemann til 10 poeng vinner hele potten. Spillet må imidlertid avbrytes når spiller A har fått 8 poeng og spiller B har fått 7 poeng. Hvordan skal de dele potten? </a:t>
            </a:r>
          </a:p>
          <a:p>
            <a:pPr algn="l" eaLnBrk="1" hangingPunct="1"/>
            <a:endParaRPr lang="nb-NO" altLang="nb-NO" sz="2000" i="0" kern="0" dirty="0" smtClean="0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898" grpId="0"/>
      <p:bldP spid="37900" grpId="0"/>
      <p:bldP spid="37901" grpId="0"/>
      <p:bldP spid="9" grpId="0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994" name="Text Box 2"/>
          <p:cNvSpPr txBox="1">
            <a:spLocks noChangeArrowheads="1"/>
          </p:cNvSpPr>
          <p:nvPr/>
        </p:nvSpPr>
        <p:spPr bwMode="auto">
          <a:xfrm>
            <a:off x="661988" y="533400"/>
            <a:ext cx="7958137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200" i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3200" i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3200" i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3200" i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3200" i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40000"/>
              </a:spcBef>
            </a:pPr>
            <a:r>
              <a:rPr lang="nb-NO" altLang="nb-NO" sz="2800" i="0" dirty="0"/>
              <a:t>Vi har fra </a:t>
            </a:r>
            <a:r>
              <a:rPr lang="nb-NO" altLang="nb-NO" sz="2800" i="0" dirty="0" smtClean="0"/>
              <a:t>eksempel 4.4 at</a:t>
            </a:r>
            <a:endParaRPr lang="nb-NO" altLang="nb-NO" sz="2800" i="0" dirty="0"/>
          </a:p>
        </p:txBody>
      </p:sp>
      <p:graphicFrame>
        <p:nvGraphicFramePr>
          <p:cNvPr id="212996" name="Object 4"/>
          <p:cNvGraphicFramePr>
            <a:graphicFrameLocks noChangeAspect="1"/>
          </p:cNvGraphicFramePr>
          <p:nvPr>
            <p:extLst/>
          </p:nvPr>
        </p:nvGraphicFramePr>
        <p:xfrm>
          <a:off x="4936176" y="435455"/>
          <a:ext cx="2162175" cy="7508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0206" name="Equation" r:id="rId3" imgW="914400" imgH="317160" progId="Equation.DSMT4">
                  <p:embed/>
                </p:oleObj>
              </mc:Choice>
              <mc:Fallback>
                <p:oleObj name="Equation" r:id="rId3" imgW="914400" imgH="3171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36176" y="435455"/>
                        <a:ext cx="2162175" cy="7508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hlink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2999" name="Object 7"/>
          <p:cNvGraphicFramePr>
            <a:graphicFrameLocks noChangeAspect="1"/>
          </p:cNvGraphicFramePr>
          <p:nvPr/>
        </p:nvGraphicFramePr>
        <p:xfrm>
          <a:off x="1263650" y="5373688"/>
          <a:ext cx="3238500" cy="1047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0207" name="Equation" r:id="rId5" imgW="1295280" imgH="419040" progId="Equation.DSMT4">
                  <p:embed/>
                </p:oleObj>
              </mc:Choice>
              <mc:Fallback>
                <p:oleObj name="Equation" r:id="rId5" imgW="1295280" imgH="419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63650" y="5373688"/>
                        <a:ext cx="3238500" cy="1047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hlink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3000" name="Object 8"/>
          <p:cNvGraphicFramePr>
            <a:graphicFrameLocks noChangeAspect="1"/>
          </p:cNvGraphicFramePr>
          <p:nvPr>
            <p:extLst/>
          </p:nvPr>
        </p:nvGraphicFramePr>
        <p:xfrm>
          <a:off x="4537801" y="5373688"/>
          <a:ext cx="2825750" cy="984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0208" name="Equation" r:id="rId7" imgW="1130040" imgH="393480" progId="Equation.DSMT4">
                  <p:embed/>
                </p:oleObj>
              </mc:Choice>
              <mc:Fallback>
                <p:oleObj name="Equation" r:id="rId7" imgW="1130040" imgH="393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37801" y="5373688"/>
                        <a:ext cx="2825750" cy="9842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hlink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3002" name="Text Box 10"/>
          <p:cNvSpPr txBox="1">
            <a:spLocks noChangeArrowheads="1"/>
          </p:cNvSpPr>
          <p:nvPr/>
        </p:nvSpPr>
        <p:spPr bwMode="auto">
          <a:xfrm>
            <a:off x="741363" y="1455738"/>
            <a:ext cx="8191500" cy="1757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200" i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3200" i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3200" i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3200" i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3200" i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45000"/>
              </a:spcBef>
            </a:pPr>
            <a:r>
              <a:rPr lang="nb-NO" altLang="nb-NO" sz="2800" i="0"/>
              <a:t>Vi kan få et svart kort andre gang på to måter:</a:t>
            </a:r>
          </a:p>
          <a:p>
            <a:pPr eaLnBrk="1" hangingPunct="1">
              <a:spcBef>
                <a:spcPct val="45000"/>
              </a:spcBef>
              <a:buFontTx/>
              <a:buChar char="•"/>
            </a:pPr>
            <a:r>
              <a:rPr lang="nb-NO" altLang="nb-NO" sz="2800"/>
              <a:t>  </a:t>
            </a:r>
            <a:r>
              <a:rPr lang="nb-NO" altLang="nb-NO" sz="2800" i="0"/>
              <a:t>først rødt, så svart kort, dvs</a:t>
            </a:r>
          </a:p>
          <a:p>
            <a:pPr eaLnBrk="1" hangingPunct="1">
              <a:spcBef>
                <a:spcPct val="45000"/>
              </a:spcBef>
              <a:buFontTx/>
              <a:buChar char="•"/>
            </a:pPr>
            <a:r>
              <a:rPr lang="nb-NO" altLang="nb-NO" sz="2800" i="0"/>
              <a:t>  to svarte kort, dvs</a:t>
            </a:r>
          </a:p>
        </p:txBody>
      </p:sp>
      <p:graphicFrame>
        <p:nvGraphicFramePr>
          <p:cNvPr id="213003" name="Object 11"/>
          <p:cNvGraphicFramePr>
            <a:graphicFrameLocks noChangeAspect="1"/>
          </p:cNvGraphicFramePr>
          <p:nvPr>
            <p:extLst/>
          </p:nvPr>
        </p:nvGraphicFramePr>
        <p:xfrm>
          <a:off x="5561376" y="2134708"/>
          <a:ext cx="990600" cy="390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0209" name="Equation" r:id="rId9" imgW="419040" imgH="164880" progId="Equation.DSMT4">
                  <p:embed/>
                </p:oleObj>
              </mc:Choice>
              <mc:Fallback>
                <p:oleObj name="Equation" r:id="rId9" imgW="419040" imgH="1648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61376" y="2134708"/>
                        <a:ext cx="990600" cy="3905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hlink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3004" name="Object 12"/>
          <p:cNvGraphicFramePr>
            <a:graphicFrameLocks noChangeAspect="1"/>
          </p:cNvGraphicFramePr>
          <p:nvPr>
            <p:extLst/>
          </p:nvPr>
        </p:nvGraphicFramePr>
        <p:xfrm>
          <a:off x="4041659" y="2701446"/>
          <a:ext cx="992187" cy="450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0210" name="Equation" r:id="rId11" imgW="419040" imgH="190440" progId="Equation.DSMT4">
                  <p:embed/>
                </p:oleObj>
              </mc:Choice>
              <mc:Fallback>
                <p:oleObj name="Equation" r:id="rId11" imgW="419040" imgH="1904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41659" y="2701446"/>
                        <a:ext cx="992187" cy="4508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hlink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3005" name="Object 13"/>
          <p:cNvGraphicFramePr>
            <a:graphicFrameLocks noChangeAspect="1"/>
          </p:cNvGraphicFramePr>
          <p:nvPr/>
        </p:nvGraphicFramePr>
        <p:xfrm>
          <a:off x="1082675" y="3578225"/>
          <a:ext cx="4508500" cy="571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0211" name="Equation" r:id="rId13" imgW="1803240" imgH="228600" progId="Equation.DSMT4">
                  <p:embed/>
                </p:oleObj>
              </mc:Choice>
              <mc:Fallback>
                <p:oleObj name="Equation" r:id="rId13" imgW="180324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82675" y="3578225"/>
                        <a:ext cx="4508500" cy="571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hlink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3006" name="Object 14"/>
          <p:cNvGraphicFramePr>
            <a:graphicFrameLocks noChangeAspect="1"/>
          </p:cNvGraphicFramePr>
          <p:nvPr>
            <p:extLst/>
          </p:nvPr>
        </p:nvGraphicFramePr>
        <p:xfrm>
          <a:off x="5656989" y="3488217"/>
          <a:ext cx="2857500" cy="793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0212" name="Equation" r:id="rId15" imgW="1143000" imgH="317160" progId="Equation.DSMT4">
                  <p:embed/>
                </p:oleObj>
              </mc:Choice>
              <mc:Fallback>
                <p:oleObj name="Equation" r:id="rId15" imgW="1143000" imgH="3171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56989" y="3488217"/>
                        <a:ext cx="2857500" cy="793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hlink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3007" name="Text Box 15"/>
          <p:cNvSpPr txBox="1">
            <a:spLocks noChangeArrowheads="1"/>
          </p:cNvSpPr>
          <p:nvPr/>
        </p:nvSpPr>
        <p:spPr bwMode="auto">
          <a:xfrm>
            <a:off x="781050" y="4437063"/>
            <a:ext cx="8696325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200" i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3200" i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3200" i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3200" i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3200" i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40000"/>
              </a:spcBef>
            </a:pPr>
            <a:r>
              <a:rPr lang="nb-NO" altLang="nb-NO" sz="2800" i="0" dirty="0" err="1"/>
              <a:t>dvs</a:t>
            </a:r>
            <a:r>
              <a:rPr lang="nb-NO" altLang="nb-NO" sz="2800" i="0" dirty="0"/>
              <a:t> lik sannsynligheten for at første kort er </a:t>
            </a:r>
            <a:r>
              <a:rPr lang="nb-NO" altLang="nb-NO" sz="2800" i="0" dirty="0" smtClean="0"/>
              <a:t>svart</a:t>
            </a:r>
            <a:endParaRPr lang="nb-NO" altLang="nb-NO" sz="2800" i="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03D2F2-6131-402A-B97D-73F2063DDFF5}" type="slidenum">
              <a:rPr lang="en-US" altLang="nb-NO" smtClean="0"/>
              <a:pPr/>
              <a:t>60</a:t>
            </a:fld>
            <a:endParaRPr lang="en-US" altLang="nb-NO"/>
          </a:p>
        </p:txBody>
      </p:sp>
    </p:spTree>
    <p:extLst>
      <p:ext uri="{BB962C8B-B14F-4D97-AF65-F5344CB8AC3E}">
        <p14:creationId xmlns:p14="http://schemas.microsoft.com/office/powerpoint/2010/main" val="11803263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0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00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30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00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30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30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30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0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29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30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3002" grpId="0" build="allAtOnce"/>
      <p:bldP spid="213007" grpId="0" build="allAtOnce"/>
    </p:bld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029" name="Rectangle 13"/>
          <p:cNvSpPr>
            <a:spLocks noChangeArrowheads="1"/>
          </p:cNvSpPr>
          <p:nvPr/>
        </p:nvSpPr>
        <p:spPr bwMode="auto">
          <a:xfrm>
            <a:off x="478894" y="708770"/>
            <a:ext cx="8440738" cy="1373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200" i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3200" i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3200" i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3200" i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3200" i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40000"/>
              </a:spcBef>
            </a:pPr>
            <a:r>
              <a:rPr lang="nb-NO" altLang="nb-NO" sz="2800" i="0" dirty="0"/>
              <a:t>Hva betyr det egentlig at den betingede sannsynligheten er 4/5 = 80% for at det første kortet er rødt gitt at det andre er svart?</a:t>
            </a:r>
          </a:p>
        </p:txBody>
      </p:sp>
      <p:sp>
        <p:nvSpPr>
          <p:cNvPr id="214032" name="Rectangle 16"/>
          <p:cNvSpPr>
            <a:spLocks noChangeArrowheads="1"/>
          </p:cNvSpPr>
          <p:nvPr/>
        </p:nvSpPr>
        <p:spPr bwMode="auto">
          <a:xfrm>
            <a:off x="436362" y="2432730"/>
            <a:ext cx="9079778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3200" i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3200" i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3200" i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3200" i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3200" i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40000"/>
              </a:spcBef>
            </a:pPr>
            <a:r>
              <a:rPr lang="nb-NO" altLang="nb-NO" sz="2800" i="0" dirty="0"/>
              <a:t>Husk at </a:t>
            </a:r>
            <a:r>
              <a:rPr lang="nb-NO" altLang="nb-NO" sz="2800" dirty="0"/>
              <a:t>sannsynlighet er</a:t>
            </a:r>
            <a:r>
              <a:rPr lang="nb-NO" altLang="nb-NO" sz="2800" i="0" dirty="0"/>
              <a:t> </a:t>
            </a:r>
            <a:r>
              <a:rPr lang="nb-NO" altLang="nb-NO" sz="2800" dirty="0"/>
              <a:t>relativ frekvens i det lange løp</a:t>
            </a:r>
          </a:p>
        </p:txBody>
      </p:sp>
      <p:sp>
        <p:nvSpPr>
          <p:cNvPr id="214033" name="Rectangle 17"/>
          <p:cNvSpPr>
            <a:spLocks noChangeArrowheads="1"/>
          </p:cNvSpPr>
          <p:nvPr/>
        </p:nvSpPr>
        <p:spPr bwMode="auto">
          <a:xfrm>
            <a:off x="512562" y="3213100"/>
            <a:ext cx="8191500" cy="94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200" i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3200" i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3200" i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3200" i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3200" i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buFontTx/>
              <a:buChar char="•"/>
            </a:pPr>
            <a:r>
              <a:rPr lang="nb-NO" altLang="nb-NO" sz="2800" i="0"/>
              <a:t>  At </a:t>
            </a:r>
            <a:r>
              <a:rPr lang="nb-NO" altLang="nb-NO" sz="2800"/>
              <a:t>P</a:t>
            </a:r>
            <a:r>
              <a:rPr lang="nb-NO" altLang="nb-NO" sz="2800" i="0"/>
              <a:t>(</a:t>
            </a:r>
            <a:r>
              <a:rPr lang="nb-NO" altLang="nb-NO" sz="2800"/>
              <a:t>A</a:t>
            </a:r>
            <a:r>
              <a:rPr lang="nb-NO" altLang="nb-NO" sz="2800" i="0"/>
              <a:t>) = 2/3 betyr at det første kortet vil  </a:t>
            </a:r>
          </a:p>
          <a:p>
            <a:pPr eaLnBrk="1" hangingPunct="1"/>
            <a:r>
              <a:rPr lang="nb-NO" altLang="nb-NO" sz="2800" i="0"/>
              <a:t>   være rødt ca 2/3 av gangene i det lange løp </a:t>
            </a:r>
          </a:p>
        </p:txBody>
      </p:sp>
      <p:sp>
        <p:nvSpPr>
          <p:cNvPr id="214034" name="Rectangle 18"/>
          <p:cNvSpPr>
            <a:spLocks noChangeArrowheads="1"/>
          </p:cNvSpPr>
          <p:nvPr/>
        </p:nvSpPr>
        <p:spPr bwMode="auto">
          <a:xfrm>
            <a:off x="512562" y="4365625"/>
            <a:ext cx="8191500" cy="180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200" i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3200" i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3200" i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3200" i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3200" i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buFontTx/>
              <a:buChar char="•"/>
            </a:pPr>
            <a:r>
              <a:rPr lang="nb-NO" altLang="nb-NO" sz="2800" i="0" dirty="0"/>
              <a:t>  At </a:t>
            </a:r>
            <a:r>
              <a:rPr lang="nb-NO" altLang="nb-NO" sz="2800" dirty="0"/>
              <a:t> </a:t>
            </a:r>
            <a:r>
              <a:rPr lang="nb-NO" altLang="nb-NO" sz="2800" dirty="0" smtClean="0"/>
              <a:t>                        </a:t>
            </a:r>
            <a:r>
              <a:rPr lang="nb-NO" altLang="nb-NO" sz="2800" i="0" dirty="0" smtClean="0"/>
              <a:t>betyr </a:t>
            </a:r>
            <a:r>
              <a:rPr lang="nb-NO" altLang="nb-NO" sz="2800" i="0" dirty="0"/>
              <a:t>at </a:t>
            </a:r>
            <a:r>
              <a:rPr lang="nb-NO" altLang="nb-NO" sz="2800" dirty="0">
                <a:solidFill>
                  <a:srgbClr val="CC0000"/>
                </a:solidFill>
              </a:rPr>
              <a:t>hvis vi bare teller </a:t>
            </a:r>
          </a:p>
          <a:p>
            <a:pPr eaLnBrk="1" hangingPunct="1"/>
            <a:r>
              <a:rPr lang="nb-NO" altLang="nb-NO" sz="2800" dirty="0">
                <a:solidFill>
                  <a:srgbClr val="CC0000"/>
                </a:solidFill>
              </a:rPr>
              <a:t>   med de gangene der det andre kortet er </a:t>
            </a:r>
          </a:p>
          <a:p>
            <a:pPr eaLnBrk="1" hangingPunct="1"/>
            <a:r>
              <a:rPr lang="nb-NO" altLang="nb-NO" sz="2800" dirty="0">
                <a:solidFill>
                  <a:srgbClr val="CC0000"/>
                </a:solidFill>
              </a:rPr>
              <a:t>   svart,</a:t>
            </a:r>
            <a:r>
              <a:rPr lang="nb-NO" altLang="nb-NO" sz="2800" i="0" dirty="0"/>
              <a:t> så vil det første kortet være rødt </a:t>
            </a:r>
          </a:p>
          <a:p>
            <a:pPr eaLnBrk="1" hangingPunct="1"/>
            <a:r>
              <a:rPr lang="nb-NO" altLang="nb-NO" sz="2800" i="0" dirty="0"/>
              <a:t>   </a:t>
            </a:r>
            <a:r>
              <a:rPr lang="nb-NO" altLang="nb-NO" sz="2800" i="0" dirty="0" err="1"/>
              <a:t>ca</a:t>
            </a:r>
            <a:r>
              <a:rPr lang="nb-NO" altLang="nb-NO" sz="2800" i="0" dirty="0"/>
              <a:t> 4/5 </a:t>
            </a:r>
            <a:r>
              <a:rPr lang="nb-NO" altLang="nb-NO" sz="2800" dirty="0">
                <a:solidFill>
                  <a:srgbClr val="CC0000"/>
                </a:solidFill>
              </a:rPr>
              <a:t>av disse gangene</a:t>
            </a:r>
            <a:r>
              <a:rPr lang="nb-NO" altLang="nb-NO" sz="2800" i="0" dirty="0"/>
              <a:t> i det lange løp </a:t>
            </a:r>
          </a:p>
        </p:txBody>
      </p:sp>
      <p:graphicFrame>
        <p:nvGraphicFramePr>
          <p:cNvPr id="2" name="Objekt 1"/>
          <p:cNvGraphicFramePr>
            <a:graphicFrameLocks noChangeAspect="1"/>
          </p:cNvGraphicFramePr>
          <p:nvPr>
            <p:extLst/>
          </p:nvPr>
        </p:nvGraphicFramePr>
        <p:xfrm>
          <a:off x="1403833" y="4435021"/>
          <a:ext cx="2278063" cy="460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06" name="Equation" r:id="rId3" imgW="1002960" imgH="203040" progId="Equation.DSMT4">
                  <p:embed/>
                </p:oleObj>
              </mc:Choice>
              <mc:Fallback>
                <p:oleObj name="Equation" r:id="rId3" imgW="100296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03833" y="4435021"/>
                        <a:ext cx="2278063" cy="4603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6A68E4-38B9-4645-8A66-DE5CF1AA37A7}" type="slidenum">
              <a:rPr lang="en-US" altLang="nb-NO" smtClean="0"/>
              <a:pPr/>
              <a:t>61</a:t>
            </a:fld>
            <a:endParaRPr lang="en-US" altLang="nb-NO"/>
          </a:p>
        </p:txBody>
      </p:sp>
    </p:spTree>
    <p:extLst>
      <p:ext uri="{BB962C8B-B14F-4D97-AF65-F5344CB8AC3E}">
        <p14:creationId xmlns:p14="http://schemas.microsoft.com/office/powerpoint/2010/main" val="23647342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4029" grpId="0"/>
      <p:bldP spid="214032" grpId="0"/>
      <p:bldP spid="214033" grpId="0"/>
      <p:bldP spid="21403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200" i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3200" i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3200" i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3200" i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3200" i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C300AD6A-E082-49BF-B68D-A4CC2611C0DB}" type="slidenum">
              <a:rPr lang="en-US" altLang="nb-NO" sz="1400" i="0"/>
              <a:pPr eaLnBrk="1" hangingPunct="1"/>
              <a:t>7</a:t>
            </a:fld>
            <a:endParaRPr lang="en-US" altLang="nb-NO" sz="1400" i="0"/>
          </a:p>
        </p:txBody>
      </p:sp>
      <p:pic>
        <p:nvPicPr>
          <p:cNvPr id="42002" name="Picture 18" descr="bill-of-mortality-modifisert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316288" y="260350"/>
            <a:ext cx="6318250" cy="1187450"/>
          </a:xfrm>
          <a:noFill/>
        </p:spPr>
      </p:pic>
      <p:pic>
        <p:nvPicPr>
          <p:cNvPr id="42004" name="Picture 20" descr="bill-of-mortality-modifisert2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159125" y="1557338"/>
            <a:ext cx="6746875" cy="4470400"/>
          </a:xfrm>
          <a:noFill/>
        </p:spPr>
      </p:pic>
      <p:sp>
        <p:nvSpPr>
          <p:cNvPr id="42007" name="Text Box 23"/>
          <p:cNvSpPr txBox="1">
            <a:spLocks noChangeArrowheads="1"/>
          </p:cNvSpPr>
          <p:nvPr/>
        </p:nvSpPr>
        <p:spPr bwMode="auto">
          <a:xfrm>
            <a:off x="3860800" y="6092825"/>
            <a:ext cx="475932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200" i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3200" i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3200" i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3200" i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3200" i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nb-NO" sz="1800" i="0" dirty="0"/>
              <a:t>(www.york.ac.uk/depts/maths/histstat)</a:t>
            </a:r>
          </a:p>
        </p:txBody>
      </p:sp>
      <p:sp>
        <p:nvSpPr>
          <p:cNvPr id="49158" name="Rectangle 24"/>
          <p:cNvSpPr>
            <a:spLocks noGrp="1" noChangeArrowheads="1"/>
          </p:cNvSpPr>
          <p:nvPr>
            <p:ph type="title"/>
          </p:nvPr>
        </p:nvSpPr>
        <p:spPr>
          <a:xfrm>
            <a:off x="271463" y="476250"/>
            <a:ext cx="2808287" cy="5832475"/>
          </a:xfrm>
          <a:noFill/>
        </p:spPr>
        <p:txBody>
          <a:bodyPr/>
          <a:lstStyle/>
          <a:p>
            <a:pPr algn="l" eaLnBrk="1" hangingPunct="1"/>
            <a:r>
              <a:rPr lang="nb-NO" altLang="nb-NO" sz="2400" smtClean="0"/>
              <a:t>Etter hvert rettet interessen seg også mot andre områder enn spill. Blant annet ble livsforsikring vanligere blant de velstående på 1700-tallet. Og da måtte en kunne beregne overlevelses-sannsynligheter med utgangspunkt i empiriske data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00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866A9A-EFAB-46DA-923A-D2A166427716}" type="slidenum">
              <a:rPr lang="en-US" altLang="nb-NO"/>
              <a:pPr/>
              <a:t>8</a:t>
            </a:fld>
            <a:endParaRPr lang="en-US" altLang="nb-NO"/>
          </a:p>
        </p:txBody>
      </p:sp>
      <p:sp>
        <p:nvSpPr>
          <p:cNvPr id="242698" name="Text Box 10"/>
          <p:cNvSpPr txBox="1">
            <a:spLocks noChangeArrowheads="1"/>
          </p:cNvSpPr>
          <p:nvPr/>
        </p:nvSpPr>
        <p:spPr bwMode="auto">
          <a:xfrm>
            <a:off x="896012" y="787405"/>
            <a:ext cx="8347869" cy="54507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nb-NO" altLang="nb-NO" i="0" dirty="0"/>
              <a:t>I dag brukes </a:t>
            </a:r>
            <a:r>
              <a:rPr lang="nb-NO" altLang="nb-NO" i="0" dirty="0" smtClean="0"/>
              <a:t>sannsynlighetsregning og statistiske modeller og metoder for tilfeldige forsøk på </a:t>
            </a:r>
            <a:r>
              <a:rPr lang="nb-NO" altLang="nb-NO" i="0" dirty="0"/>
              <a:t>en rekke </a:t>
            </a:r>
            <a:r>
              <a:rPr lang="nb-NO" altLang="nb-NO" i="0" dirty="0" smtClean="0"/>
              <a:t>områder </a:t>
            </a:r>
          </a:p>
          <a:p>
            <a:pPr>
              <a:spcBef>
                <a:spcPct val="50000"/>
              </a:spcBef>
            </a:pPr>
            <a:r>
              <a:rPr lang="nb-NO" altLang="nb-NO" i="0" dirty="0" smtClean="0"/>
              <a:t>For </a:t>
            </a:r>
            <a:r>
              <a:rPr lang="nb-NO" altLang="nb-NO" i="0" dirty="0"/>
              <a:t>eksempel innen:</a:t>
            </a:r>
          </a:p>
          <a:p>
            <a:pPr marL="457200" indent="-4572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nb-NO" altLang="nb-NO" sz="2400" i="0" dirty="0" smtClean="0"/>
              <a:t>Forsikring </a:t>
            </a:r>
            <a:r>
              <a:rPr lang="nb-NO" altLang="nb-NO" sz="2400" i="0" dirty="0"/>
              <a:t>og finans</a:t>
            </a:r>
          </a:p>
          <a:p>
            <a:pPr marL="457200" indent="-457200">
              <a:spcBef>
                <a:spcPct val="15000"/>
              </a:spcBef>
              <a:buFont typeface="Arial" panose="020B0604020202020204" pitchFamily="34" charset="0"/>
              <a:buChar char="•"/>
            </a:pPr>
            <a:r>
              <a:rPr lang="nb-NO" altLang="nb-NO" sz="2400" i="0" dirty="0" smtClean="0"/>
              <a:t>Medisin </a:t>
            </a:r>
            <a:r>
              <a:rPr lang="nb-NO" altLang="nb-NO" sz="2400" i="0" dirty="0"/>
              <a:t>og genetikk</a:t>
            </a:r>
          </a:p>
          <a:p>
            <a:pPr marL="457200" indent="-457200">
              <a:spcBef>
                <a:spcPct val="15000"/>
              </a:spcBef>
              <a:buFont typeface="Arial" panose="020B0604020202020204" pitchFamily="34" charset="0"/>
              <a:buChar char="•"/>
            </a:pPr>
            <a:r>
              <a:rPr lang="nb-NO" altLang="nb-NO" sz="2400" i="0" dirty="0" smtClean="0"/>
              <a:t>Signal- </a:t>
            </a:r>
            <a:r>
              <a:rPr lang="nb-NO" altLang="nb-NO" sz="2400" i="0" dirty="0"/>
              <a:t>og </a:t>
            </a:r>
            <a:r>
              <a:rPr lang="nb-NO" altLang="nb-NO" sz="2400" i="0" dirty="0" smtClean="0"/>
              <a:t>bildebehandling</a:t>
            </a:r>
          </a:p>
          <a:p>
            <a:pPr marL="457200" indent="-457200">
              <a:spcBef>
                <a:spcPct val="15000"/>
              </a:spcBef>
              <a:buFont typeface="Arial" panose="020B0604020202020204" pitchFamily="34" charset="0"/>
              <a:buChar char="•"/>
            </a:pPr>
            <a:r>
              <a:rPr lang="nb-NO" altLang="nb-NO" sz="2400" i="0" dirty="0"/>
              <a:t>Analyse av </a:t>
            </a:r>
            <a:r>
              <a:rPr lang="nb-NO" altLang="nb-NO" sz="2400" i="0" dirty="0" smtClean="0"/>
              <a:t>kundedatabaser</a:t>
            </a:r>
          </a:p>
          <a:p>
            <a:pPr marL="457200" indent="-457200">
              <a:spcBef>
                <a:spcPct val="15000"/>
              </a:spcBef>
              <a:buFont typeface="Arial" panose="020B0604020202020204" pitchFamily="34" charset="0"/>
              <a:buChar char="•"/>
            </a:pPr>
            <a:r>
              <a:rPr lang="nb-NO" altLang="nb-NO" sz="2400" i="0" dirty="0" smtClean="0"/>
              <a:t>Web-applikasjoner (Google, </a:t>
            </a:r>
            <a:r>
              <a:rPr lang="nb-NO" altLang="nb-NO" sz="2400" i="0" dirty="0" err="1" smtClean="0"/>
              <a:t>Facebook</a:t>
            </a:r>
            <a:r>
              <a:rPr lang="nb-NO" altLang="nb-NO" sz="2400" i="0" dirty="0" smtClean="0"/>
              <a:t>)</a:t>
            </a:r>
          </a:p>
          <a:p>
            <a:pPr marL="457200" indent="-457200">
              <a:spcBef>
                <a:spcPct val="15000"/>
              </a:spcBef>
              <a:buFont typeface="Arial" panose="020B0604020202020204" pitchFamily="34" charset="0"/>
              <a:buChar char="•"/>
            </a:pPr>
            <a:r>
              <a:rPr lang="nb-NO" altLang="nb-NO" sz="2400" i="0" dirty="0" smtClean="0"/>
              <a:t>«Big Data»</a:t>
            </a:r>
            <a:endParaRPr lang="nb-NO" altLang="nb-NO" sz="2400" i="0" dirty="0"/>
          </a:p>
          <a:p>
            <a:pPr>
              <a:spcBef>
                <a:spcPct val="15000"/>
              </a:spcBef>
              <a:buFontTx/>
              <a:buChar char="•"/>
            </a:pPr>
            <a:endParaRPr lang="nb-NO" altLang="nb-NO" sz="2800" i="0" dirty="0"/>
          </a:p>
        </p:txBody>
      </p:sp>
      <p:sp>
        <p:nvSpPr>
          <p:cNvPr id="242700" name="Rectangle 12"/>
          <p:cNvSpPr>
            <a:spLocks noChangeArrowheads="1"/>
          </p:cNvSpPr>
          <p:nvPr/>
        </p:nvSpPr>
        <p:spPr bwMode="auto">
          <a:xfrm>
            <a:off x="584730" y="4797426"/>
            <a:ext cx="9126935" cy="2016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sz="4400">
                <a:solidFill>
                  <a:schemeClr val="tx2"/>
                </a:solidFill>
                <a:latin typeface="Arial" charset="0"/>
              </a:defRPr>
            </a:lvl1pPr>
            <a:lvl2pPr algn="ctr"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algn="l">
              <a:spcBef>
                <a:spcPct val="130000"/>
              </a:spcBef>
            </a:pPr>
            <a:r>
              <a:rPr lang="nb-NO" altLang="nb-NO" sz="2800">
                <a:solidFill>
                  <a:schemeClr val="tx1"/>
                </a:solidFill>
              </a:rPr>
              <a:t/>
            </a:r>
            <a:br>
              <a:rPr lang="nb-NO" altLang="nb-NO" sz="2800">
                <a:solidFill>
                  <a:schemeClr val="tx1"/>
                </a:solidFill>
              </a:rPr>
            </a:br>
            <a:endParaRPr lang="en-US" altLang="nb-NO" sz="2800">
              <a:solidFill>
                <a:schemeClr val="tx1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16707" y="4281488"/>
            <a:ext cx="1485900" cy="152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38566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69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200" i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3200" i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3200" i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3200" i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3200" i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B07A744D-AFB0-4B18-8136-86BB64B44DE6}" type="slidenum">
              <a:rPr lang="en-US" altLang="nb-NO" sz="1400" i="0"/>
              <a:pPr eaLnBrk="1" hangingPunct="1"/>
              <a:t>9</a:t>
            </a:fld>
            <a:endParaRPr lang="en-US" altLang="nb-NO" sz="1400" i="0"/>
          </a:p>
        </p:txBody>
      </p:sp>
      <p:sp>
        <p:nvSpPr>
          <p:cNvPr id="8196" name="Rectangle 2"/>
          <p:cNvSpPr>
            <a:spLocks noGrp="1" noChangeArrowheads="1"/>
          </p:cNvSpPr>
          <p:nvPr>
            <p:ph type="title"/>
          </p:nvPr>
        </p:nvSpPr>
        <p:spPr>
          <a:xfrm>
            <a:off x="-1562154" y="274638"/>
            <a:ext cx="8915400" cy="1143000"/>
          </a:xfrm>
        </p:spPr>
        <p:txBody>
          <a:bodyPr/>
          <a:lstStyle/>
          <a:p>
            <a:pPr eaLnBrk="1" hangingPunct="1"/>
            <a:r>
              <a:rPr lang="nb-NO" altLang="nb-NO" sz="3600" b="1" dirty="0" smtClean="0">
                <a:solidFill>
                  <a:srgbClr val="000099"/>
                </a:solidFill>
              </a:rPr>
              <a:t>Utfall og utfallsrom</a:t>
            </a:r>
            <a:endParaRPr lang="nb-NO" altLang="nb-NO" sz="3600" dirty="0" smtClean="0">
              <a:solidFill>
                <a:srgbClr val="000099"/>
              </a:solidFill>
            </a:endParaRPr>
          </a:p>
        </p:txBody>
      </p:sp>
      <p:pic>
        <p:nvPicPr>
          <p:cNvPr id="242691" name="Picture 3" descr="terning4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229600" y="2060575"/>
            <a:ext cx="517525" cy="477838"/>
          </a:xfrm>
          <a:noFill/>
        </p:spPr>
      </p:pic>
      <p:sp>
        <p:nvSpPr>
          <p:cNvPr id="242693" name="Rectangle 5"/>
          <p:cNvSpPr>
            <a:spLocks noChangeArrowheads="1"/>
          </p:cNvSpPr>
          <p:nvPr/>
        </p:nvSpPr>
        <p:spPr bwMode="auto">
          <a:xfrm>
            <a:off x="796925" y="3213100"/>
            <a:ext cx="8213725" cy="149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3200" i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3200" i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3200" i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3200" i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3200" i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nb-NO" altLang="nb-NO" sz="2800" i="0" dirty="0"/>
              <a:t>Generelt er resultatet av et </a:t>
            </a:r>
            <a:r>
              <a:rPr lang="nb-NO" altLang="nb-NO" sz="2800" i="0" dirty="0" smtClean="0"/>
              <a:t>tilfeldig </a:t>
            </a:r>
            <a:r>
              <a:rPr lang="nb-NO" altLang="nb-NO" sz="2800" i="0" dirty="0"/>
              <a:t>forsøk </a:t>
            </a:r>
            <a:r>
              <a:rPr lang="nb-NO" altLang="nb-NO" sz="2800" dirty="0"/>
              <a:t>ikke</a:t>
            </a:r>
            <a:r>
              <a:rPr lang="nb-NO" altLang="nb-NO" sz="2800" i="0" dirty="0"/>
              <a:t> gitt på forhånd. Men vi kan angi de mulige resultatene, eller </a:t>
            </a:r>
            <a:r>
              <a:rPr lang="nb-NO" altLang="nb-NO" sz="2800" dirty="0">
                <a:solidFill>
                  <a:srgbClr val="CC0000"/>
                </a:solidFill>
              </a:rPr>
              <a:t>utfallene</a:t>
            </a:r>
            <a:r>
              <a:rPr lang="nb-NO" altLang="nb-NO" sz="2800" i="0" dirty="0"/>
              <a:t> for forsøket</a:t>
            </a:r>
          </a:p>
        </p:txBody>
      </p:sp>
      <p:sp>
        <p:nvSpPr>
          <p:cNvPr id="242694" name="Rectangle 6"/>
          <p:cNvSpPr>
            <a:spLocks noChangeArrowheads="1"/>
          </p:cNvSpPr>
          <p:nvPr/>
        </p:nvSpPr>
        <p:spPr bwMode="auto">
          <a:xfrm>
            <a:off x="819150" y="4799013"/>
            <a:ext cx="8915400" cy="574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3200" i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3200" i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3200" i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3200" i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3200" i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nb-NO" altLang="nb-NO" sz="2800" i="0"/>
              <a:t>Mengden av alle utfall kaller vi </a:t>
            </a:r>
            <a:r>
              <a:rPr lang="nb-NO" altLang="nb-NO" sz="2800">
                <a:solidFill>
                  <a:srgbClr val="CC0000"/>
                </a:solidFill>
              </a:rPr>
              <a:t>utfallsrommet </a:t>
            </a:r>
            <a:r>
              <a:rPr lang="nb-NO" altLang="nb-NO" sz="2800"/>
              <a:t>U</a:t>
            </a:r>
            <a:endParaRPr lang="nb-NO" altLang="nb-NO" sz="2800" i="0"/>
          </a:p>
        </p:txBody>
      </p:sp>
      <p:sp>
        <p:nvSpPr>
          <p:cNvPr id="8200" name="Rectangle 7"/>
          <p:cNvSpPr>
            <a:spLocks noChangeArrowheads="1"/>
          </p:cNvSpPr>
          <p:nvPr/>
        </p:nvSpPr>
        <p:spPr bwMode="auto">
          <a:xfrm>
            <a:off x="661988" y="4005263"/>
            <a:ext cx="3822700" cy="107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3200" i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3200" i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3200" i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3200" i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3200" i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nb-NO" altLang="nb-NO" sz="2800" i="0" u="sng"/>
          </a:p>
        </p:txBody>
      </p:sp>
      <p:sp>
        <p:nvSpPr>
          <p:cNvPr id="242696" name="Rectangle 8"/>
          <p:cNvSpPr>
            <a:spLocks noChangeArrowheads="1"/>
          </p:cNvSpPr>
          <p:nvPr/>
        </p:nvSpPr>
        <p:spPr bwMode="auto">
          <a:xfrm>
            <a:off x="819150" y="5518150"/>
            <a:ext cx="8034338" cy="574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3200" i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3200" i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3200" i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3200" i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3200" i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nb-NO" altLang="nb-NO" sz="2800" i="0"/>
              <a:t>For terningkast er </a:t>
            </a:r>
            <a:r>
              <a:rPr lang="nb-NO" altLang="nb-NO" sz="2800"/>
              <a:t>U</a:t>
            </a:r>
            <a:r>
              <a:rPr lang="nb-NO" altLang="nb-NO" sz="2800" i="0"/>
              <a:t> = {1, 2, 3, 4, 5, 6}</a:t>
            </a:r>
          </a:p>
        </p:txBody>
      </p:sp>
      <p:sp>
        <p:nvSpPr>
          <p:cNvPr id="242697" name="Rectangle 9"/>
          <p:cNvSpPr>
            <a:spLocks noChangeArrowheads="1"/>
          </p:cNvSpPr>
          <p:nvPr/>
        </p:nvSpPr>
        <p:spPr bwMode="auto">
          <a:xfrm>
            <a:off x="741363" y="1628775"/>
            <a:ext cx="6942137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3200" i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3200" i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3200" i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3200" i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3200" i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nb-NO" altLang="nb-NO" sz="2800" i="0" dirty="0"/>
              <a:t>Når vi kaster </a:t>
            </a:r>
            <a:r>
              <a:rPr lang="nb-NO" altLang="nb-NO" sz="2800" i="0" dirty="0" smtClean="0"/>
              <a:t>én </a:t>
            </a:r>
            <a:r>
              <a:rPr lang="nb-NO" altLang="nb-NO" sz="2800" i="0" dirty="0"/>
              <a:t>terning vet vi </a:t>
            </a:r>
            <a:r>
              <a:rPr lang="nb-NO" altLang="nb-NO" sz="2800" dirty="0"/>
              <a:t>ikke</a:t>
            </a:r>
            <a:r>
              <a:rPr lang="nb-NO" altLang="nb-NO" sz="2800" i="0" dirty="0"/>
              <a:t> hvor mange øyne vi vil få. Men vi vet at antall øyne vil bli 1, 2, 3, 4, 5 eller 6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26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6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69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6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6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426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426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426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4269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4269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4269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4269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4269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4269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4269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4269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26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26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26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2693" grpId="0" autoUpdateAnimBg="0"/>
      <p:bldP spid="242694" grpId="0" autoUpdateAnimBg="0"/>
      <p:bldP spid="242696" grpId="0" autoUpdateAnimBg="0"/>
      <p:bldP spid="242697" grpId="0" autoUpdateAnimBg="0"/>
    </p:bld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2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2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7000</TotalTime>
  <Words>3466</Words>
  <Application>Microsoft Office PowerPoint</Application>
  <PresentationFormat>A4 Paper (210x297 mm)</PresentationFormat>
  <Paragraphs>603</Paragraphs>
  <Slides>61</Slides>
  <Notes>3</Notes>
  <HiddenSlides>0</HiddenSlides>
  <MMClips>0</MMClips>
  <ScaleCrop>false</ScaleCrop>
  <HeadingPairs>
    <vt:vector size="8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61</vt:i4>
      </vt:variant>
    </vt:vector>
  </HeadingPairs>
  <TitlesOfParts>
    <vt:vector size="66" baseType="lpstr">
      <vt:lpstr>Arial</vt:lpstr>
      <vt:lpstr>Calibri</vt:lpstr>
      <vt:lpstr>Default Design</vt:lpstr>
      <vt:lpstr>Equation</vt:lpstr>
      <vt:lpstr>Document</vt:lpstr>
      <vt:lpstr>MAT0100V Sannsynlighetsregning og kombinatorikk</vt:lpstr>
      <vt:lpstr>Deterministiske fenomener</vt:lpstr>
      <vt:lpstr>Tilfeldige forsøk</vt:lpstr>
      <vt:lpstr>Litt historikk</vt:lpstr>
      <vt:lpstr>Terningkast og loddtrekning ble brukt for å komme fram til riktig avgjørelse på et vanskelig problem. Avgjørelsen ble da overlatt til høyere makter</vt:lpstr>
      <vt:lpstr>Det historiske gjennom-bruddet for sannsynlighets-regningen kom først i 1654          i en brevveksling mellom Pascal og Fermat om noen problemer knyttet til spill </vt:lpstr>
      <vt:lpstr>Etter hvert rettet interessen seg også mot andre områder enn spill. Blant annet ble livsforsikring vanligere blant de velstående på 1700-tallet. Og da måtte en kunne beregne overlevelses-sannsynligheter med utgangspunkt i empiriske data</vt:lpstr>
      <vt:lpstr>PowerPoint Presentation</vt:lpstr>
      <vt:lpstr>Utfall og utfallsrom</vt:lpstr>
      <vt:lpstr>PowerPoint Presentation</vt:lpstr>
      <vt:lpstr>PowerPoint Presentation</vt:lpstr>
      <vt:lpstr>Hendelser </vt:lpstr>
      <vt:lpstr>PowerPoint Presentation</vt:lpstr>
      <vt:lpstr>PowerPoint Presentation</vt:lpstr>
      <vt:lpstr>PowerPoint Presentation</vt:lpstr>
      <vt:lpstr>Det klassiske sannsynlighetsbegrepet</vt:lpstr>
      <vt:lpstr>PowerPoint Presentation</vt:lpstr>
      <vt:lpstr>PowerPoint Presentation</vt:lpstr>
      <vt:lpstr>PowerPoint Presentation</vt:lpstr>
      <vt:lpstr>PowerPoint Presentation</vt:lpstr>
      <vt:lpstr>Sannsynlighet og relativ frekvens</vt:lpstr>
      <vt:lpstr>Kaster så én terning om og om igjen. Etter N kast er den relative frekvensen av seksere:</vt:lpstr>
      <vt:lpstr>Hva er sannsynligheten for at et nyfødt barn er en jente? </vt:lpstr>
      <vt:lpstr>Den relative frekvensen av seksere er omtrent 1/6 når vi kaster én terning mange ganger</vt:lpstr>
      <vt:lpstr>PowerPoint Presentation</vt:lpstr>
      <vt:lpstr>PowerPoint Presentation</vt:lpstr>
      <vt:lpstr>Sannsynlighetsmodeller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Uniforme sannsynlighetsmodeller</vt:lpstr>
      <vt:lpstr>PowerPoint Presentation</vt:lpstr>
      <vt:lpstr>PowerPoint Presentation</vt:lpstr>
      <vt:lpstr>PowerPoint Presentation</vt:lpstr>
      <vt:lpstr>PowerPoint Presentation</vt:lpstr>
      <vt:lpstr>Addisjonssetningen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Komplementære hendelser</vt:lpstr>
      <vt:lpstr>PowerPoint Presentation</vt:lpstr>
      <vt:lpstr>PowerPoint Presentation</vt:lpstr>
      <vt:lpstr>Betinget sannsynlighet</vt:lpstr>
      <vt:lpstr>PowerPoint Presentation</vt:lpstr>
      <vt:lpstr>PowerPoint Presentation</vt:lpstr>
      <vt:lpstr>PowerPoint Presentation</vt:lpstr>
      <vt:lpstr>PowerPoint Presentation</vt:lpstr>
      <vt:lpstr>Eksempel 4.3: Norske barn delt inn etter kjønn og fargeblindhet (i prosent):</vt:lpstr>
      <vt:lpstr>Eksemplet motiverer definisjonen: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UiO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MA-EVU2 Sannsynlighetsregning med anvendelser i spillteori og statistikk</dc:title>
  <dc:creator>borgan</dc:creator>
  <cp:lastModifiedBy>Borgan</cp:lastModifiedBy>
  <cp:revision>497</cp:revision>
  <cp:lastPrinted>2017-03-08T17:16:26Z</cp:lastPrinted>
  <dcterms:created xsi:type="dcterms:W3CDTF">2003-10-01T16:45:29Z</dcterms:created>
  <dcterms:modified xsi:type="dcterms:W3CDTF">2017-03-08T17:17:51Z</dcterms:modified>
</cp:coreProperties>
</file>