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432" r:id="rId10"/>
    <p:sldId id="388" r:id="rId11"/>
    <p:sldId id="396" r:id="rId12"/>
    <p:sldId id="389" r:id="rId13"/>
    <p:sldId id="390" r:id="rId14"/>
    <p:sldId id="391" r:id="rId15"/>
    <p:sldId id="392" r:id="rId16"/>
    <p:sldId id="393" r:id="rId17"/>
    <p:sldId id="395" r:id="rId18"/>
    <p:sldId id="401" r:id="rId19"/>
    <p:sldId id="409" r:id="rId20"/>
    <p:sldId id="410" r:id="rId21"/>
    <p:sldId id="411" r:id="rId22"/>
    <p:sldId id="412" r:id="rId23"/>
    <p:sldId id="413" r:id="rId24"/>
    <p:sldId id="415" r:id="rId25"/>
    <p:sldId id="416" r:id="rId26"/>
    <p:sldId id="433" r:id="rId27"/>
    <p:sldId id="418" r:id="rId28"/>
    <p:sldId id="420" r:id="rId29"/>
    <p:sldId id="421" r:id="rId30"/>
    <p:sldId id="422" r:id="rId31"/>
    <p:sldId id="423" r:id="rId32"/>
    <p:sldId id="424" r:id="rId33"/>
    <p:sldId id="425" r:id="rId34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333333"/>
    <a:srgbClr val="008000"/>
    <a:srgbClr val="CC0000"/>
    <a:srgbClr val="800000"/>
    <a:srgbClr val="990000"/>
    <a:srgbClr val="00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5" autoAdjust="0"/>
  </p:normalViewPr>
  <p:slideViewPr>
    <p:cSldViewPr snapToGrid="0" showGuides="1">
      <p:cViewPr varScale="1">
        <p:scale>
          <a:sx n="58" d="100"/>
          <a:sy n="58" d="100"/>
        </p:scale>
        <p:origin x="204" y="66"/>
      </p:cViewPr>
      <p:guideLst>
        <p:guide orient="horz" pos="1959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5B887D2A-FFF8-4CE0-95BE-27884FC000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043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51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475F7DA6-1338-4D80-9EC2-26F1A97D62D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144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4360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7252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12C2A-1555-4DEF-AA6D-08BCEF2AEE3D}" type="slidenum">
              <a:rPr lang="en-US" altLang="nb-NO" smtClean="0"/>
              <a:pPr>
                <a:defRPr/>
              </a:pPr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411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1161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84D9F-FA04-4A9B-837F-A3F4369D58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5498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5B23B-2B24-4358-95BF-3EE6B34E201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383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3B482-186A-450D-8DFC-3A8649F9FC3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469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F1B78-728D-44EA-B1FF-B6C179141F3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412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AD74-AC8A-4735-9819-276F9CFCD4D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6559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3D2F2-6131-402A-B97D-73F2063DDFF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856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E92E1-A5B9-4BA0-BC86-C23CC3D81D5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1554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1966D-5F77-454F-9C52-59F1C5FCDB9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723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3AC75-B523-4D75-9DE5-ED41A78145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366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9ABC0-7668-46EE-939D-B1B18B08974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333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08CD2-E7E1-4075-92A2-A2CBF99EFB0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025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A68E4-38B9-4645-8A66-DE5CF1AA37A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822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DE866-6424-49A4-B212-674E159B646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11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8B416-F3E0-4717-8308-ECC032680AC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17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C37D0-6396-43A2-A05F-B0E5DDC280A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5278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8833F-5C76-4591-BB6C-07593F23405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4895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40197-5C84-45C7-A992-9D8B78F5B03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50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D9CFC534-BA67-4F70-A30F-B598A07BB13D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jpeg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3" Type="http://schemas.openxmlformats.org/officeDocument/2006/relationships/image" Target="../media/image30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8.jpeg"/><Relationship Id="rId4" Type="http://schemas.openxmlformats.org/officeDocument/2006/relationships/image" Target="../media/image45.wmf"/><Relationship Id="rId9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1.wmf"/><Relationship Id="rId5" Type="http://schemas.openxmlformats.org/officeDocument/2006/relationships/image" Target="../media/image56.e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55.e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7.wmf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wmf"/><Relationship Id="rId11" Type="http://schemas.openxmlformats.org/officeDocument/2006/relationships/image" Target="../media/image65.jpeg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76.e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90.png"/><Relationship Id="rId18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21" Type="http://schemas.openxmlformats.org/officeDocument/2006/relationships/image" Target="../media/image83.wmf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9.png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11" Type="http://schemas.openxmlformats.org/officeDocument/2006/relationships/image" Target="../media/image88.jpeg"/><Relationship Id="rId24" Type="http://schemas.openxmlformats.org/officeDocument/2006/relationships/oleObject" Target="../embeddings/oleObject70.bin"/><Relationship Id="rId5" Type="http://schemas.openxmlformats.org/officeDocument/2006/relationships/oleObject" Target="../embeddings/oleObject63.bin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10" Type="http://schemas.openxmlformats.org/officeDocument/2006/relationships/image" Target="../media/image87.jpeg"/><Relationship Id="rId19" Type="http://schemas.openxmlformats.org/officeDocument/2006/relationships/image" Target="../media/image82.wmf"/><Relationship Id="rId4" Type="http://schemas.openxmlformats.org/officeDocument/2006/relationships/image" Target="../media/image77.wmf"/><Relationship Id="rId9" Type="http://schemas.openxmlformats.org/officeDocument/2006/relationships/image" Target="../media/image86.jpeg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9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0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4361" y="380537"/>
            <a:ext cx="7800975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dirty="0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dirty="0" smtClean="0">
                <a:solidFill>
                  <a:srgbClr val="000099"/>
                </a:solidFill>
              </a:rPr>
            </a:br>
            <a:r>
              <a:rPr lang="nb-NO" altLang="nb-NO" sz="3200" b="1" dirty="0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dirty="0" smtClean="0">
              <a:solidFill>
                <a:srgbClr val="000099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975" y="4804671"/>
            <a:ext cx="69342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62002" y="2854987"/>
            <a:ext cx="85017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2800" b="1" i="0" dirty="0">
                <a:solidFill>
                  <a:srgbClr val="CC0000"/>
                </a:solidFill>
              </a:rPr>
              <a:t>Kombinatorikk</a:t>
            </a:r>
          </a:p>
          <a:p>
            <a:pPr algn="ctr" eaLnBrk="1" hangingPunct="1"/>
            <a:r>
              <a:rPr lang="nb-NO" altLang="nb-NO" sz="2800" b="1" i="0" dirty="0">
                <a:solidFill>
                  <a:srgbClr val="CC0000"/>
                </a:solidFill>
              </a:rPr>
              <a:t>Ordnede utvalg med og uten tilbakelegging</a:t>
            </a:r>
          </a:p>
          <a:p>
            <a:pPr algn="ctr" eaLnBrk="1" hangingPunct="1"/>
            <a:r>
              <a:rPr lang="nb-NO" altLang="nb-NO" sz="2800" b="1" i="0" dirty="0">
                <a:solidFill>
                  <a:srgbClr val="CC0000"/>
                </a:solidFill>
              </a:rPr>
              <a:t>Uordnede utvalg uten tilbakelegging</a:t>
            </a:r>
          </a:p>
          <a:p>
            <a:pPr algn="ctr" eaLnBrk="1" hangingPunct="1"/>
            <a:r>
              <a:rPr lang="nb-NO" altLang="nb-NO" sz="2800" b="1" i="0">
                <a:solidFill>
                  <a:srgbClr val="CC0000"/>
                </a:solidFill>
              </a:rPr>
              <a:t>Pascals talltrekant og binomialkoeffisientene</a:t>
            </a:r>
            <a:endParaRPr lang="nb-NO" altLang="nb-NO" sz="2800" b="1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4D9F-FA04-4A9B-837F-A3F4369D58C3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586448" y="568326"/>
            <a:ext cx="4366552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6.4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                          </a:t>
            </a:r>
            <a:r>
              <a:rPr lang="nb-NO" altLang="nb-NO" sz="2800" i="0" dirty="0"/>
              <a:t> På en tippekupong er det gitt 12 kamper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For hver kamp skal en tippe H, U eller B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Hvor mange forskjellige tipperekker kan vi lage?</a:t>
            </a:r>
            <a:endParaRPr lang="nb-NO" altLang="nb-NO" sz="2800" dirty="0">
              <a:solidFill>
                <a:srgbClr val="CC0000"/>
              </a:solidFill>
            </a:endParaRP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586448" y="4529138"/>
            <a:ext cx="8425259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kan lage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	3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3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3 = 3</a:t>
            </a:r>
            <a:r>
              <a:rPr lang="nb-NO" altLang="nb-NO" sz="2800" i="0" baseline="30000" dirty="0"/>
              <a:t>12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forskjellige tipperekker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10</a:t>
            </a:fld>
            <a:endParaRPr lang="en-US" alt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372" y="278442"/>
            <a:ext cx="4136231" cy="3936206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014071" y="5170190"/>
            <a:ext cx="3242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= 531 441</a:t>
            </a:r>
            <a:endParaRPr lang="nb-NO" altLang="nb-NO" sz="2800" i="0" dirty="0"/>
          </a:p>
        </p:txBody>
      </p:sp>
    </p:spTree>
    <p:extLst>
      <p:ext uri="{BB962C8B-B14F-4D97-AF65-F5344CB8AC3E}">
        <p14:creationId xmlns:p14="http://schemas.microsoft.com/office/powerpoint/2010/main" val="5655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uiExpand="1" build="p"/>
      <p:bldP spid="23553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8" y="125692"/>
            <a:ext cx="9374505" cy="221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742176"/>
              </p:ext>
            </p:extLst>
          </p:nvPr>
        </p:nvGraphicFramePr>
        <p:xfrm>
          <a:off x="5583238" y="3079750"/>
          <a:ext cx="21050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2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3238" y="3079750"/>
                        <a:ext cx="210502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11</a:t>
            </a:fld>
            <a:endParaRPr lang="en-US" alt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82" y="2690172"/>
            <a:ext cx="4136231" cy="393620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894854"/>
              </p:ext>
            </p:extLst>
          </p:nvPr>
        </p:nvGraphicFramePr>
        <p:xfrm>
          <a:off x="6504781" y="4170913"/>
          <a:ext cx="11890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3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4781" y="4170913"/>
                        <a:ext cx="1189038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67786"/>
              </p:ext>
            </p:extLst>
          </p:nvPr>
        </p:nvGraphicFramePr>
        <p:xfrm>
          <a:off x="6499985" y="4814484"/>
          <a:ext cx="9159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4" name="Equation" r:id="rId9" imgW="380880" imgH="177480" progId="Equation.DSMT4">
                  <p:embed/>
                </p:oleObj>
              </mc:Choice>
              <mc:Fallback>
                <p:oleObj name="Equation" r:id="rId9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99985" y="4814484"/>
                        <a:ext cx="915987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6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463" y="333375"/>
            <a:ext cx="8388594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Ordnet utvalg uten </a:t>
            </a:r>
            <a:r>
              <a:rPr lang="nb-NO" altLang="nb-NO" sz="3600" b="1" dirty="0" err="1" smtClean="0">
                <a:solidFill>
                  <a:schemeClr val="accent2"/>
                </a:solidFill>
              </a:rPr>
              <a:t>tilbakelegging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584729" y="1359957"/>
            <a:ext cx="908737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nb-NO" altLang="nb-NO" sz="2800" i="0" dirty="0"/>
              <a:t>Se igjen på </a:t>
            </a:r>
            <a:r>
              <a:rPr lang="nb-NO" altLang="nb-NO" sz="2800" i="0" dirty="0" smtClean="0"/>
              <a:t>bokstaveksemplet</a:t>
            </a:r>
            <a:endParaRPr lang="nb-NO" altLang="nb-NO" sz="2800" i="0" dirty="0"/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nb-NO" altLang="nb-NO" sz="2800" i="0" dirty="0"/>
              <a:t> Første gang er det 29 bokstaver å velge mellom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nb-NO" altLang="nb-NO" sz="2800" i="0" dirty="0"/>
              <a:t> Andre gang er det 29-1 bokstaver å velge mellom 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nb-NO" altLang="nb-NO" sz="2800" i="0" dirty="0"/>
              <a:t> Tredje gang er det 29-2 bokstaver å velge mellom </a:t>
            </a:r>
          </a:p>
          <a:p>
            <a:pPr eaLnBrk="1" hangingPunct="1">
              <a:spcBef>
                <a:spcPct val="35000"/>
              </a:spcBef>
              <a:buFontTx/>
              <a:buChar char="•"/>
            </a:pPr>
            <a:r>
              <a:rPr lang="nb-NO" altLang="nb-NO" sz="2800" i="0" dirty="0"/>
              <a:t> Fjerde gang er det 29-3 bokstaver å velge mellom 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sz="2800" i="0" dirty="0"/>
              <a:t>Vi kan velge de fire bokstavene på </a:t>
            </a:r>
          </a:p>
          <a:p>
            <a:pPr eaLnBrk="1" hangingPunct="1">
              <a:spcBef>
                <a:spcPct val="35000"/>
              </a:spcBef>
            </a:pPr>
            <a:endParaRPr lang="nb-NO" altLang="nb-NO" sz="2800" i="0" dirty="0"/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forskjellige måter når vi tar hensyn til rekkefølgen</a:t>
            </a:r>
          </a:p>
        </p:txBody>
      </p:sp>
      <p:graphicFrame>
        <p:nvGraphicFramePr>
          <p:cNvPr id="23654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669648"/>
              </p:ext>
            </p:extLst>
          </p:nvPr>
        </p:nvGraphicFramePr>
        <p:xfrm>
          <a:off x="1529080" y="4940299"/>
          <a:ext cx="46529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9" name="Equation" r:id="rId3" imgW="1777680" imgH="203040" progId="Equation.DSMT4">
                  <p:embed/>
                </p:oleObj>
              </mc:Choice>
              <mc:Fallback>
                <p:oleObj name="Equation" r:id="rId3" imgW="1777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080" y="4940299"/>
                        <a:ext cx="465296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12</a:t>
            </a:fld>
            <a:endParaRPr lang="en-US" alt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284162"/>
              </p:ext>
            </p:extLst>
          </p:nvPr>
        </p:nvGraphicFramePr>
        <p:xfrm>
          <a:off x="6182043" y="4940299"/>
          <a:ext cx="16938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0" name="Equation" r:id="rId5" imgW="647640" imgH="203040" progId="Equation.DSMT4">
                  <p:embed/>
                </p:oleObj>
              </mc:Choice>
              <mc:Fallback>
                <p:oleObj name="Equation" r:id="rId5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43" y="4940299"/>
                        <a:ext cx="169386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3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818620" y="622877"/>
            <a:ext cx="8740049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Generelt har vi en mengde med </a:t>
            </a:r>
            <a:r>
              <a:rPr lang="nb-NO" altLang="nb-NO" sz="2800" dirty="0"/>
              <a:t>n</a:t>
            </a:r>
            <a:r>
              <a:rPr lang="nb-NO" altLang="nb-NO" sz="2800" i="0" dirty="0"/>
              <a:t> elementer, og vi velger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elementer fra </a:t>
            </a:r>
            <a:r>
              <a:rPr lang="nb-NO" altLang="nb-NO" sz="2800" i="0" dirty="0" smtClean="0"/>
              <a:t>mengden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uten </a:t>
            </a:r>
            <a:r>
              <a:rPr lang="nb-NO" altLang="nb-NO" sz="2800" i="0" dirty="0" err="1">
                <a:solidFill>
                  <a:srgbClr val="CC0000"/>
                </a:solidFill>
              </a:rPr>
              <a:t>tilbakelegging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ts val="5400"/>
              </a:spcBef>
            </a:pPr>
            <a:r>
              <a:rPr lang="nb-NO" altLang="nb-NO" sz="2800" i="0" dirty="0" smtClean="0"/>
              <a:t>Da </a:t>
            </a:r>
            <a:r>
              <a:rPr lang="nb-NO" altLang="nb-NO" sz="2800" i="0" dirty="0"/>
              <a:t>kan vi lage</a:t>
            </a:r>
          </a:p>
        </p:txBody>
      </p:sp>
      <p:graphicFrame>
        <p:nvGraphicFramePr>
          <p:cNvPr id="23757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52686"/>
              </p:ext>
            </p:extLst>
          </p:nvPr>
        </p:nvGraphicFramePr>
        <p:xfrm>
          <a:off x="1482461" y="3327498"/>
          <a:ext cx="662807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0" name="Equation" r:id="rId3" imgW="2120760" imgH="228600" progId="Equation.DSMT4">
                  <p:embed/>
                </p:oleObj>
              </mc:Choice>
              <mc:Fallback>
                <p:oleObj name="Equation" r:id="rId3" imgW="2120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461" y="3327498"/>
                        <a:ext cx="662807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935584" y="4566013"/>
            <a:ext cx="7957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ordnede utvalg</a:t>
            </a:r>
          </a:p>
        </p:txBody>
      </p:sp>
      <p:sp>
        <p:nvSpPr>
          <p:cNvPr id="237573" name="AutoShape 5"/>
          <p:cNvSpPr>
            <a:spLocks/>
          </p:cNvSpPr>
          <p:nvPr/>
        </p:nvSpPr>
        <p:spPr bwMode="auto">
          <a:xfrm rot="16200000">
            <a:off x="5257690" y="1306131"/>
            <a:ext cx="180978" cy="5507664"/>
          </a:xfrm>
          <a:prstGeom prst="leftBrace">
            <a:avLst>
              <a:gd name="adj1" fmla="val 252047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925336" y="4186964"/>
            <a:ext cx="124856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>
                <a:solidFill>
                  <a:srgbClr val="CC0000"/>
                </a:solidFill>
              </a:rPr>
              <a:t>r</a:t>
            </a:r>
            <a:r>
              <a:rPr lang="nb-NO" altLang="nb-NO" sz="1800" i="0">
                <a:solidFill>
                  <a:srgbClr val="CC0000"/>
                </a:solidFill>
              </a:rPr>
              <a:t> faktorer</a:t>
            </a:r>
            <a:endParaRPr lang="en-US" altLang="nb-NO" sz="1800" i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262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allAtOnce"/>
      <p:bldP spid="237572" grpId="0" build="allAtOnce"/>
      <p:bldP spid="237573" grpId="0" animBg="1"/>
      <p:bldP spid="2375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662121" y="4662488"/>
            <a:ext cx="382309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62121" y="534697"/>
            <a:ext cx="49151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6.5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/>
            <a:r>
              <a:rPr lang="nb-NO" altLang="nb-NO" sz="2800" i="0" dirty="0"/>
              <a:t>Landslagstreneren i langrenn for menn har sju løpere å velge mellom til en World Cup stafett over 4x10 km </a:t>
            </a:r>
            <a:endParaRPr lang="en-US" altLang="nb-NO" sz="2800" i="0" dirty="0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623424" y="3141854"/>
            <a:ext cx="8659151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nb-NO" altLang="nb-NO" sz="2800" i="0" dirty="0"/>
              <a:t>På hvor mange måter kan han sette opp stafett-laget når vi tar hensyn til hvem som skal gå de ulike  etappene?</a:t>
            </a:r>
            <a:r>
              <a:rPr lang="nb-NO" altLang="nb-NO" sz="2800" i="0" dirty="0">
                <a:solidFill>
                  <a:srgbClr val="000099"/>
                </a:solidFill>
              </a:rPr>
              <a:t>  </a:t>
            </a:r>
            <a:endParaRPr lang="nb-NO" altLang="nb-NO" sz="2800" i="0" dirty="0"/>
          </a:p>
          <a:p>
            <a:pPr eaLnBrk="1" hangingPunct="1">
              <a:spcBef>
                <a:spcPts val="3000"/>
              </a:spcBef>
            </a:pPr>
            <a:r>
              <a:rPr lang="nb-NO" altLang="nb-NO" sz="2800" i="0" dirty="0"/>
              <a:t>Treneren kan sette opp stafettlaget på</a:t>
            </a:r>
            <a:endParaRPr lang="en-US" altLang="nb-NO" sz="2800" i="0" dirty="0"/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66621"/>
              </p:ext>
            </p:extLst>
          </p:nvPr>
        </p:nvGraphicFramePr>
        <p:xfrm>
          <a:off x="1433646" y="5444193"/>
          <a:ext cx="7350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9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646" y="5444193"/>
                        <a:ext cx="7350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751548" y="6223794"/>
            <a:ext cx="865915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måter</a:t>
            </a:r>
            <a:endParaRPr lang="en-US" altLang="nb-NO" sz="28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14</a:t>
            </a:fld>
            <a:endParaRPr lang="en-US" altLang="nb-NO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70" y="184607"/>
            <a:ext cx="3810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472037"/>
              </p:ext>
            </p:extLst>
          </p:nvPr>
        </p:nvGraphicFramePr>
        <p:xfrm>
          <a:off x="2320464" y="5505968"/>
          <a:ext cx="22034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0" name="Equation" r:id="rId6" imgW="685800" imgH="177480" progId="Equation.DSMT4">
                  <p:embed/>
                </p:oleObj>
              </mc:Choice>
              <mc:Fallback>
                <p:oleObj name="Equation" r:id="rId6" imgW="685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64" y="5505968"/>
                        <a:ext cx="22034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061666"/>
              </p:ext>
            </p:extLst>
          </p:nvPr>
        </p:nvGraphicFramePr>
        <p:xfrm>
          <a:off x="4523914" y="5478463"/>
          <a:ext cx="12652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1"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914" y="5478463"/>
                        <a:ext cx="12652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uiExpand="1" build="p"/>
      <p:bldP spid="22529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818621" y="404813"/>
            <a:ext cx="8580041" cy="333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har fortsatt en mengde med </a:t>
            </a:r>
            <a:r>
              <a:rPr lang="nb-NO" altLang="nb-NO" sz="2800" dirty="0"/>
              <a:t>n</a:t>
            </a:r>
            <a:r>
              <a:rPr lang="nb-NO" altLang="nb-NO" sz="2800" i="0" dirty="0"/>
              <a:t> elementer, og vi velger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elementer fra mengden uten </a:t>
            </a:r>
            <a:r>
              <a:rPr lang="nb-NO" altLang="nb-NO" sz="2800" i="0" dirty="0" err="1"/>
              <a:t>tilbakelegging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Når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= </a:t>
            </a:r>
            <a:r>
              <a:rPr lang="nb-NO" altLang="nb-NO" sz="2800" dirty="0"/>
              <a:t>n</a:t>
            </a:r>
            <a:r>
              <a:rPr lang="nb-NO" altLang="nb-NO" sz="2800" i="0" dirty="0"/>
              <a:t> velger vi alle elementene.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Da svarer et  ordnet utvalg til en bestemt rekkefølge (eller permutasjon) av de </a:t>
            </a:r>
            <a:r>
              <a:rPr lang="nb-NO" altLang="nb-NO" sz="2800" dirty="0"/>
              <a:t>n</a:t>
            </a:r>
            <a:r>
              <a:rPr lang="nb-NO" altLang="nb-NO" sz="2800" i="0" dirty="0"/>
              <a:t> elementene</a:t>
            </a:r>
          </a:p>
          <a:p>
            <a:pPr eaLnBrk="1" hangingPunct="1">
              <a:spcBef>
                <a:spcPts val="2400"/>
              </a:spcBef>
            </a:pPr>
            <a:r>
              <a:rPr lang="nb-NO" altLang="nb-NO" sz="2800" i="0" dirty="0"/>
              <a:t>Det er</a:t>
            </a:r>
          </a:p>
        </p:txBody>
      </p:sp>
      <p:graphicFrame>
        <p:nvGraphicFramePr>
          <p:cNvPr id="23961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869288"/>
              </p:ext>
            </p:extLst>
          </p:nvPr>
        </p:nvGraphicFramePr>
        <p:xfrm>
          <a:off x="1579824" y="3734955"/>
          <a:ext cx="472770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91" name="Equation" r:id="rId3" imgW="1714320" imgH="228600" progId="Equation.DSMT4">
                  <p:embed/>
                </p:oleObj>
              </mc:Choice>
              <mc:Fallback>
                <p:oleObj name="Equation" r:id="rId3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824" y="3734955"/>
                        <a:ext cx="472770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818621" y="4529529"/>
            <a:ext cx="7957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slike rekkefølger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2159" y="5404973"/>
            <a:ext cx="7957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 smtClean="0"/>
              <a:t>Merk at vi setter </a:t>
            </a:r>
            <a:endParaRPr lang="nb-NO" altLang="nb-NO" sz="2800" i="0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21103"/>
              </p:ext>
            </p:extLst>
          </p:nvPr>
        </p:nvGraphicFramePr>
        <p:xfrm>
          <a:off x="3589137" y="5473598"/>
          <a:ext cx="981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92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137" y="5473598"/>
                        <a:ext cx="9810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236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uiExpand="1" build="allAtOnce"/>
      <p:bldP spid="239620" grpId="0" build="allAtOnce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662121" y="4662488"/>
            <a:ext cx="382309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662120" y="476251"/>
            <a:ext cx="795747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6.6:</a:t>
            </a:r>
            <a:r>
              <a:rPr lang="nb-NO" altLang="nb-NO" sz="2800" i="0" dirty="0" smtClean="0"/>
              <a:t> </a:t>
            </a:r>
            <a:endParaRPr lang="nb-NO" altLang="nb-NO" sz="2800" i="0" dirty="0"/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ser på eksempel </a:t>
            </a:r>
            <a:r>
              <a:rPr lang="nb-NO" altLang="nb-NO" sz="2800" i="0" dirty="0" smtClean="0"/>
              <a:t>6.5</a:t>
            </a:r>
            <a:r>
              <a:rPr lang="nb-NO" altLang="nb-NO" sz="2800" i="0" dirty="0"/>
              <a:t>. Treneren har bestemt seg for hvilke fire løpere som skal gå stafetten </a:t>
            </a:r>
            <a:endParaRPr lang="en-US" altLang="nb-NO" sz="2800" i="0" dirty="0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662120" y="2194632"/>
            <a:ext cx="8659151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Hvor mange lagoppstillinger kan han da velge mellom?</a:t>
            </a:r>
            <a:r>
              <a:rPr lang="nb-NO" altLang="nb-NO" sz="2800" i="0" dirty="0">
                <a:solidFill>
                  <a:srgbClr val="000099"/>
                </a:solidFill>
              </a:rPr>
              <a:t>  </a:t>
            </a:r>
            <a:endParaRPr lang="nb-NO" altLang="nb-NO" sz="2800" i="0" dirty="0"/>
          </a:p>
          <a:p>
            <a:pPr eaLnBrk="1" hangingPunct="1">
              <a:spcBef>
                <a:spcPct val="90000"/>
              </a:spcBef>
            </a:pPr>
            <a:r>
              <a:rPr lang="nb-NO" altLang="nb-NO" sz="2800" i="0" dirty="0"/>
              <a:t>Treneren kan velge mellom</a:t>
            </a:r>
            <a:endParaRPr lang="en-US" altLang="nb-NO" sz="2800" i="0" dirty="0"/>
          </a:p>
        </p:txBody>
      </p:sp>
      <p:graphicFrame>
        <p:nvGraphicFramePr>
          <p:cNvPr id="2406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51209"/>
              </p:ext>
            </p:extLst>
          </p:nvPr>
        </p:nvGraphicFramePr>
        <p:xfrm>
          <a:off x="1766377" y="4135438"/>
          <a:ext cx="3547931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1" name="Equation" r:id="rId3" imgW="1104840" imgH="177480" progId="Equation.DSMT4">
                  <p:embed/>
                </p:oleObj>
              </mc:Choice>
              <mc:Fallback>
                <p:oleObj name="Equation" r:id="rId3" imgW="1104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377" y="4135438"/>
                        <a:ext cx="3547931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686346" y="4824078"/>
            <a:ext cx="865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lagoppstillinger</a:t>
            </a:r>
            <a:endParaRPr lang="en-US" altLang="nb-NO" sz="28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068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/>
      <p:bldP spid="24064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8" y="304349"/>
            <a:ext cx="9515666" cy="28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20100"/>
              </p:ext>
            </p:extLst>
          </p:nvPr>
        </p:nvGraphicFramePr>
        <p:xfrm>
          <a:off x="1853565" y="4341610"/>
          <a:ext cx="5175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2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3565" y="4341610"/>
                        <a:ext cx="517525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53623" y="3611918"/>
            <a:ext cx="6309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spcBef>
                <a:spcPct val="30000"/>
              </a:spcBef>
              <a:buAutoNum type="alphaLcParenR"/>
            </a:pPr>
            <a:r>
              <a:rPr lang="nb-NO" altLang="nb-NO" sz="2800" i="0" dirty="0" smtClean="0">
                <a:solidFill>
                  <a:srgbClr val="3333FF"/>
                </a:solidFill>
              </a:rPr>
              <a:t>Antall mulige stafettlag: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16981"/>
              </p:ext>
            </p:extLst>
          </p:nvPr>
        </p:nvGraphicFramePr>
        <p:xfrm>
          <a:off x="2005965" y="5827049"/>
          <a:ext cx="3651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3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5965" y="5827049"/>
                        <a:ext cx="36512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62802" y="5097357"/>
            <a:ext cx="6580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 smtClean="0">
                <a:solidFill>
                  <a:srgbClr val="3333FF"/>
                </a:solidFill>
              </a:rPr>
              <a:t>b)  Antall mulige lagoppstillinger: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17</a:t>
            </a:fld>
            <a:endParaRPr lang="en-US" altLang="nb-N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731709"/>
              </p:ext>
            </p:extLst>
          </p:nvPr>
        </p:nvGraphicFramePr>
        <p:xfrm>
          <a:off x="2605310" y="4416020"/>
          <a:ext cx="12477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4" name="Equation" r:id="rId8" imgW="520560" imgH="177480" progId="Equation.DSMT4">
                  <p:embed/>
                </p:oleObj>
              </mc:Choice>
              <mc:Fallback>
                <p:oleObj name="Equation" r:id="rId8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05310" y="4416020"/>
                        <a:ext cx="12477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768406"/>
              </p:ext>
            </p:extLst>
          </p:nvPr>
        </p:nvGraphicFramePr>
        <p:xfrm>
          <a:off x="3946208" y="4421707"/>
          <a:ext cx="7620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5" name="Equation" r:id="rId10" imgW="317160" imgH="177480" progId="Equation.DSMT4">
                  <p:embed/>
                </p:oleObj>
              </mc:Choice>
              <mc:Fallback>
                <p:oleObj name="Equation" r:id="rId10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6208" y="4421707"/>
                        <a:ext cx="7620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671087"/>
              </p:ext>
            </p:extLst>
          </p:nvPr>
        </p:nvGraphicFramePr>
        <p:xfrm>
          <a:off x="2489366" y="5827049"/>
          <a:ext cx="12192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6" name="Equation" r:id="rId12" imgW="507960" imgH="177480" progId="Equation.DSMT4">
                  <p:embed/>
                </p:oleObj>
              </mc:Choice>
              <mc:Fallback>
                <p:oleObj name="Equation" r:id="rId12" imgW="507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89366" y="5827049"/>
                        <a:ext cx="1219200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590174"/>
              </p:ext>
            </p:extLst>
          </p:nvPr>
        </p:nvGraphicFramePr>
        <p:xfrm>
          <a:off x="3776738" y="5832596"/>
          <a:ext cx="5794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7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76738" y="5832596"/>
                        <a:ext cx="5794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2119" y="476251"/>
            <a:ext cx="8354289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i="0" dirty="0" err="1" smtClean="0">
                <a:solidFill>
                  <a:srgbClr val="0070C0"/>
                </a:solidFill>
              </a:rPr>
              <a:t>GeoGebra</a:t>
            </a:r>
            <a:endParaRPr lang="nb-NO" altLang="nb-NO" sz="2800" b="1" i="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 smtClean="0"/>
              <a:t>Vi kan bruke </a:t>
            </a:r>
            <a:r>
              <a:rPr lang="nb-NO" altLang="nb-NO" sz="2800" i="0" dirty="0" err="1" smtClean="0"/>
              <a:t>GeoGebra</a:t>
            </a:r>
            <a:r>
              <a:rPr lang="nb-NO" altLang="nb-NO" sz="2800" i="0" dirty="0" smtClean="0"/>
              <a:t> til å bestemme        og  </a:t>
            </a:r>
            <a:endParaRPr lang="en-US" altLang="nb-NO" sz="2800" i="0" dirty="0"/>
          </a:p>
        </p:txBody>
      </p:sp>
      <p:graphicFrame>
        <p:nvGraphicFramePr>
          <p:cNvPr id="4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8896617"/>
              </p:ext>
            </p:extLst>
          </p:nvPr>
        </p:nvGraphicFramePr>
        <p:xfrm>
          <a:off x="7022362" y="1135411"/>
          <a:ext cx="525780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3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362" y="1135411"/>
                        <a:ext cx="525780" cy="52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04018891"/>
              </p:ext>
            </p:extLst>
          </p:nvPr>
        </p:nvGraphicFramePr>
        <p:xfrm>
          <a:off x="8268510" y="1181580"/>
          <a:ext cx="3794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4" name="Equation" r:id="rId5" imgW="164880" imgH="177480" progId="Equation.DSMT4">
                  <p:embed/>
                </p:oleObj>
              </mc:Choice>
              <mc:Fallback>
                <p:oleObj name="Equation" r:id="rId5" imgW="16488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510" y="1181580"/>
                        <a:ext cx="3794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6923" y="2234234"/>
            <a:ext cx="8354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nb-NO" altLang="nb-NO" sz="2800" i="0" dirty="0" smtClean="0">
                <a:solidFill>
                  <a:srgbClr val="0066FF"/>
                </a:solidFill>
              </a:rPr>
              <a:t>Illustrasjon for           og    </a:t>
            </a:r>
            <a:endParaRPr lang="en-US" altLang="nb-NO" sz="2800" i="0" dirty="0">
              <a:solidFill>
                <a:srgbClr val="0066FF"/>
              </a:solidFill>
            </a:endParaRPr>
          </a:p>
        </p:txBody>
      </p:sp>
      <p:graphicFrame>
        <p:nvGraphicFramePr>
          <p:cNvPr id="7" name="Objek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0248994"/>
              </p:ext>
            </p:extLst>
          </p:nvPr>
        </p:nvGraphicFramePr>
        <p:xfrm>
          <a:off x="3240716" y="2255376"/>
          <a:ext cx="525780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5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716" y="2255376"/>
                        <a:ext cx="525780" cy="52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2463322"/>
              </p:ext>
            </p:extLst>
          </p:nvPr>
        </p:nvGraphicFramePr>
        <p:xfrm>
          <a:off x="4763293" y="2291056"/>
          <a:ext cx="3794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66"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293" y="2291056"/>
                        <a:ext cx="3794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8" y="3051418"/>
            <a:ext cx="5955862" cy="32808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911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6" y="333375"/>
            <a:ext cx="7705725" cy="1143000"/>
          </a:xfrm>
        </p:spPr>
        <p:txBody>
          <a:bodyPr/>
          <a:lstStyle/>
          <a:p>
            <a:pPr eaLnBrk="1" hangingPunct="1"/>
            <a:r>
              <a:rPr lang="nb-NO" altLang="nb-NO" sz="3600" b="1">
                <a:solidFill>
                  <a:schemeClr val="accent2"/>
                </a:solidFill>
              </a:rPr>
              <a:t>Uordnet utvalg uten tilbakelegging</a:t>
            </a:r>
            <a:endParaRPr lang="nb-NO" altLang="nb-NO" sz="3600">
              <a:solidFill>
                <a:schemeClr val="accent2"/>
              </a:solidFill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992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i="0" u="sng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992188" y="1341438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6.7:</a:t>
            </a:r>
            <a:r>
              <a:rPr lang="nb-NO" altLang="nb-NO" sz="2800" i="0"/>
              <a:t> Vi ser igjen på stafetteksempelet</a:t>
            </a:r>
            <a:endParaRPr lang="en-US" altLang="nb-NO" sz="2800" i="0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992188" y="2008189"/>
            <a:ext cx="7993062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5000"/>
              </a:spcBef>
              <a:buFontTx/>
              <a:buNone/>
            </a:pPr>
            <a:r>
              <a:rPr lang="nb-NO" altLang="nb-NO" sz="2800" i="0"/>
              <a:t>På hvor mange måter kan treneren velge ut de 4 som skal gå stafetten (blant de 7) når vi </a:t>
            </a:r>
            <a:r>
              <a:rPr lang="nb-NO" altLang="nb-NO" sz="2800"/>
              <a:t>ikke</a:t>
            </a:r>
            <a:r>
              <a:rPr lang="nb-NO" altLang="nb-NO" sz="2800" i="0"/>
              <a:t> bryr oss om hvem som skal gå de ulike etappene?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nb-NO" altLang="nb-NO" sz="2800" i="0"/>
              <a:t>La </a:t>
            </a:r>
            <a:r>
              <a:rPr lang="nb-NO" altLang="nb-NO" sz="2800"/>
              <a:t>x </a:t>
            </a:r>
            <a:r>
              <a:rPr lang="nb-NO" altLang="nb-NO" sz="2800" i="0"/>
              <a:t>være antall måter han kan gjøre det på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nb-NO" altLang="nb-NO" sz="2800" i="0"/>
              <a:t>Merk at </a:t>
            </a:r>
            <a:r>
              <a:rPr lang="nb-NO" altLang="nb-NO" sz="2800"/>
              <a:t>x</a:t>
            </a:r>
            <a:r>
              <a:rPr lang="nb-NO" altLang="nb-NO" sz="2800" i="0"/>
              <a:t> er antall </a:t>
            </a:r>
            <a:r>
              <a:rPr lang="nb-NO" altLang="nb-NO" sz="2800"/>
              <a:t>uordnede</a:t>
            </a:r>
            <a:r>
              <a:rPr lang="nb-NO" altLang="nb-NO" sz="2800" i="0"/>
              <a:t> utvalg av 4 løpere blant 7 når utvelgingen skjer uten tilbakelegging</a:t>
            </a: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nb-NO" altLang="nb-NO" sz="2800" i="0"/>
              <a:t>Vi vil bestemme </a:t>
            </a:r>
            <a:r>
              <a:rPr lang="nb-NO" altLang="nb-NO" sz="2800"/>
              <a:t>x</a:t>
            </a:r>
            <a:r>
              <a:rPr lang="nb-NO" altLang="nb-NO" sz="2800" i="0"/>
              <a:t> ved å finne antall </a:t>
            </a:r>
            <a:r>
              <a:rPr lang="nb-NO" altLang="nb-NO" sz="2800"/>
              <a:t>ordnede</a:t>
            </a:r>
            <a:r>
              <a:rPr lang="nb-NO" altLang="nb-NO" sz="2800" i="0"/>
              <a:t> utvalg på to måter</a:t>
            </a:r>
            <a:endParaRPr lang="en-US" altLang="nb-NO" sz="2800" i="0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063626" y="7031038"/>
            <a:ext cx="799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måter</a:t>
            </a:r>
            <a:endParaRPr lang="en-US" altLang="nb-NO" sz="2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05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2" grpId="0"/>
      <p:bldP spid="241673" grpId="0" build="p"/>
      <p:bldP spid="241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929" y="18785"/>
            <a:ext cx="6174052" cy="1143000"/>
          </a:xfrm>
        </p:spPr>
        <p:txBody>
          <a:bodyPr/>
          <a:lstStyle/>
          <a:p>
            <a:pPr algn="l"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Kombinatorikk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820342" y="1104518"/>
            <a:ext cx="881393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For å bruke en uniform sannsynlighetsmodell må vi finne antall mulige og antall gunstig utfall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I enkle situasjoner som kast med to terninger kan vi skrive opp alle mulige utfall og alle utfall som er gunstige for den </a:t>
            </a:r>
            <a:r>
              <a:rPr lang="nb-NO" altLang="nb-NO" sz="2800" i="0" dirty="0" smtClean="0"/>
              <a:t>hendelsen </a:t>
            </a:r>
            <a:r>
              <a:rPr lang="nb-NO" altLang="nb-NO" sz="2800" i="0" dirty="0"/>
              <a:t>vi er interessert i</a:t>
            </a:r>
            <a:endParaRPr lang="nb-NO" altLang="nb-NO" sz="1800" i="0" dirty="0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086909" y="3866769"/>
            <a:ext cx="5694231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 dirty="0"/>
              <a:t>(</a:t>
            </a:r>
            <a:r>
              <a:rPr lang="nb-NO" altLang="nb-NO" sz="1600" i="0" dirty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 dirty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 dirty="0"/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 rot="1407732">
            <a:off x="837868" y="4850606"/>
            <a:ext cx="5671890" cy="373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1007799" y="3793744"/>
            <a:ext cx="5850731" cy="25193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46101" name="Picture 21" descr="tern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3912807"/>
            <a:ext cx="49702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Picture 25" descr="terning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5831" y="4298568"/>
            <a:ext cx="517657" cy="477838"/>
          </a:xfrm>
          <a:noFill/>
        </p:spPr>
      </p:pic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7138856" y="5255831"/>
            <a:ext cx="28840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 i="0">
                <a:solidFill>
                  <a:srgbClr val="CC0000"/>
                </a:solidFill>
              </a:rPr>
              <a:t>"Sum sju øyne"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35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 uiExpand="1" build="allAtOnce"/>
      <p:bldP spid="46098" grpId="0" build="allAtOnce"/>
      <p:bldP spid="46099" grpId="0" animBg="1"/>
      <p:bldP spid="46100" grpId="0" animBg="1"/>
      <p:bldP spid="4610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1136651" y="404814"/>
            <a:ext cx="7993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Fra eksempel 6.5 har vi at antall ordnede utvalg av 4 løpere blant 7 løpere er</a:t>
            </a:r>
            <a:r>
              <a:rPr lang="nb-NO" altLang="nb-NO" i="0"/>
              <a:t> </a:t>
            </a:r>
          </a:p>
        </p:txBody>
      </p:sp>
      <p:graphicFrame>
        <p:nvGraphicFramePr>
          <p:cNvPr id="242702" name="Object 14"/>
          <p:cNvGraphicFramePr>
            <a:graphicFrameLocks noGrp="1" noChangeAspect="1"/>
          </p:cNvGraphicFramePr>
          <p:nvPr>
            <p:ph/>
          </p:nvPr>
        </p:nvGraphicFramePr>
        <p:xfrm>
          <a:off x="5818189" y="862013"/>
          <a:ext cx="3095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2" name="Equation" r:id="rId3" imgW="1282700" imgH="228600" progId="Equation.DSMT4">
                  <p:embed/>
                </p:oleObj>
              </mc:Choice>
              <mc:Fallback>
                <p:oleObj name="Equation" r:id="rId3" imgW="1282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9" y="862013"/>
                        <a:ext cx="30956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1136651" y="1484314"/>
            <a:ext cx="75612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Fra ett uordnet utvalg kan lage</a:t>
            </a:r>
            <a:r>
              <a:rPr lang="nb-NO" altLang="nb-NO" i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ordnede utvalg (jf eksempel 6.6)</a:t>
            </a:r>
          </a:p>
        </p:txBody>
      </p:sp>
      <p:graphicFrame>
        <p:nvGraphicFramePr>
          <p:cNvPr id="242714" name="Object 26"/>
          <p:cNvGraphicFramePr>
            <a:graphicFrameLocks noChangeAspect="1"/>
          </p:cNvGraphicFramePr>
          <p:nvPr/>
        </p:nvGraphicFramePr>
        <p:xfrm>
          <a:off x="6176963" y="1582739"/>
          <a:ext cx="2519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3" name="Equation" r:id="rId5" imgW="1104421" imgH="177723" progId="Equation.DSMT4">
                  <p:embed/>
                </p:oleObj>
              </mc:Choice>
              <mc:Fallback>
                <p:oleObj name="Equation" r:id="rId5" imgW="1104421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1582739"/>
                        <a:ext cx="2519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16" name="Text Box 28"/>
          <p:cNvSpPr txBox="1">
            <a:spLocks noChangeArrowheads="1"/>
          </p:cNvSpPr>
          <p:nvPr/>
        </p:nvSpPr>
        <p:spPr bwMode="auto">
          <a:xfrm>
            <a:off x="1136651" y="2714626"/>
            <a:ext cx="7561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Vi kan derfor lage            ordnede utvalg</a:t>
            </a:r>
            <a:endParaRPr lang="nb-NO" altLang="nb-NO" i="0"/>
          </a:p>
        </p:txBody>
      </p:sp>
      <p:graphicFrame>
        <p:nvGraphicFramePr>
          <p:cNvPr id="242717" name="Object 29"/>
          <p:cNvGraphicFramePr>
            <a:graphicFrameLocks noChangeAspect="1"/>
          </p:cNvGraphicFramePr>
          <p:nvPr/>
        </p:nvGraphicFramePr>
        <p:xfrm>
          <a:off x="4225926" y="2708275"/>
          <a:ext cx="7270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4"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6" y="2708275"/>
                        <a:ext cx="7270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8" name="Object 30"/>
          <p:cNvGraphicFramePr>
            <a:graphicFrameLocks noChangeAspect="1"/>
          </p:cNvGraphicFramePr>
          <p:nvPr/>
        </p:nvGraphicFramePr>
        <p:xfrm>
          <a:off x="3152775" y="3514725"/>
          <a:ext cx="15128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5" name="Equation" r:id="rId9" imgW="672808" imgH="228501" progId="Equation.DSMT4">
                  <p:embed/>
                </p:oleObj>
              </mc:Choice>
              <mc:Fallback>
                <p:oleObj name="Equation" r:id="rId9" imgW="67280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14725"/>
                        <a:ext cx="15128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1136651" y="3500438"/>
            <a:ext cx="4392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Dermed er</a:t>
            </a:r>
            <a:endParaRPr lang="nb-NO" altLang="nb-NO" i="0"/>
          </a:p>
        </p:txBody>
      </p:sp>
      <p:graphicFrame>
        <p:nvGraphicFramePr>
          <p:cNvPr id="242720" name="Object 32"/>
          <p:cNvGraphicFramePr>
            <a:graphicFrameLocks noChangeAspect="1"/>
          </p:cNvGraphicFramePr>
          <p:nvPr>
            <p:extLst/>
          </p:nvPr>
        </p:nvGraphicFramePr>
        <p:xfrm>
          <a:off x="3111203" y="4216139"/>
          <a:ext cx="12160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6" name="Equation" r:id="rId11" imgW="482400" imgH="317160" progId="Equation.DSMT4">
                  <p:embed/>
                </p:oleObj>
              </mc:Choice>
              <mc:Fallback>
                <p:oleObj name="Equation" r:id="rId11" imgW="482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203" y="4216139"/>
                        <a:ext cx="12160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21" name="Text Box 33"/>
          <p:cNvSpPr txBox="1">
            <a:spLocks noChangeArrowheads="1"/>
          </p:cNvSpPr>
          <p:nvPr/>
        </p:nvSpPr>
        <p:spPr bwMode="auto">
          <a:xfrm>
            <a:off x="1208088" y="4365626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Dette gir</a:t>
            </a:r>
            <a:endParaRPr lang="nb-NO" altLang="nb-NO" i="0"/>
          </a:p>
        </p:txBody>
      </p:sp>
      <p:sp>
        <p:nvSpPr>
          <p:cNvPr id="242722" name="Text Box 34"/>
          <p:cNvSpPr txBox="1">
            <a:spLocks noChangeArrowheads="1"/>
          </p:cNvSpPr>
          <p:nvPr/>
        </p:nvSpPr>
        <p:spPr bwMode="auto">
          <a:xfrm>
            <a:off x="1208089" y="5229225"/>
            <a:ext cx="7489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Treneren kan velge ut de som skal gå stafetten på 35 måter når vi ikke bryr oss om hvem som skal gå de ulike etappene</a:t>
            </a:r>
            <a:endParaRPr lang="nb-NO" altLang="nb-NO" i="0"/>
          </a:p>
        </p:txBody>
      </p:sp>
      <p:graphicFrame>
        <p:nvGraphicFramePr>
          <p:cNvPr id="14" name="Object 32"/>
          <p:cNvGraphicFramePr>
            <a:graphicFrameLocks noChangeAspect="1"/>
          </p:cNvGraphicFramePr>
          <p:nvPr>
            <p:extLst/>
          </p:nvPr>
        </p:nvGraphicFramePr>
        <p:xfrm>
          <a:off x="4376937" y="4243388"/>
          <a:ext cx="13763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7" name="Equation" r:id="rId13" imgW="545760" imgH="342720" progId="Equation.DSMT4">
                  <p:embed/>
                </p:oleObj>
              </mc:Choice>
              <mc:Fallback>
                <p:oleObj name="Equation" r:id="rId13" imgW="545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937" y="4243388"/>
                        <a:ext cx="137636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2"/>
          <p:cNvGraphicFramePr>
            <a:graphicFrameLocks noChangeAspect="1"/>
          </p:cNvGraphicFramePr>
          <p:nvPr>
            <p:extLst/>
          </p:nvPr>
        </p:nvGraphicFramePr>
        <p:xfrm>
          <a:off x="5745089" y="4437113"/>
          <a:ext cx="7985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8" name="Equation" r:id="rId15" imgW="317160" imgH="177480" progId="Equation.DSMT4">
                  <p:embed/>
                </p:oleObj>
              </mc:Choice>
              <mc:Fallback>
                <p:oleObj name="Equation" r:id="rId1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089" y="4437113"/>
                        <a:ext cx="7985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68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build="allAtOnce"/>
      <p:bldP spid="242704" grpId="0" build="allAtOnce"/>
      <p:bldP spid="242716" grpId="0" build="allAtOnce"/>
      <p:bldP spid="242719" grpId="0" build="allAtOnce"/>
      <p:bldP spid="242721" grpId="0" build="allAtOnce"/>
      <p:bldP spid="24272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1136651" y="476250"/>
            <a:ext cx="7345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i="0"/>
              <a:t>Generelt har vi en mengde med </a:t>
            </a:r>
            <a:r>
              <a:rPr lang="nb-NO" altLang="nb-NO"/>
              <a:t>n</a:t>
            </a:r>
            <a:r>
              <a:rPr lang="nb-NO" altLang="nb-NO" i="0"/>
              <a:t> elementer, og vi velger </a:t>
            </a:r>
            <a:r>
              <a:rPr lang="nb-NO" altLang="nb-NO"/>
              <a:t>r</a:t>
            </a:r>
            <a:r>
              <a:rPr lang="nb-NO" altLang="nb-NO" i="0"/>
              <a:t> elementer fra mengden </a:t>
            </a:r>
            <a:r>
              <a:rPr lang="nb-NO" altLang="nb-NO" i="0">
                <a:solidFill>
                  <a:srgbClr val="CC0000"/>
                </a:solidFill>
              </a:rPr>
              <a:t>uten tilbakelegging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i="0"/>
              <a:t>Da kan vi lage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1136651" y="4076700"/>
            <a:ext cx="7345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i="0">
                <a:solidFill>
                  <a:srgbClr val="CC0000"/>
                </a:solidFill>
              </a:rPr>
              <a:t>uordnede utvalg</a:t>
            </a:r>
          </a:p>
        </p:txBody>
      </p:sp>
      <p:graphicFrame>
        <p:nvGraphicFramePr>
          <p:cNvPr id="250888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70963280"/>
              </p:ext>
            </p:extLst>
          </p:nvPr>
        </p:nvGraphicFramePr>
        <p:xfrm>
          <a:off x="1856657" y="2948781"/>
          <a:ext cx="185578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6" name="Equation" r:id="rId3" imgW="660240" imgH="393480" progId="Equation.DSMT4">
                  <p:embed/>
                </p:oleObj>
              </mc:Choice>
              <mc:Fallback>
                <p:oleObj name="Equation" r:id="rId3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657" y="2948781"/>
                        <a:ext cx="1855787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1136650" y="4899025"/>
            <a:ext cx="7704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i="0"/>
              <a:t>          For uordnet utvalg spiller det ingen rolle om vi velger ett element om gangen, eller om vi velger alle på en gang</a:t>
            </a:r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1208088" y="4941889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i="0" dirty="0">
                <a:solidFill>
                  <a:srgbClr val="CC0000"/>
                </a:solidFill>
                <a:latin typeface="Arial Black" panose="020B0A04020102020204" pitchFamily="34" charset="0"/>
              </a:rPr>
              <a:t>NB!</a:t>
            </a:r>
            <a:endParaRPr lang="en-US" altLang="nb-NO" i="0" dirty="0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/>
          </p:nvPr>
        </p:nvGraphicFramePr>
        <p:xfrm>
          <a:off x="3636466" y="3005138"/>
          <a:ext cx="506095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87" name="Equation" r:id="rId5" imgW="1917360" imgH="419040" progId="Equation.DSMT4">
                  <p:embed/>
                </p:oleObj>
              </mc:Choice>
              <mc:Fallback>
                <p:oleObj name="Equation" r:id="rId5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466" y="3005138"/>
                        <a:ext cx="5060950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388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build="allAtOnce"/>
      <p:bldP spid="250884" grpId="0" build="allAtOnce"/>
      <p:bldP spid="250890" grpId="0" build="allAtOnce"/>
      <p:bldP spid="2508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992188" y="873126"/>
            <a:ext cx="77771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6.8:</a:t>
            </a:r>
            <a:r>
              <a:rPr lang="nb-NO" altLang="nb-NO" sz="2800" i="0"/>
              <a:t>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/>
              <a:t>En klasse har 25 elever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/>
              <a:t>Fire elever skal velges til en festkomité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/>
              <a:t>Hvor mange måter kan det gjøres på? </a:t>
            </a:r>
            <a:endParaRPr lang="en-US" altLang="nb-NO" sz="2800" i="0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992188" y="3713164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De 4 elevene kan velges på</a:t>
            </a:r>
            <a:endParaRPr lang="en-US" altLang="nb-NO" sz="2800" i="0"/>
          </a:p>
        </p:txBody>
      </p:sp>
      <p:graphicFrame>
        <p:nvGraphicFramePr>
          <p:cNvPr id="252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114339"/>
              </p:ext>
            </p:extLst>
          </p:nvPr>
        </p:nvGraphicFramePr>
        <p:xfrm>
          <a:off x="954088" y="4333875"/>
          <a:ext cx="2247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0" name="Equation" r:id="rId3" imgW="749160" imgH="393480" progId="Equation.DSMT4">
                  <p:embed/>
                </p:oleObj>
              </mc:Choice>
              <mc:Fallback>
                <p:oleObj name="Equation" r:id="rId3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4333875"/>
                        <a:ext cx="22479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1063625" y="5517233"/>
            <a:ext cx="446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måter</a:t>
            </a:r>
            <a:endParaRPr lang="en-US" altLang="nb-NO" sz="2800" i="0" dirty="0"/>
          </a:p>
        </p:txBody>
      </p:sp>
      <p:pic>
        <p:nvPicPr>
          <p:cNvPr id="252938" name="Picture 10" descr="fest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964" y="430214"/>
            <a:ext cx="1558925" cy="1558925"/>
          </a:xfrm>
          <a:noFill/>
        </p:spPr>
      </p:pic>
      <p:graphicFrame>
        <p:nvGraphicFramePr>
          <p:cNvPr id="2529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817971"/>
              </p:ext>
            </p:extLst>
          </p:nvPr>
        </p:nvGraphicFramePr>
        <p:xfrm>
          <a:off x="6174264" y="4647089"/>
          <a:ext cx="15986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1" name="Equation" r:id="rId6" imgW="532937" imgH="177646" progId="Equation.DSMT4">
                  <p:embed/>
                </p:oleObj>
              </mc:Choice>
              <mc:Fallback>
                <p:oleObj name="Equation" r:id="rId6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264" y="4647089"/>
                        <a:ext cx="15986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63812"/>
              </p:ext>
            </p:extLst>
          </p:nvPr>
        </p:nvGraphicFramePr>
        <p:xfrm>
          <a:off x="3265805" y="4380918"/>
          <a:ext cx="268128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2" name="Equation" r:id="rId8" imgW="774364" imgH="342751" progId="Equation.DSMT4">
                  <p:embed/>
                </p:oleObj>
              </mc:Choice>
              <mc:Fallback>
                <p:oleObj name="Equation" r:id="rId8" imgW="774364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805" y="4380918"/>
                        <a:ext cx="268128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981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32" grpId="0" build="p"/>
      <p:bldP spid="2529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12" y="243880"/>
            <a:ext cx="8197742" cy="73776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77" y="3411143"/>
            <a:ext cx="8426162" cy="103986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96733"/>
              </p:ext>
            </p:extLst>
          </p:nvPr>
        </p:nvGraphicFramePr>
        <p:xfrm>
          <a:off x="1928225" y="2103269"/>
          <a:ext cx="7000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0" name="Equation" r:id="rId6" imgW="291960" imgH="228600" progId="Equation.DSMT4">
                  <p:embed/>
                </p:oleObj>
              </mc:Choice>
              <mc:Fallback>
                <p:oleObj name="Equation" r:id="rId6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8225" y="2103269"/>
                        <a:ext cx="700088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81445" y="1159385"/>
            <a:ext cx="8454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 smtClean="0">
                <a:solidFill>
                  <a:srgbClr val="3333FF"/>
                </a:solidFill>
              </a:rPr>
              <a:t>Antall måter de to medlemmene kan velges på er: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498566"/>
              </p:ext>
            </p:extLst>
          </p:nvPr>
        </p:nvGraphicFramePr>
        <p:xfrm>
          <a:off x="1928225" y="5569593"/>
          <a:ext cx="7000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1" name="Equation" r:id="rId8" imgW="291960" imgH="228600" progId="Equation.DSMT4">
                  <p:embed/>
                </p:oleObj>
              </mc:Choice>
              <mc:Fallback>
                <p:oleObj name="Equation" r:id="rId8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8225" y="5569593"/>
                        <a:ext cx="700087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82432" y="4785340"/>
            <a:ext cx="8454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 smtClean="0">
                <a:solidFill>
                  <a:srgbClr val="3333FF"/>
                </a:solidFill>
              </a:rPr>
              <a:t>Antall måter de tre delegatene kan velges på er: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23</a:t>
            </a:fld>
            <a:endParaRPr lang="en-US" altLang="nb-NO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00226"/>
              </p:ext>
            </p:extLst>
          </p:nvPr>
        </p:nvGraphicFramePr>
        <p:xfrm>
          <a:off x="2733881" y="1968129"/>
          <a:ext cx="13716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2" name="Equation" r:id="rId10" imgW="571320" imgH="393480" progId="Equation.DSMT4">
                  <p:embed/>
                </p:oleObj>
              </mc:Choice>
              <mc:Fallback>
                <p:oleObj name="Equation" r:id="rId10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33881" y="1968129"/>
                        <a:ext cx="137160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118780"/>
              </p:ext>
            </p:extLst>
          </p:nvPr>
        </p:nvGraphicFramePr>
        <p:xfrm>
          <a:off x="4196175" y="2243018"/>
          <a:ext cx="942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3" name="Equation" r:id="rId12" imgW="393480" imgH="177480" progId="Equation.DSMT4">
                  <p:embed/>
                </p:oleObj>
              </mc:Choice>
              <mc:Fallback>
                <p:oleObj name="Equation" r:id="rId12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96175" y="2243018"/>
                        <a:ext cx="94297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3315"/>
              </p:ext>
            </p:extLst>
          </p:nvPr>
        </p:nvGraphicFramePr>
        <p:xfrm>
          <a:off x="2777141" y="5371155"/>
          <a:ext cx="18891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4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77141" y="5371155"/>
                        <a:ext cx="188912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307205"/>
              </p:ext>
            </p:extLst>
          </p:nvPr>
        </p:nvGraphicFramePr>
        <p:xfrm>
          <a:off x="4815095" y="5630711"/>
          <a:ext cx="11271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5" name="Equation" r:id="rId16" imgW="469800" imgH="177480" progId="Equation.DSMT4">
                  <p:embed/>
                </p:oleObj>
              </mc:Choice>
              <mc:Fallback>
                <p:oleObj name="Equation" r:id="rId16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15095" y="5630711"/>
                        <a:ext cx="112712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5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92188" y="306832"/>
            <a:ext cx="7711651" cy="11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b="1" i="0" dirty="0" err="1">
                <a:solidFill>
                  <a:srgbClr val="0070C0"/>
                </a:solidFill>
              </a:rPr>
              <a:t>GeoGebra</a:t>
            </a:r>
            <a:endParaRPr lang="nb-NO" altLang="nb-NO" sz="2585" b="1" i="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662"/>
              </a:spcBef>
            </a:pPr>
            <a:r>
              <a:rPr lang="nb-NO" altLang="nb-NO" sz="2585" i="0" dirty="0"/>
              <a:t>Vi kan bruke </a:t>
            </a:r>
            <a:r>
              <a:rPr lang="nb-NO" altLang="nb-NO" sz="2585" i="0" dirty="0" err="1"/>
              <a:t>GeoGebra</a:t>
            </a:r>
            <a:r>
              <a:rPr lang="nb-NO" altLang="nb-NO" sz="2585" i="0" dirty="0"/>
              <a:t> til å bestemme        </a:t>
            </a:r>
            <a:endParaRPr lang="en-US" altLang="nb-NO" sz="2585" i="0" dirty="0"/>
          </a:p>
        </p:txBody>
      </p:sp>
      <p:graphicFrame>
        <p:nvGraphicFramePr>
          <p:cNvPr id="4" name="Objekt 3"/>
          <p:cNvGraphicFramePr>
            <a:graphicFrameLocks noGrp="1" noChangeAspect="1"/>
          </p:cNvGraphicFramePr>
          <p:nvPr>
            <p:extLst/>
          </p:nvPr>
        </p:nvGraphicFramePr>
        <p:xfrm>
          <a:off x="6861522" y="927002"/>
          <a:ext cx="539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4" name="Equation" r:id="rId3" imgW="253800" imgH="228600" progId="Equation.DSMT4">
                  <p:embed/>
                </p:oleObj>
              </mc:Choice>
              <mc:Fallback>
                <p:oleObj name="Equation" r:id="rId3" imgW="2538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522" y="927002"/>
                        <a:ext cx="539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01790" y="1844506"/>
            <a:ext cx="7711651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662"/>
              </a:spcBef>
            </a:pPr>
            <a:r>
              <a:rPr lang="nb-NO" altLang="nb-NO" sz="2585" i="0" dirty="0">
                <a:solidFill>
                  <a:srgbClr val="0066FF"/>
                </a:solidFill>
              </a:rPr>
              <a:t>Illustrasjon for          </a:t>
            </a:r>
            <a:r>
              <a:rPr lang="nb-NO" altLang="nb-NO" sz="2585" i="0" dirty="0" smtClean="0">
                <a:solidFill>
                  <a:srgbClr val="0066FF"/>
                </a:solidFill>
              </a:rPr>
              <a:t> og              </a:t>
            </a:r>
            <a:endParaRPr lang="en-US" altLang="nb-NO" sz="2585" i="0" dirty="0">
              <a:solidFill>
                <a:srgbClr val="0066FF"/>
              </a:solidFill>
            </a:endParaRPr>
          </a:p>
        </p:txBody>
      </p:sp>
      <p:graphicFrame>
        <p:nvGraphicFramePr>
          <p:cNvPr id="7" name="Objekt 6"/>
          <p:cNvGraphicFramePr>
            <a:graphicFrameLocks noGrp="1" noChangeAspect="1"/>
          </p:cNvGraphicFramePr>
          <p:nvPr>
            <p:extLst/>
          </p:nvPr>
        </p:nvGraphicFramePr>
        <p:xfrm>
          <a:off x="3492501" y="1865314"/>
          <a:ext cx="62071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5" name="Equation" r:id="rId5" imgW="291960" imgH="228600" progId="Equation.DSMT4">
                  <p:embed/>
                </p:oleObj>
              </mc:Choice>
              <mc:Fallback>
                <p:oleObj name="Equation" r:id="rId5" imgW="29196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1" y="1865314"/>
                        <a:ext cx="62071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Grp="1" noChangeAspect="1"/>
          </p:cNvGraphicFramePr>
          <p:nvPr>
            <p:extLst/>
          </p:nvPr>
        </p:nvGraphicFramePr>
        <p:xfrm>
          <a:off x="4922626" y="1865313"/>
          <a:ext cx="62071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6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626" y="1865313"/>
                        <a:ext cx="62071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6696" y="3068960"/>
            <a:ext cx="3531870" cy="32461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230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776537" y="317556"/>
            <a:ext cx="547260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>
                <a:solidFill>
                  <a:srgbClr val="008000"/>
                </a:solidFill>
              </a:rPr>
              <a:t>Eksempel 6.9: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nb-NO" altLang="nb-NO" sz="2800" i="0" dirty="0"/>
              <a:t>Når du tipper én </a:t>
            </a:r>
            <a:r>
              <a:rPr lang="nb-NO" altLang="nb-NO" sz="2800" i="0" dirty="0" err="1"/>
              <a:t>lottorekke</a:t>
            </a:r>
            <a:r>
              <a:rPr lang="nb-NO" altLang="nb-NO" sz="2800" i="0" dirty="0"/>
              <a:t>, krysser du av sju tall fra 1 til 34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nb-NO" altLang="nb-NO" sz="2800" i="0" dirty="0"/>
              <a:t>Hvor mange </a:t>
            </a:r>
            <a:r>
              <a:rPr lang="nb-NO" altLang="nb-NO" sz="2800" i="0" dirty="0" smtClean="0"/>
              <a:t>lottorekker </a:t>
            </a:r>
            <a:r>
              <a:rPr lang="nb-NO" altLang="nb-NO" sz="2800" i="0" dirty="0"/>
              <a:t>fins det? </a:t>
            </a: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848370" y="3429001"/>
            <a:ext cx="7993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Antall mulige lottorekker:</a:t>
            </a:r>
            <a:endParaRPr lang="en-US" altLang="nb-NO" sz="2800" i="0" dirty="0"/>
          </a:p>
        </p:txBody>
      </p:sp>
      <p:graphicFrame>
        <p:nvGraphicFramePr>
          <p:cNvPr id="253957" name="Object 5"/>
          <p:cNvGraphicFramePr>
            <a:graphicFrameLocks noChangeAspect="1"/>
          </p:cNvGraphicFramePr>
          <p:nvPr>
            <p:extLst/>
          </p:nvPr>
        </p:nvGraphicFramePr>
        <p:xfrm>
          <a:off x="1352601" y="4215751"/>
          <a:ext cx="788327" cy="61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98" name="Equation" r:id="rId3" imgW="291973" imgH="228501" progId="Equation.DSMT4">
                  <p:embed/>
                </p:oleObj>
              </mc:Choice>
              <mc:Fallback>
                <p:oleObj name="Equation" r:id="rId3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601" y="4215751"/>
                        <a:ext cx="788327" cy="61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920552" y="5085185"/>
            <a:ext cx="75608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Sannsynligheten for å vinne førstepremie: </a:t>
            </a:r>
            <a:endParaRPr lang="en-US" altLang="nb-NO" sz="2800" i="0" dirty="0"/>
          </a:p>
        </p:txBody>
      </p:sp>
      <p:graphicFrame>
        <p:nvGraphicFramePr>
          <p:cNvPr id="253965" name="Object 13"/>
          <p:cNvGraphicFramePr>
            <a:graphicFrameLocks noChangeAspect="1"/>
          </p:cNvGraphicFramePr>
          <p:nvPr>
            <p:extLst/>
          </p:nvPr>
        </p:nvGraphicFramePr>
        <p:xfrm>
          <a:off x="2283802" y="4077073"/>
          <a:ext cx="37401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99" name="Equation" r:id="rId5" imgW="1206360" imgH="342720" progId="Equation.DSMT4">
                  <p:embed/>
                </p:oleObj>
              </mc:Choice>
              <mc:Fallback>
                <p:oleObj name="Equation" r:id="rId5" imgW="1206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02" y="4077073"/>
                        <a:ext cx="37401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87810"/>
              </p:ext>
            </p:extLst>
          </p:nvPr>
        </p:nvGraphicFramePr>
        <p:xfrm>
          <a:off x="6099175" y="4332288"/>
          <a:ext cx="20208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00" name="Equation" r:id="rId7" imgW="749160" imgH="203040" progId="Equation.DSMT4">
                  <p:embed/>
                </p:oleObj>
              </mc:Choice>
              <mc:Fallback>
                <p:oleObj name="Equation" r:id="rId7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4332288"/>
                        <a:ext cx="202088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76536" y="2420889"/>
            <a:ext cx="7848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nb-NO" altLang="nb-NO" sz="2800" i="0" dirty="0"/>
              <a:t>Hva er sannsynligheten for å vinne    førstepremie hvis du tipper én rekke?</a:t>
            </a:r>
            <a:endParaRPr lang="en-US" altLang="nb-NO" sz="2800" i="0" dirty="0"/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59591"/>
              </p:ext>
            </p:extLst>
          </p:nvPr>
        </p:nvGraphicFramePr>
        <p:xfrm>
          <a:off x="1352600" y="5661248"/>
          <a:ext cx="6571800" cy="10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01" name="Equation" r:id="rId9" imgW="2628720" imgH="431640" progId="Equation.DSMT4">
                  <p:embed/>
                </p:oleObj>
              </mc:Choice>
              <mc:Fallback>
                <p:oleObj name="Equation" r:id="rId9" imgW="262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600" y="5661248"/>
                        <a:ext cx="6571800" cy="107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2473" r="73196" b="84228"/>
          <a:stretch/>
        </p:blipFill>
        <p:spPr>
          <a:xfrm>
            <a:off x="6681194" y="620689"/>
            <a:ext cx="2592287" cy="20162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336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  <p:bldP spid="253956" grpId="0" build="p"/>
      <p:bldP spid="253958" grpId="0" build="p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jernbanek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139081"/>
            <a:ext cx="3254375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303714" y="908720"/>
            <a:ext cx="5184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2400" i="0" dirty="0" err="1"/>
              <a:t>Jernbanestrekningen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fra</a:t>
            </a:r>
            <a:r>
              <a:rPr lang="en-US" altLang="nb-NO" sz="2400" i="0" dirty="0"/>
              <a:t> Stavanger </a:t>
            </a:r>
            <a:r>
              <a:rPr lang="en-US" altLang="nb-NO" sz="2400" i="0" dirty="0" err="1"/>
              <a:t>til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Bodø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er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omtrent</a:t>
            </a:r>
            <a:r>
              <a:rPr lang="en-US" altLang="nb-NO" sz="2400" i="0" dirty="0"/>
              <a:t> 1900 km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411538" y="1988841"/>
            <a:ext cx="5859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2400" i="0" dirty="0" err="1"/>
              <a:t>Tenk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deg</a:t>
            </a:r>
            <a:r>
              <a:rPr lang="en-US" altLang="nb-NO" sz="2400" i="0" dirty="0"/>
              <a:t> at </a:t>
            </a:r>
            <a:r>
              <a:rPr lang="en-US" altLang="nb-NO" sz="2400" i="0" dirty="0" err="1"/>
              <a:t>det</a:t>
            </a:r>
            <a:r>
              <a:rPr lang="en-US" altLang="nb-NO" sz="2400" i="0" dirty="0"/>
              <a:t> et </a:t>
            </a:r>
            <a:r>
              <a:rPr lang="en-US" altLang="nb-NO" sz="2400" i="0" dirty="0" err="1"/>
              <a:t>sted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på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strekningen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er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plassert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en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basketkurv</a:t>
            </a:r>
            <a:r>
              <a:rPr lang="en-US" altLang="nb-NO" sz="2400" i="0" dirty="0"/>
              <a:t> (diameter 45 cm)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11476" y="3068961"/>
            <a:ext cx="6392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2400" i="0" dirty="0"/>
              <a:t>Du </a:t>
            </a:r>
            <a:r>
              <a:rPr lang="en-US" altLang="nb-NO" sz="2400" i="0" dirty="0" err="1"/>
              <a:t>reiser</a:t>
            </a:r>
            <a:r>
              <a:rPr lang="en-US" altLang="nb-NO" sz="2400" i="0" dirty="0"/>
              <a:t> Stavanger – </a:t>
            </a:r>
            <a:r>
              <a:rPr lang="en-US" altLang="nb-NO" sz="2400" i="0" dirty="0" err="1"/>
              <a:t>Bodø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og</a:t>
            </a:r>
            <a:r>
              <a:rPr lang="en-US" altLang="nb-NO" sz="2400" i="0" dirty="0"/>
              <a:t> slipper </a:t>
            </a:r>
            <a:r>
              <a:rPr lang="en-US" altLang="nb-NO" sz="2400" i="0" dirty="0" err="1"/>
              <a:t>på</a:t>
            </a:r>
            <a:r>
              <a:rPr lang="en-US" altLang="nb-NO" sz="2400" i="0" dirty="0"/>
              <a:t> et </a:t>
            </a:r>
            <a:r>
              <a:rPr lang="en-US" altLang="nb-NO" sz="2400" i="0" dirty="0" err="1"/>
              <a:t>tilfeldig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valgt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sted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en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klinkekule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ut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av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vinduet</a:t>
            </a:r>
            <a:endParaRPr lang="en-US" altLang="nb-NO" sz="2400" i="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14638" y="4077073"/>
            <a:ext cx="63357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2400" i="0" dirty="0" err="1"/>
              <a:t>Sannsynligheten</a:t>
            </a:r>
            <a:r>
              <a:rPr lang="en-US" altLang="nb-NO" sz="2400" i="0" dirty="0"/>
              <a:t> for at du </a:t>
            </a:r>
            <a:r>
              <a:rPr lang="en-US" altLang="nb-NO" sz="2400" i="0" dirty="0" err="1"/>
              <a:t>treffer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kurven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er</a:t>
            </a:r>
            <a:endParaRPr lang="en-US" altLang="nb-NO" sz="2400" i="0" dirty="0"/>
          </a:p>
          <a:p>
            <a:pPr eaLnBrk="1" hangingPunct="1">
              <a:spcBef>
                <a:spcPct val="50000"/>
              </a:spcBef>
            </a:pPr>
            <a:endParaRPr lang="en-US" altLang="nb-NO" sz="2400" i="0" dirty="0"/>
          </a:p>
          <a:p>
            <a:pPr eaLnBrk="1" hangingPunct="1">
              <a:spcBef>
                <a:spcPct val="50000"/>
              </a:spcBef>
            </a:pPr>
            <a:endParaRPr lang="en-US" altLang="nb-NO" sz="2400" i="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04380" y="5661248"/>
            <a:ext cx="6769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2400" i="0" dirty="0" err="1"/>
              <a:t>Det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er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omtrent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det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samme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som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sannsynligheten</a:t>
            </a:r>
            <a:r>
              <a:rPr lang="en-US" altLang="nb-NO" sz="2400" i="0" dirty="0"/>
              <a:t> for å </a:t>
            </a:r>
            <a:r>
              <a:rPr lang="en-US" altLang="nb-NO" sz="2400" i="0" dirty="0" err="1"/>
              <a:t>vinne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førstepremie</a:t>
            </a:r>
            <a:r>
              <a:rPr lang="en-US" altLang="nb-NO" sz="2400" i="0" dirty="0"/>
              <a:t> </a:t>
            </a:r>
            <a:r>
              <a:rPr lang="en-US" altLang="nb-NO" sz="2400" i="0" dirty="0" err="1"/>
              <a:t>i</a:t>
            </a:r>
            <a:r>
              <a:rPr lang="en-US" altLang="nb-NO" sz="2400" i="0" dirty="0"/>
              <a:t> Lotto</a:t>
            </a:r>
          </a:p>
        </p:txBody>
      </p:sp>
      <p:graphicFrame>
        <p:nvGraphicFramePr>
          <p:cNvPr id="35854" name="Object 3"/>
          <p:cNvGraphicFramePr>
            <a:graphicFrameLocks noChangeAspect="1"/>
          </p:cNvGraphicFramePr>
          <p:nvPr>
            <p:extLst/>
          </p:nvPr>
        </p:nvGraphicFramePr>
        <p:xfrm>
          <a:off x="3835401" y="4653136"/>
          <a:ext cx="343376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name="Equation" r:id="rId4" imgW="1790700" imgH="393700" progId="Equation.DSMT4">
                  <p:embed/>
                </p:oleObj>
              </mc:Choice>
              <mc:Fallback>
                <p:oleObj name="Equation" r:id="rId4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1" y="4653136"/>
                        <a:ext cx="343376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24608" y="260648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>
                <a:solidFill>
                  <a:srgbClr val="0070C0"/>
                </a:solidFill>
              </a:rPr>
              <a:t>Illustrasjon av vinnersjansen i Lotto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>
          <a:xfrm>
            <a:off x="6934200" y="6481142"/>
            <a:ext cx="2133600" cy="476250"/>
          </a:xfrm>
        </p:spPr>
        <p:txBody>
          <a:bodyPr/>
          <a:lstStyle/>
          <a:p>
            <a:pPr>
              <a:defRPr/>
            </a:pPr>
            <a:fld id="{C156112E-055D-4C95-912A-E3ECBA2D970B}" type="slidenum">
              <a:rPr lang="en-US" altLang="nb-NO" smtClean="0"/>
              <a:pPr>
                <a:defRPr/>
              </a:pPr>
              <a:t>26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796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9" y="113729"/>
            <a:ext cx="8273882" cy="16440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27</a:t>
            </a:fld>
            <a:endParaRPr lang="en-US" altLang="nb-NO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33352" y="2053453"/>
            <a:ext cx="7213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spcBef>
                <a:spcPct val="30000"/>
              </a:spcBef>
              <a:buAutoNum type="alphaLcParenR"/>
            </a:pPr>
            <a:r>
              <a:rPr lang="nb-NO" altLang="nb-NO" sz="2800" i="0" dirty="0" smtClean="0">
                <a:solidFill>
                  <a:srgbClr val="3333FF"/>
                </a:solidFill>
              </a:rPr>
              <a:t>Antall rekker hvis du krysser av ni tall: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44471"/>
              </p:ext>
            </p:extLst>
          </p:nvPr>
        </p:nvGraphicFramePr>
        <p:xfrm>
          <a:off x="1844358" y="2940637"/>
          <a:ext cx="6080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4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4358" y="2940637"/>
                        <a:ext cx="608012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33556" y="3954542"/>
            <a:ext cx="7765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 smtClean="0">
                <a:solidFill>
                  <a:srgbClr val="3333FF"/>
                </a:solidFill>
              </a:rPr>
              <a:t>b) </a:t>
            </a:r>
            <a:r>
              <a:rPr lang="nb-NO" altLang="nb-NO" sz="2800" i="0" dirty="0">
                <a:solidFill>
                  <a:srgbClr val="3333FF"/>
                </a:solidFill>
              </a:rPr>
              <a:t>Antall rekker hvis du krysser av 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ti </a:t>
            </a:r>
            <a:r>
              <a:rPr lang="nb-NO" altLang="nb-NO" sz="2800" i="0" dirty="0">
                <a:solidFill>
                  <a:srgbClr val="3333FF"/>
                </a:solidFill>
              </a:rPr>
              <a:t>tall: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344757"/>
              </p:ext>
            </p:extLst>
          </p:nvPr>
        </p:nvGraphicFramePr>
        <p:xfrm>
          <a:off x="1844358" y="4912858"/>
          <a:ext cx="7000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5" name="Equation" r:id="rId6" imgW="291960" imgH="228600" progId="Equation.DSMT4">
                  <p:embed/>
                </p:oleObj>
              </mc:Choice>
              <mc:Fallback>
                <p:oleObj name="Equation" r:id="rId6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44358" y="4912858"/>
                        <a:ext cx="700088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33835"/>
              </p:ext>
            </p:extLst>
          </p:nvPr>
        </p:nvGraphicFramePr>
        <p:xfrm>
          <a:off x="2578735" y="2743547"/>
          <a:ext cx="27114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6" name="Equation" r:id="rId8" imgW="1130040" imgH="393480" progId="Equation.DSMT4">
                  <p:embed/>
                </p:oleObj>
              </mc:Choice>
              <mc:Fallback>
                <p:oleObj name="Equation" r:id="rId8" imgW="1130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8735" y="2743547"/>
                        <a:ext cx="27114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277727"/>
              </p:ext>
            </p:extLst>
          </p:nvPr>
        </p:nvGraphicFramePr>
        <p:xfrm>
          <a:off x="5457825" y="2742248"/>
          <a:ext cx="974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7" name="Equation" r:id="rId10" imgW="406080" imgH="393480" progId="Equation.DSMT4">
                  <p:embed/>
                </p:oleObj>
              </mc:Choice>
              <mc:Fallback>
                <p:oleObj name="Equation" r:id="rId10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57825" y="2742248"/>
                        <a:ext cx="97472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08039"/>
              </p:ext>
            </p:extLst>
          </p:nvPr>
        </p:nvGraphicFramePr>
        <p:xfrm>
          <a:off x="6596380" y="2994938"/>
          <a:ext cx="762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8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96380" y="2994938"/>
                        <a:ext cx="762000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2897"/>
              </p:ext>
            </p:extLst>
          </p:nvPr>
        </p:nvGraphicFramePr>
        <p:xfrm>
          <a:off x="2617946" y="4696887"/>
          <a:ext cx="28924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9" name="Equation" r:id="rId14" imgW="1206360" imgH="393480" progId="Equation.DSMT4">
                  <p:embed/>
                </p:oleObj>
              </mc:Choice>
              <mc:Fallback>
                <p:oleObj name="Equation" r:id="rId14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17946" y="4696887"/>
                        <a:ext cx="289242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859270"/>
              </p:ext>
            </p:extLst>
          </p:nvPr>
        </p:nvGraphicFramePr>
        <p:xfrm>
          <a:off x="5574983" y="4705033"/>
          <a:ext cx="14620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0" name="Equation" r:id="rId16" imgW="609480" imgH="393480" progId="Equation.DSMT4">
                  <p:embed/>
                </p:oleObj>
              </mc:Choice>
              <mc:Fallback>
                <p:oleObj name="Equation" r:id="rId16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74983" y="4705033"/>
                        <a:ext cx="1462087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39568"/>
              </p:ext>
            </p:extLst>
          </p:nvPr>
        </p:nvGraphicFramePr>
        <p:xfrm>
          <a:off x="7193280" y="4969697"/>
          <a:ext cx="9144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1" name="Equation" r:id="rId18" imgW="380880" imgH="177480" progId="Equation.DSMT4">
                  <p:embed/>
                </p:oleObj>
              </mc:Choice>
              <mc:Fallback>
                <p:oleObj name="Equation" r:id="rId18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193280" y="4969697"/>
                        <a:ext cx="914400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6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92188" y="4662488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i="0" u="sng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992189" y="260649"/>
            <a:ext cx="36734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6.10:</a:t>
            </a:r>
            <a:r>
              <a:rPr lang="nb-NO" altLang="nb-NO" sz="2800" i="0"/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/>
              <a:t>En pokerspiller får delt ut fem kort </a:t>
            </a:r>
            <a:endParaRPr lang="en-US" altLang="nb-NO" sz="2800" i="0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992188" y="2997201"/>
            <a:ext cx="799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Antall mulige måter å dele ut fem kort på:</a:t>
            </a:r>
            <a:endParaRPr lang="en-US" altLang="nb-NO" sz="2800" i="0"/>
          </a:p>
        </p:txBody>
      </p:sp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1779589" y="3644900"/>
          <a:ext cx="7969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6" name="Equation" r:id="rId3" imgW="291973" imgH="228501" progId="Equation.DSMT4">
                  <p:embed/>
                </p:oleObj>
              </mc:Choice>
              <mc:Fallback>
                <p:oleObj name="Equation" r:id="rId3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9" y="3644900"/>
                        <a:ext cx="7969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1064568" y="1844824"/>
            <a:ext cx="46085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Hva er sannsynligheten for at spilleren bare får hjerter? </a:t>
            </a:r>
            <a:endParaRPr lang="en-US" altLang="nb-NO" sz="2800" i="0" dirty="0"/>
          </a:p>
        </p:txBody>
      </p:sp>
      <p:graphicFrame>
        <p:nvGraphicFramePr>
          <p:cNvPr id="254985" name="Object 9"/>
          <p:cNvGraphicFramePr>
            <a:graphicFrameLocks noChangeAspect="1"/>
          </p:cNvGraphicFramePr>
          <p:nvPr/>
        </p:nvGraphicFramePr>
        <p:xfrm>
          <a:off x="1712914" y="5084764"/>
          <a:ext cx="765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7" name="Equation" r:id="rId5" imgW="279400" imgH="228600" progId="Equation.DSMT4">
                  <p:embed/>
                </p:oleObj>
              </mc:Choice>
              <mc:Fallback>
                <p:oleObj name="Equation" r:id="rId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4" y="5084764"/>
                        <a:ext cx="765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992188" y="4437063"/>
            <a:ext cx="7993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Antall av disse som gir bare hjerter:</a:t>
            </a:r>
            <a:endParaRPr lang="en-US" altLang="nb-NO" sz="2800" i="0"/>
          </a:p>
        </p:txBody>
      </p:sp>
      <p:graphicFrame>
        <p:nvGraphicFramePr>
          <p:cNvPr id="254988" name="Object 12"/>
          <p:cNvGraphicFramePr>
            <a:graphicFrameLocks noChangeAspect="1"/>
          </p:cNvGraphicFramePr>
          <p:nvPr/>
        </p:nvGraphicFramePr>
        <p:xfrm>
          <a:off x="1354139" y="6029326"/>
          <a:ext cx="26050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8" name="Equation" r:id="rId7" imgW="952087" imgH="203112" progId="Equation.DSMT4">
                  <p:embed/>
                </p:oleObj>
              </mc:Choice>
              <mc:Fallback>
                <p:oleObj name="Equation" r:id="rId7" imgW="95208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9" y="6029326"/>
                        <a:ext cx="260508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4989" name="Picture 13" descr="hjerter-fe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41071">
            <a:off x="5632450" y="398464"/>
            <a:ext cx="1409700" cy="2185987"/>
          </a:xfrm>
          <a:noFill/>
        </p:spPr>
      </p:pic>
      <p:pic>
        <p:nvPicPr>
          <p:cNvPr id="254991" name="Picture 15" descr="hjerter-sj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46237">
            <a:off x="6032500" y="373064"/>
            <a:ext cx="1398588" cy="2185987"/>
          </a:xfrm>
          <a:noFill/>
        </p:spPr>
      </p:pic>
      <p:pic>
        <p:nvPicPr>
          <p:cNvPr id="254994" name="Picture 18" descr="hjeter-e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888" y="398464"/>
            <a:ext cx="1377950" cy="2187575"/>
          </a:xfrm>
          <a:noFill/>
        </p:spPr>
      </p:pic>
      <p:pic>
        <p:nvPicPr>
          <p:cNvPr id="254997" name="Picture 21" descr="hjerter-n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88564">
            <a:off x="6824663" y="515939"/>
            <a:ext cx="1382712" cy="2187575"/>
          </a:xfrm>
          <a:noFill/>
        </p:spPr>
      </p:pic>
      <p:pic>
        <p:nvPicPr>
          <p:cNvPr id="255000" name="Picture 24" descr="hjerter-knek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712">
            <a:off x="7113588" y="620713"/>
            <a:ext cx="152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5001" name="Object 25"/>
          <p:cNvGraphicFramePr>
            <a:graphicFrameLocks noChangeAspect="1"/>
          </p:cNvGraphicFramePr>
          <p:nvPr/>
        </p:nvGraphicFramePr>
        <p:xfrm>
          <a:off x="2597151" y="3500438"/>
          <a:ext cx="250031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9" name="Equation" r:id="rId14" imgW="914400" imgH="342900" progId="Equation.DSMT4">
                  <p:embed/>
                </p:oleObj>
              </mc:Choice>
              <mc:Fallback>
                <p:oleObj name="Equation" r:id="rId14" imgW="9144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1" y="3500438"/>
                        <a:ext cx="2500313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936157"/>
              </p:ext>
            </p:extLst>
          </p:nvPr>
        </p:nvGraphicFramePr>
        <p:xfrm>
          <a:off x="5062538" y="3681413"/>
          <a:ext cx="2047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0" name="Equation" r:id="rId16" imgW="749160" imgH="203040" progId="Equation.DSMT4">
                  <p:embed/>
                </p:oleObj>
              </mc:Choice>
              <mc:Fallback>
                <p:oleObj name="Equation" r:id="rId16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3681413"/>
                        <a:ext cx="20478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3" name="Object 27"/>
          <p:cNvGraphicFramePr>
            <a:graphicFrameLocks noChangeAspect="1"/>
          </p:cNvGraphicFramePr>
          <p:nvPr/>
        </p:nvGraphicFramePr>
        <p:xfrm>
          <a:off x="2505076" y="4941888"/>
          <a:ext cx="22256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1" name="Equation" r:id="rId18" imgW="812447" imgH="342751" progId="Equation.DSMT4">
                  <p:embed/>
                </p:oleObj>
              </mc:Choice>
              <mc:Fallback>
                <p:oleObj name="Equation" r:id="rId18" imgW="812447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6" y="4941888"/>
                        <a:ext cx="2225675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4" name="Object 28"/>
          <p:cNvGraphicFramePr>
            <a:graphicFrameLocks noChangeAspect="1"/>
          </p:cNvGraphicFramePr>
          <p:nvPr/>
        </p:nvGraphicFramePr>
        <p:xfrm>
          <a:off x="4783138" y="5175251"/>
          <a:ext cx="12493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2" name="Equation" r:id="rId20" imgW="457002" imgH="177723" progId="Equation.DSMT4">
                  <p:embed/>
                </p:oleObj>
              </mc:Choice>
              <mc:Fallback>
                <p:oleObj name="Equation" r:id="rId20" imgW="4570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175251"/>
                        <a:ext cx="12493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27356"/>
              </p:ext>
            </p:extLst>
          </p:nvPr>
        </p:nvGraphicFramePr>
        <p:xfrm>
          <a:off x="4000500" y="5838825"/>
          <a:ext cx="16668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3" name="Equation" r:id="rId22" imgW="609480" imgH="342720" progId="Equation.DSMT4">
                  <p:embed/>
                </p:oleObj>
              </mc:Choice>
              <mc:Fallback>
                <p:oleObj name="Equation" r:id="rId22" imgW="609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838825"/>
                        <a:ext cx="16668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6" name="Object 30"/>
          <p:cNvGraphicFramePr>
            <a:graphicFrameLocks noChangeAspect="1"/>
          </p:cNvGraphicFramePr>
          <p:nvPr/>
        </p:nvGraphicFramePr>
        <p:xfrm>
          <a:off x="5746750" y="6037263"/>
          <a:ext cx="16017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4" name="Equation" r:id="rId24" imgW="583693" imgH="177646" progId="Equation.DSMT4">
                  <p:embed/>
                </p:oleObj>
              </mc:Choice>
              <mc:Fallback>
                <p:oleObj name="Equation" r:id="rId24" imgW="583693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6037263"/>
                        <a:ext cx="160178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92E1-A5B9-4BA0-BC86-C23CC3D81D5F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244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4980" grpId="0" build="p"/>
      <p:bldP spid="254984" grpId="0" build="p"/>
      <p:bldP spid="25498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013" y="269875"/>
            <a:ext cx="8229601" cy="1143000"/>
          </a:xfrm>
        </p:spPr>
        <p:txBody>
          <a:bodyPr/>
          <a:lstStyle/>
          <a:p>
            <a:pPr eaLnBrk="1" hangingPunct="1"/>
            <a:r>
              <a:rPr lang="nb-NO" altLang="nb-NO" sz="3600" b="1">
                <a:solidFill>
                  <a:schemeClr val="accent2"/>
                </a:solidFill>
              </a:rPr>
              <a:t>Pascals talltrekant</a:t>
            </a:r>
            <a:endParaRPr lang="nb-NO" altLang="nb-NO" sz="3600">
              <a:solidFill>
                <a:schemeClr val="accent2"/>
              </a:solidFill>
            </a:endParaRPr>
          </a:p>
        </p:txBody>
      </p:sp>
      <p:pic>
        <p:nvPicPr>
          <p:cNvPr id="261128" name="Picture 8" descr="triang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963" y="2574925"/>
            <a:ext cx="2616200" cy="3733800"/>
          </a:xfrm>
          <a:noFill/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992188" y="5580063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800" i="0" u="sng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1063625" y="4437064"/>
            <a:ext cx="4394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Talltrekanten kalles Pascals trekant, men den var kjent lenge før Pascal skrev om den</a:t>
            </a:r>
            <a:endParaRPr lang="en-US" altLang="nb-NO" sz="2800" i="0"/>
          </a:p>
        </p:txBody>
      </p:sp>
      <p:graphicFrame>
        <p:nvGraphicFramePr>
          <p:cNvPr id="261866" name="Group 746"/>
          <p:cNvGraphicFramePr>
            <a:graphicFrameLocks noGrp="1"/>
          </p:cNvGraphicFramePr>
          <p:nvPr>
            <p:ph sz="half" idx="2"/>
          </p:nvPr>
        </p:nvGraphicFramePr>
        <p:xfrm>
          <a:off x="776288" y="1566863"/>
          <a:ext cx="4679950" cy="2560638"/>
        </p:xfrm>
        <a:graphic>
          <a:graphicData uri="http://schemas.openxmlformats.org/drawingml/2006/table">
            <a:tbl>
              <a:tblPr/>
              <a:tblGrid>
                <a:gridCol w="425450"/>
                <a:gridCol w="423862"/>
                <a:gridCol w="427038"/>
                <a:gridCol w="452437"/>
                <a:gridCol w="398463"/>
                <a:gridCol w="425450"/>
                <a:gridCol w="400050"/>
                <a:gridCol w="450850"/>
                <a:gridCol w="427037"/>
                <a:gridCol w="423863"/>
                <a:gridCol w="425450"/>
              </a:tblGrid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841" name="Text Box 721"/>
          <p:cNvSpPr txBox="1">
            <a:spLocks noChangeArrowheads="1"/>
          </p:cNvSpPr>
          <p:nvPr/>
        </p:nvSpPr>
        <p:spPr bwMode="auto">
          <a:xfrm>
            <a:off x="5816600" y="2279650"/>
            <a:ext cx="4103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b-NO" sz="1600" i="0"/>
              <a:t>(www.york.ac.uk/depts/maths/histstat)</a:t>
            </a:r>
          </a:p>
        </p:txBody>
      </p:sp>
      <p:sp>
        <p:nvSpPr>
          <p:cNvPr id="261842" name="Rectangle 722"/>
          <p:cNvSpPr>
            <a:spLocks noChangeArrowheads="1"/>
          </p:cNvSpPr>
          <p:nvPr/>
        </p:nvSpPr>
        <p:spPr bwMode="auto">
          <a:xfrm>
            <a:off x="6391275" y="1484314"/>
            <a:ext cx="2090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i="0"/>
              <a:t>Kinesisk versjon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i="0"/>
              <a:t>fra 1300-tallet</a:t>
            </a:r>
            <a:endParaRPr lang="en-US" altLang="nb-NO" sz="2000" i="0"/>
          </a:p>
        </p:txBody>
      </p:sp>
      <p:sp>
        <p:nvSpPr>
          <p:cNvPr id="261844" name="Line 724"/>
          <p:cNvSpPr>
            <a:spLocks noChangeShapeType="1"/>
          </p:cNvSpPr>
          <p:nvPr/>
        </p:nvSpPr>
        <p:spPr bwMode="auto">
          <a:xfrm>
            <a:off x="2808288" y="22860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45" name="Line 725"/>
          <p:cNvSpPr>
            <a:spLocks noChangeShapeType="1"/>
          </p:cNvSpPr>
          <p:nvPr/>
        </p:nvSpPr>
        <p:spPr bwMode="auto">
          <a:xfrm>
            <a:off x="3224213" y="27082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47" name="Line 727"/>
          <p:cNvSpPr>
            <a:spLocks noChangeShapeType="1"/>
          </p:cNvSpPr>
          <p:nvPr/>
        </p:nvSpPr>
        <p:spPr bwMode="auto">
          <a:xfrm>
            <a:off x="3657600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48" name="Line 728"/>
          <p:cNvSpPr>
            <a:spLocks noChangeShapeType="1"/>
          </p:cNvSpPr>
          <p:nvPr/>
        </p:nvSpPr>
        <p:spPr bwMode="auto">
          <a:xfrm>
            <a:off x="2360613" y="27082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49" name="Line 729"/>
          <p:cNvSpPr>
            <a:spLocks noChangeShapeType="1"/>
          </p:cNvSpPr>
          <p:nvPr/>
        </p:nvSpPr>
        <p:spPr bwMode="auto">
          <a:xfrm flipH="1">
            <a:off x="3224213" y="22764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0" name="Line 730"/>
          <p:cNvSpPr>
            <a:spLocks noChangeShapeType="1"/>
          </p:cNvSpPr>
          <p:nvPr/>
        </p:nvSpPr>
        <p:spPr bwMode="auto">
          <a:xfrm flipH="1">
            <a:off x="2792413" y="27082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1" name="Line 731"/>
          <p:cNvSpPr>
            <a:spLocks noChangeShapeType="1"/>
          </p:cNvSpPr>
          <p:nvPr/>
        </p:nvSpPr>
        <p:spPr bwMode="auto">
          <a:xfrm flipH="1">
            <a:off x="2360613" y="31400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2" name="Line 732"/>
          <p:cNvSpPr>
            <a:spLocks noChangeShapeType="1"/>
          </p:cNvSpPr>
          <p:nvPr/>
        </p:nvSpPr>
        <p:spPr bwMode="auto">
          <a:xfrm flipH="1">
            <a:off x="1928813" y="35718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3" name="Line 733"/>
          <p:cNvSpPr>
            <a:spLocks noChangeShapeType="1"/>
          </p:cNvSpPr>
          <p:nvPr/>
        </p:nvSpPr>
        <p:spPr bwMode="auto">
          <a:xfrm>
            <a:off x="4016375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4" name="Line 734"/>
          <p:cNvSpPr>
            <a:spLocks noChangeShapeType="1"/>
          </p:cNvSpPr>
          <p:nvPr/>
        </p:nvSpPr>
        <p:spPr bwMode="auto">
          <a:xfrm>
            <a:off x="2792413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5" name="Line 735"/>
          <p:cNvSpPr>
            <a:spLocks noChangeShapeType="1"/>
          </p:cNvSpPr>
          <p:nvPr/>
        </p:nvSpPr>
        <p:spPr bwMode="auto">
          <a:xfrm>
            <a:off x="3224213" y="357505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6" name="Line 736"/>
          <p:cNvSpPr>
            <a:spLocks noChangeShapeType="1"/>
          </p:cNvSpPr>
          <p:nvPr/>
        </p:nvSpPr>
        <p:spPr bwMode="auto">
          <a:xfrm flipH="1">
            <a:off x="3657600" y="27082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7" name="Line 737"/>
          <p:cNvSpPr>
            <a:spLocks noChangeShapeType="1"/>
          </p:cNvSpPr>
          <p:nvPr/>
        </p:nvSpPr>
        <p:spPr bwMode="auto">
          <a:xfrm flipH="1">
            <a:off x="4089400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8" name="Line 738"/>
          <p:cNvSpPr>
            <a:spLocks noChangeShapeType="1"/>
          </p:cNvSpPr>
          <p:nvPr/>
        </p:nvSpPr>
        <p:spPr bwMode="auto">
          <a:xfrm flipH="1">
            <a:off x="4448175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59" name="Line 739"/>
          <p:cNvSpPr>
            <a:spLocks noChangeShapeType="1"/>
          </p:cNvSpPr>
          <p:nvPr/>
        </p:nvSpPr>
        <p:spPr bwMode="auto">
          <a:xfrm>
            <a:off x="23606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0" name="Line 740"/>
          <p:cNvSpPr>
            <a:spLocks noChangeShapeType="1"/>
          </p:cNvSpPr>
          <p:nvPr/>
        </p:nvSpPr>
        <p:spPr bwMode="auto">
          <a:xfrm>
            <a:off x="14970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1" name="Line 741"/>
          <p:cNvSpPr>
            <a:spLocks noChangeShapeType="1"/>
          </p:cNvSpPr>
          <p:nvPr/>
        </p:nvSpPr>
        <p:spPr bwMode="auto">
          <a:xfrm>
            <a:off x="1951038" y="314325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3" name="Line 743"/>
          <p:cNvSpPr>
            <a:spLocks noChangeShapeType="1"/>
          </p:cNvSpPr>
          <p:nvPr/>
        </p:nvSpPr>
        <p:spPr bwMode="auto">
          <a:xfrm flipH="1">
            <a:off x="3224213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4" name="Line 744"/>
          <p:cNvSpPr>
            <a:spLocks noChangeShapeType="1"/>
          </p:cNvSpPr>
          <p:nvPr/>
        </p:nvSpPr>
        <p:spPr bwMode="auto">
          <a:xfrm flipH="1">
            <a:off x="2790825" y="357505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1865" name="Line 745"/>
          <p:cNvSpPr>
            <a:spLocks noChangeShapeType="1"/>
          </p:cNvSpPr>
          <p:nvPr/>
        </p:nvSpPr>
        <p:spPr bwMode="auto">
          <a:xfrm flipH="1">
            <a:off x="3657600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456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utoUpdateAnimBg="0"/>
      <p:bldP spid="261127" grpId="0" build="p" autoUpdateAnimBg="0"/>
      <p:bldP spid="261841" grpId="0" autoUpdateAnimBg="0"/>
      <p:bldP spid="261842" grpId="0" build="p" autoUpdateAnimBg="0"/>
      <p:bldP spid="261844" grpId="0" animBg="1"/>
      <p:bldP spid="261845" grpId="0" animBg="1"/>
      <p:bldP spid="261847" grpId="0" animBg="1"/>
      <p:bldP spid="261848" grpId="0" animBg="1"/>
      <p:bldP spid="261849" grpId="0" animBg="1"/>
      <p:bldP spid="261850" grpId="0" animBg="1"/>
      <p:bldP spid="261851" grpId="0" animBg="1"/>
      <p:bldP spid="261852" grpId="0" animBg="1"/>
      <p:bldP spid="261853" grpId="0" animBg="1"/>
      <p:bldP spid="261854" grpId="0" animBg="1"/>
      <p:bldP spid="261855" grpId="0" animBg="1"/>
      <p:bldP spid="261856" grpId="0" animBg="1"/>
      <p:bldP spid="261857" grpId="0" animBg="1"/>
      <p:bldP spid="261858" grpId="0" animBg="1"/>
      <p:bldP spid="261859" grpId="0" animBg="1"/>
      <p:bldP spid="261860" grpId="0" animBg="1"/>
      <p:bldP spid="261861" grpId="0" animBg="1"/>
      <p:bldP spid="261863" grpId="0" animBg="1"/>
      <p:bldP spid="261864" grpId="0" animBg="1"/>
      <p:bldP spid="2618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350838" y="5054600"/>
            <a:ext cx="382309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63840" y="804863"/>
            <a:ext cx="8112258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I Lotto er det over 5 millioner                  mulige </a:t>
            </a:r>
            <a:r>
              <a:rPr lang="nb-NO" altLang="nb-NO" sz="2800" i="0" dirty="0" err="1" smtClean="0"/>
              <a:t>mulige</a:t>
            </a:r>
            <a:r>
              <a:rPr lang="nb-NO" altLang="nb-NO" sz="2800" i="0" dirty="0" smtClean="0"/>
              <a:t> vinnerrekker</a:t>
            </a:r>
            <a:endParaRPr lang="nb-NO" altLang="nb-NO" sz="2800" i="0" dirty="0"/>
          </a:p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Vi må være veldig tålmodige                                   for å skrive opp alle disse!</a:t>
            </a:r>
          </a:p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Vi må derfor kunne beregne antall mulige   vinnerrekker uten å skrive dem opp</a:t>
            </a:r>
          </a:p>
          <a:p>
            <a:pPr eaLnBrk="1" hangingPunct="1">
              <a:spcBef>
                <a:spcPct val="100000"/>
              </a:spcBef>
            </a:pPr>
            <a:r>
              <a:rPr lang="nb-NO" altLang="nb-NO" sz="2800" dirty="0">
                <a:solidFill>
                  <a:srgbClr val="CC0000"/>
                </a:solidFill>
              </a:rPr>
              <a:t>Kombinatorikk</a:t>
            </a:r>
            <a:r>
              <a:rPr lang="nb-NO" altLang="nb-NO" sz="2800" dirty="0"/>
              <a:t> </a:t>
            </a:r>
            <a:r>
              <a:rPr lang="nb-NO" altLang="nb-NO" sz="2800" i="0" dirty="0"/>
              <a:t>er navnet på den delen av matematikken som gir oss løsningen på </a:t>
            </a:r>
            <a:r>
              <a:rPr lang="nb-NO" altLang="nb-NO" sz="2800" i="0" dirty="0" smtClean="0"/>
              <a:t>dette            </a:t>
            </a:r>
            <a:r>
              <a:rPr lang="nb-NO" altLang="nb-NO" sz="2800" i="0" dirty="0"/>
              <a:t>og liknende problemer</a:t>
            </a:r>
          </a:p>
          <a:p>
            <a:pPr eaLnBrk="1" hangingPunct="1">
              <a:spcBef>
                <a:spcPct val="30000"/>
              </a:spcBef>
            </a:pPr>
            <a:endParaRPr lang="nb-NO" altLang="nb-NO" sz="1800" i="0" dirty="0"/>
          </a:p>
        </p:txBody>
      </p:sp>
      <p:pic>
        <p:nvPicPr>
          <p:cNvPr id="227347" name="Picture 19" descr="lot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393" y="804863"/>
            <a:ext cx="3666596" cy="1792288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65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65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77109"/>
              </p:ext>
            </p:extLst>
          </p:nvPr>
        </p:nvGraphicFramePr>
        <p:xfrm>
          <a:off x="5956125" y="284161"/>
          <a:ext cx="3744912" cy="2087564"/>
        </p:xfrm>
        <a:graphic>
          <a:graphicData uri="http://schemas.openxmlformats.org/drawingml/2006/table">
            <a:tbl>
              <a:tblPr/>
              <a:tblGrid>
                <a:gridCol w="339725"/>
                <a:gridCol w="339725"/>
                <a:gridCol w="341312"/>
                <a:gridCol w="341313"/>
                <a:gridCol w="339725"/>
                <a:gridCol w="26987"/>
                <a:gridCol w="654050"/>
                <a:gridCol w="341313"/>
                <a:gridCol w="341312"/>
                <a:gridCol w="339725"/>
                <a:gridCol w="339725"/>
              </a:tblGrid>
              <a:tr h="411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altLang="nb-NO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51" name="Rectangle 211"/>
          <p:cNvSpPr>
            <a:spLocks noChangeArrowheads="1"/>
          </p:cNvSpPr>
          <p:nvPr/>
        </p:nvSpPr>
        <p:spPr bwMode="auto">
          <a:xfrm>
            <a:off x="992188" y="450849"/>
            <a:ext cx="367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Vi har at:</a:t>
            </a:r>
            <a:endParaRPr lang="en-US" altLang="nb-NO" sz="2800" i="0" dirty="0"/>
          </a:p>
        </p:txBody>
      </p:sp>
      <p:sp>
        <p:nvSpPr>
          <p:cNvPr id="266452" name="Rectangle 212"/>
          <p:cNvSpPr>
            <a:spLocks noChangeArrowheads="1"/>
          </p:cNvSpPr>
          <p:nvPr/>
        </p:nvSpPr>
        <p:spPr bwMode="auto">
          <a:xfrm>
            <a:off x="992189" y="1298396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(a+b)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= 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+ 2ab + b</a:t>
            </a:r>
            <a:r>
              <a:rPr lang="nb-NO" altLang="nb-NO" sz="2800" i="0" baseline="30000"/>
              <a:t>2</a:t>
            </a:r>
            <a:endParaRPr lang="en-US" altLang="nb-NO" sz="2800" i="0"/>
          </a:p>
        </p:txBody>
      </p:sp>
      <p:sp>
        <p:nvSpPr>
          <p:cNvPr id="266453" name="Rectangle 213"/>
          <p:cNvSpPr>
            <a:spLocks noChangeArrowheads="1"/>
          </p:cNvSpPr>
          <p:nvPr/>
        </p:nvSpPr>
        <p:spPr bwMode="auto">
          <a:xfrm>
            <a:off x="2073276" y="1730196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= </a:t>
            </a:r>
            <a:r>
              <a:rPr lang="nb-NO" altLang="nb-NO" sz="2800" b="1" i="0" dirty="0">
                <a:solidFill>
                  <a:srgbClr val="CC0000"/>
                </a:solidFill>
              </a:rPr>
              <a:t>1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a</a:t>
            </a:r>
            <a:r>
              <a:rPr lang="nb-NO" altLang="nb-NO" sz="2800" i="0" baseline="30000" dirty="0"/>
              <a:t>2</a:t>
            </a:r>
            <a:r>
              <a:rPr lang="nb-NO" altLang="nb-NO" sz="2800" i="0" dirty="0"/>
              <a:t> + </a:t>
            </a:r>
            <a:r>
              <a:rPr lang="nb-NO" altLang="nb-NO" sz="2800" b="1" i="0" dirty="0">
                <a:solidFill>
                  <a:srgbClr val="CC0000"/>
                </a:solidFill>
              </a:rPr>
              <a:t>2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ab + </a:t>
            </a:r>
            <a:r>
              <a:rPr lang="nb-NO" altLang="nb-NO" sz="2800" b="1" i="0" dirty="0">
                <a:solidFill>
                  <a:srgbClr val="CC0000"/>
                </a:solidFill>
              </a:rPr>
              <a:t>1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b</a:t>
            </a:r>
            <a:r>
              <a:rPr lang="nb-NO" altLang="nb-NO" sz="2800" i="0" baseline="30000" dirty="0"/>
              <a:t>2</a:t>
            </a:r>
            <a:endParaRPr lang="en-US" altLang="nb-NO" sz="2800" i="0" dirty="0"/>
          </a:p>
        </p:txBody>
      </p:sp>
      <p:sp>
        <p:nvSpPr>
          <p:cNvPr id="266454" name="Rectangle 214"/>
          <p:cNvSpPr>
            <a:spLocks noChangeArrowheads="1"/>
          </p:cNvSpPr>
          <p:nvPr/>
        </p:nvSpPr>
        <p:spPr bwMode="auto">
          <a:xfrm>
            <a:off x="992188" y="2523419"/>
            <a:ext cx="5040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(a+b)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= a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+ 3a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b + 3ab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b</a:t>
            </a:r>
            <a:r>
              <a:rPr lang="nb-NO" altLang="nb-NO" sz="2800" i="0" baseline="30000"/>
              <a:t>3</a:t>
            </a:r>
            <a:endParaRPr lang="en-US" altLang="nb-NO" sz="2800" i="0" baseline="30000"/>
          </a:p>
        </p:txBody>
      </p:sp>
      <p:sp>
        <p:nvSpPr>
          <p:cNvPr id="266455" name="Rectangle 215"/>
          <p:cNvSpPr>
            <a:spLocks noChangeArrowheads="1"/>
          </p:cNvSpPr>
          <p:nvPr/>
        </p:nvSpPr>
        <p:spPr bwMode="auto">
          <a:xfrm>
            <a:off x="2071689" y="2994907"/>
            <a:ext cx="4681537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= </a:t>
            </a:r>
            <a:r>
              <a:rPr lang="nb-NO" altLang="nb-NO" sz="2800" b="1" i="0">
                <a:solidFill>
                  <a:srgbClr val="000099"/>
                </a:solidFill>
              </a:rPr>
              <a:t>1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0099"/>
                </a:solidFill>
              </a:rPr>
              <a:t>3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b + </a:t>
            </a:r>
            <a:r>
              <a:rPr lang="nb-NO" altLang="nb-NO" sz="2800" b="1" i="0">
                <a:solidFill>
                  <a:srgbClr val="000099"/>
                </a:solidFill>
              </a:rPr>
              <a:t>3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ab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0099"/>
                </a:solidFill>
              </a:rPr>
              <a:t>1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b</a:t>
            </a:r>
            <a:r>
              <a:rPr lang="nb-NO" altLang="nb-NO" sz="2800" i="0" baseline="30000"/>
              <a:t>3</a:t>
            </a:r>
            <a:endParaRPr lang="en-US" altLang="nb-NO" sz="2800" i="0" baseline="30000"/>
          </a:p>
        </p:txBody>
      </p:sp>
      <p:sp>
        <p:nvSpPr>
          <p:cNvPr id="266460" name="Rectangle 220"/>
          <p:cNvSpPr>
            <a:spLocks noChangeArrowheads="1"/>
          </p:cNvSpPr>
          <p:nvPr/>
        </p:nvSpPr>
        <p:spPr bwMode="auto">
          <a:xfrm>
            <a:off x="992189" y="3868738"/>
            <a:ext cx="748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(a+b)</a:t>
            </a:r>
            <a:r>
              <a:rPr lang="nb-NO" altLang="nb-NO" sz="2800" i="0" baseline="30000"/>
              <a:t>4</a:t>
            </a:r>
            <a:r>
              <a:rPr lang="nb-NO" altLang="nb-NO" sz="2800" i="0"/>
              <a:t> = a</a:t>
            </a:r>
            <a:r>
              <a:rPr lang="nb-NO" altLang="nb-NO" sz="2800" i="0" baseline="30000"/>
              <a:t>4</a:t>
            </a:r>
            <a:r>
              <a:rPr lang="nb-NO" altLang="nb-NO" sz="2800" i="0"/>
              <a:t> + 4a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b + 6a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b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+ 4ab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+ b</a:t>
            </a:r>
            <a:r>
              <a:rPr lang="nb-NO" altLang="nb-NO" sz="2800" i="0" baseline="30000"/>
              <a:t>4</a:t>
            </a:r>
            <a:endParaRPr lang="en-US" altLang="nb-NO" sz="2800" i="0" baseline="30000"/>
          </a:p>
        </p:txBody>
      </p:sp>
      <p:sp>
        <p:nvSpPr>
          <p:cNvPr id="266461" name="Rectangle 221"/>
          <p:cNvSpPr>
            <a:spLocks noChangeArrowheads="1"/>
          </p:cNvSpPr>
          <p:nvPr/>
        </p:nvSpPr>
        <p:spPr bwMode="auto">
          <a:xfrm>
            <a:off x="2071689" y="4340225"/>
            <a:ext cx="6194425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= </a:t>
            </a:r>
            <a:r>
              <a:rPr lang="nb-NO" altLang="nb-NO" sz="2800" b="1" i="0">
                <a:solidFill>
                  <a:srgbClr val="008000"/>
                </a:solidFill>
              </a:rPr>
              <a:t>1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4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8000"/>
                </a:solidFill>
              </a:rPr>
              <a:t>4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b + </a:t>
            </a:r>
            <a:r>
              <a:rPr lang="nb-NO" altLang="nb-NO" sz="2800" b="1" i="0">
                <a:solidFill>
                  <a:srgbClr val="008000"/>
                </a:solidFill>
              </a:rPr>
              <a:t>6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b</a:t>
            </a:r>
            <a:r>
              <a:rPr lang="nb-NO" altLang="nb-NO" sz="2800" i="0" baseline="30000"/>
              <a:t>2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8000"/>
                </a:solidFill>
              </a:rPr>
              <a:t>4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ab</a:t>
            </a:r>
            <a:r>
              <a:rPr lang="nb-NO" altLang="nb-NO" sz="2800" i="0" baseline="30000"/>
              <a:t>3</a:t>
            </a:r>
            <a:r>
              <a:rPr lang="nb-NO" altLang="nb-NO" sz="2800" i="0"/>
              <a:t> + </a:t>
            </a:r>
            <a:r>
              <a:rPr lang="nb-NO" altLang="nb-NO" sz="2800" b="1" i="0">
                <a:solidFill>
                  <a:srgbClr val="008000"/>
                </a:solidFill>
              </a:rPr>
              <a:t>1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b</a:t>
            </a:r>
            <a:r>
              <a:rPr lang="nb-NO" altLang="nb-NO" sz="2800" i="0" baseline="30000"/>
              <a:t>4</a:t>
            </a:r>
            <a:endParaRPr lang="en-US" altLang="nb-NO" sz="2800" i="0" baseline="30000"/>
          </a:p>
        </p:txBody>
      </p:sp>
      <p:sp>
        <p:nvSpPr>
          <p:cNvPr id="266463" name="Rectangle 223"/>
          <p:cNvSpPr>
            <a:spLocks noChangeArrowheads="1"/>
          </p:cNvSpPr>
          <p:nvPr/>
        </p:nvSpPr>
        <p:spPr bwMode="auto">
          <a:xfrm>
            <a:off x="1065214" y="5157789"/>
            <a:ext cx="75596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Generelt  finner vi koeffisientene i uttrykket for (a+b)</a:t>
            </a:r>
            <a:r>
              <a:rPr lang="nb-NO" altLang="nb-NO" sz="2800" baseline="30000"/>
              <a:t>n</a:t>
            </a:r>
            <a:r>
              <a:rPr lang="nb-NO" altLang="nb-NO" sz="2800" i="0"/>
              <a:t>  i </a:t>
            </a:r>
            <a:r>
              <a:rPr lang="nb-NO" altLang="nb-NO" sz="2800"/>
              <a:t>n</a:t>
            </a:r>
            <a:r>
              <a:rPr lang="nb-NO" altLang="nb-NO" sz="2800" i="0"/>
              <a:t>-te linje i Pascals trekant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(når vi begynner nummereringen med linje 0)</a:t>
            </a:r>
            <a:endParaRPr lang="en-US" altLang="nb-NO" sz="2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30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275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1" grpId="0" build="p" autoUpdateAnimBg="0"/>
      <p:bldP spid="266452" grpId="0" build="p" autoUpdateAnimBg="0"/>
      <p:bldP spid="266453" grpId="0" build="p" autoUpdateAnimBg="0"/>
      <p:bldP spid="266454" grpId="0" build="p" autoUpdateAnimBg="0"/>
      <p:bldP spid="266455" grpId="0" build="p" autoUpdateAnimBg="0"/>
      <p:bldP spid="266460" grpId="0" build="p" autoUpdateAnimBg="0"/>
      <p:bldP spid="266461" grpId="0" build="p" autoUpdateAnimBg="0"/>
      <p:bldP spid="266463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61" name="Rectangle 97"/>
          <p:cNvSpPr>
            <a:spLocks noChangeArrowheads="1"/>
          </p:cNvSpPr>
          <p:nvPr/>
        </p:nvSpPr>
        <p:spPr bwMode="auto">
          <a:xfrm>
            <a:off x="1065214" y="404814"/>
            <a:ext cx="4535487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 dirty="0"/>
              <a:t>Uttrykket </a:t>
            </a:r>
            <a:r>
              <a:rPr lang="nb-NO" altLang="nb-NO" sz="2800" i="0" dirty="0" err="1">
                <a:solidFill>
                  <a:srgbClr val="CC0000"/>
                </a:solidFill>
              </a:rPr>
              <a:t>a+b</a:t>
            </a:r>
            <a:r>
              <a:rPr lang="nb-NO" altLang="nb-NO" sz="2800" i="0" dirty="0">
                <a:solidFill>
                  <a:srgbClr val="CC0000"/>
                </a:solidFill>
              </a:rPr>
              <a:t> </a:t>
            </a:r>
            <a:r>
              <a:rPr lang="nb-NO" altLang="nb-NO" sz="2800" i="0" dirty="0"/>
              <a:t>kalles et </a:t>
            </a:r>
            <a:r>
              <a:rPr lang="nb-NO" altLang="nb-NO" sz="2800" dirty="0">
                <a:solidFill>
                  <a:srgbClr val="CC0000"/>
                </a:solidFill>
              </a:rPr>
              <a:t>binom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Formelen for å regne ut </a:t>
            </a:r>
            <a:r>
              <a:rPr lang="nb-NO" altLang="nb-NO" sz="2800" i="0" dirty="0">
                <a:solidFill>
                  <a:srgbClr val="CC0000"/>
                </a:solidFill>
              </a:rPr>
              <a:t>(</a:t>
            </a:r>
            <a:r>
              <a:rPr lang="nb-NO" altLang="nb-NO" sz="2800" i="0" dirty="0" err="1">
                <a:solidFill>
                  <a:srgbClr val="CC0000"/>
                </a:solidFill>
              </a:rPr>
              <a:t>a+b</a:t>
            </a:r>
            <a:r>
              <a:rPr lang="nb-NO" altLang="nb-NO" sz="2800" i="0" dirty="0">
                <a:solidFill>
                  <a:srgbClr val="CC0000"/>
                </a:solidFill>
              </a:rPr>
              <a:t>)</a:t>
            </a:r>
            <a:r>
              <a:rPr lang="nb-NO" altLang="nb-NO" sz="2800" baseline="30000" dirty="0">
                <a:solidFill>
                  <a:srgbClr val="CC0000"/>
                </a:solidFill>
              </a:rPr>
              <a:t>n</a:t>
            </a:r>
            <a:r>
              <a:rPr lang="nb-NO" altLang="nb-NO" sz="2800" i="0" dirty="0"/>
              <a:t> kalles </a:t>
            </a:r>
            <a:r>
              <a:rPr lang="nb-NO" altLang="nb-NO" sz="2800" dirty="0">
                <a:solidFill>
                  <a:srgbClr val="CC0000"/>
                </a:solidFill>
              </a:rPr>
              <a:t>binomialformelen</a:t>
            </a:r>
          </a:p>
          <a:p>
            <a:pPr eaLnBrk="1" hangingPunct="1">
              <a:buFontTx/>
              <a:buNone/>
            </a:pPr>
            <a:r>
              <a:rPr lang="nb-NO" altLang="nb-NO" sz="2800" i="0" dirty="0"/>
              <a:t>Derfor kalles tallene i Pascals trekant for </a:t>
            </a:r>
            <a:r>
              <a:rPr lang="nb-NO" altLang="nb-NO" sz="2800" dirty="0">
                <a:solidFill>
                  <a:srgbClr val="CC0000"/>
                </a:solidFill>
              </a:rPr>
              <a:t>binomialkoeffisienter</a:t>
            </a:r>
          </a:p>
          <a:p>
            <a:pPr eaLnBrk="1" hangingPunct="1">
              <a:buFontTx/>
              <a:buNone/>
            </a:pPr>
            <a:r>
              <a:rPr lang="nb-NO" altLang="nb-NO" sz="2800" i="0" dirty="0"/>
              <a:t>Vi skriver tall nummer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 i linje nummer </a:t>
            </a:r>
            <a:r>
              <a:rPr lang="nb-NO" altLang="nb-NO" sz="2800" dirty="0"/>
              <a:t>n</a:t>
            </a:r>
            <a:r>
              <a:rPr lang="nb-NO" altLang="nb-NO" sz="2800" i="0" dirty="0"/>
              <a:t> i Pascals trekant som 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400" i="0" dirty="0">
                <a:solidFill>
                  <a:schemeClr val="bg1">
                    <a:lumMod val="50000"/>
                  </a:schemeClr>
                </a:solidFill>
              </a:rPr>
              <a:t>(nummereringen starter med linje og plass 0)</a:t>
            </a:r>
            <a:endParaRPr lang="en-US" altLang="nb-NO" sz="2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67362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88399"/>
              </p:ext>
            </p:extLst>
          </p:nvPr>
        </p:nvGraphicFramePr>
        <p:xfrm>
          <a:off x="3117850" y="4773613"/>
          <a:ext cx="5302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0" name="Equation" r:id="rId3" imgW="279360" imgH="406080" progId="Equation.DSMT4">
                  <p:embed/>
                </p:oleObj>
              </mc:Choice>
              <mc:Fallback>
                <p:oleObj name="Equation" r:id="rId3" imgW="279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4773613"/>
                        <a:ext cx="530225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63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68978"/>
              </p:ext>
            </p:extLst>
          </p:nvPr>
        </p:nvGraphicFramePr>
        <p:xfrm>
          <a:off x="5549900" y="2492375"/>
          <a:ext cx="3695700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1" name="Equation" r:id="rId5" imgW="1079280" imgH="990360" progId="Equation.DSMT4">
                  <p:embed/>
                </p:oleObj>
              </mc:Choice>
              <mc:Fallback>
                <p:oleObj name="Equation" r:id="rId5" imgW="10792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2492375"/>
                        <a:ext cx="3695700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31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309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6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1281113" y="476251"/>
            <a:ext cx="741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Binomialkoeffisientene er generelt gitt ved</a:t>
            </a:r>
            <a:endParaRPr lang="en-US" altLang="nb-NO" sz="2400" i="0">
              <a:solidFill>
                <a:schemeClr val="bg2"/>
              </a:solidFill>
            </a:endParaRPr>
          </a:p>
        </p:txBody>
      </p:sp>
      <p:graphicFrame>
        <p:nvGraphicFramePr>
          <p:cNvPr id="268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71956"/>
              </p:ext>
            </p:extLst>
          </p:nvPr>
        </p:nvGraphicFramePr>
        <p:xfrm>
          <a:off x="2241550" y="1341438"/>
          <a:ext cx="26431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4" name="Equation" r:id="rId3" imgW="1091880" imgH="419040" progId="Equation.DSMT4">
                  <p:embed/>
                </p:oleObj>
              </mc:Choice>
              <mc:Fallback>
                <p:oleObj name="Equation" r:id="rId3" imgW="1091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341438"/>
                        <a:ext cx="2643188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1281114" y="4365626"/>
            <a:ext cx="345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Vi har uten videre at</a:t>
            </a:r>
            <a:endParaRPr lang="en-US" altLang="nb-NO" sz="2800" i="0"/>
          </a:p>
        </p:txBody>
      </p:sp>
      <p:graphicFrame>
        <p:nvGraphicFramePr>
          <p:cNvPr id="268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78659"/>
              </p:ext>
            </p:extLst>
          </p:nvPr>
        </p:nvGraphicFramePr>
        <p:xfrm>
          <a:off x="5054600" y="4221163"/>
          <a:ext cx="22113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5" name="Equation" r:id="rId5" imgW="914400" imgH="380880" progId="Equation.DSMT4">
                  <p:embed/>
                </p:oleObj>
              </mc:Choice>
              <mc:Fallback>
                <p:oleObj name="Equation" r:id="rId5" imgW="914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221163"/>
                        <a:ext cx="2211388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44205"/>
              </p:ext>
            </p:extLst>
          </p:nvPr>
        </p:nvGraphicFramePr>
        <p:xfrm>
          <a:off x="3455988" y="5610225"/>
          <a:ext cx="35972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6" name="Equation" r:id="rId7" imgW="1485720" imgH="380880" progId="Equation.DSMT4">
                  <p:embed/>
                </p:oleObj>
              </mc:Choice>
              <mc:Fallback>
                <p:oleObj name="Equation" r:id="rId7" imgW="1485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610225"/>
                        <a:ext cx="35972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1281114" y="5789613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Kan vise at </a:t>
            </a:r>
            <a:endParaRPr lang="en-US" altLang="nb-NO" sz="2800" i="0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1352550" y="269398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Formelen gjelder også for </a:t>
            </a:r>
            <a:r>
              <a:rPr lang="nb-NO" altLang="nb-NO" sz="2800"/>
              <a:t>r</a:t>
            </a:r>
            <a:r>
              <a:rPr lang="nb-NO" altLang="nb-NO" sz="2800" i="0"/>
              <a:t> = 0 og </a:t>
            </a:r>
            <a:r>
              <a:rPr lang="nb-NO" altLang="nb-NO" sz="2800"/>
              <a:t>r</a:t>
            </a:r>
            <a:r>
              <a:rPr lang="nb-NO" altLang="nb-NO" sz="2800" i="0"/>
              <a:t> = </a:t>
            </a:r>
            <a:r>
              <a:rPr lang="nb-NO" altLang="nb-NO" sz="2800"/>
              <a:t>n</a:t>
            </a:r>
            <a:r>
              <a:rPr lang="nb-NO" altLang="nb-NO" sz="2800" i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/>
              <a:t>siden vi har 0! = 1</a:t>
            </a:r>
            <a:endParaRPr lang="en-US" altLang="nb-NO" sz="2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7D0-6396-43A2-A05F-B0E5DDC280A6}" type="slidenum">
              <a:rPr lang="en-US" altLang="nb-NO" smtClean="0"/>
              <a:pPr/>
              <a:t>32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061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/>
      <p:bldP spid="268295" grpId="0" build="p"/>
      <p:bldP spid="268298" grpId="0" build="p"/>
      <p:bldP spid="2682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1136650" y="476251"/>
            <a:ext cx="7488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/>
              <a:t>Hva er sammenhengen mellom binomial-koeffisientene</a:t>
            </a:r>
            <a:r>
              <a:rPr lang="nb-NO" altLang="nb-NO"/>
              <a:t> </a:t>
            </a:r>
            <a:r>
              <a:rPr lang="nb-NO" altLang="nb-NO" sz="2800" i="0"/>
              <a:t>de kombinatoriske tallene </a:t>
            </a:r>
            <a:r>
              <a:rPr lang="nb-NO" altLang="nb-NO" sz="2800" baseline="-25000"/>
              <a:t>n</a:t>
            </a:r>
            <a:r>
              <a:rPr lang="nb-NO" altLang="nb-NO" sz="2800"/>
              <a:t>C</a:t>
            </a:r>
            <a:r>
              <a:rPr lang="nb-NO" altLang="nb-NO" sz="2800" baseline="-25000"/>
              <a:t>r</a:t>
            </a:r>
            <a:r>
              <a:rPr lang="nb-NO" altLang="nb-NO" sz="2800"/>
              <a:t> </a:t>
            </a:r>
            <a:r>
              <a:rPr lang="nb-NO" altLang="nb-NO" sz="2800" i="0"/>
              <a:t>?</a:t>
            </a:r>
            <a:endParaRPr lang="en-US" altLang="nb-NO" sz="2800" i="0"/>
          </a:p>
        </p:txBody>
      </p:sp>
      <p:graphicFrame>
        <p:nvGraphicFramePr>
          <p:cNvPr id="269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44724"/>
              </p:ext>
            </p:extLst>
          </p:nvPr>
        </p:nvGraphicFramePr>
        <p:xfrm>
          <a:off x="2073275" y="3644901"/>
          <a:ext cx="19367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8" name="Equation" r:id="rId3" imgW="800100" imgH="419100" progId="Equation.DSMT4">
                  <p:embed/>
                </p:oleObj>
              </mc:Choice>
              <mc:Fallback>
                <p:oleObj name="Equation" r:id="rId3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3644901"/>
                        <a:ext cx="19367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86517"/>
              </p:ext>
            </p:extLst>
          </p:nvPr>
        </p:nvGraphicFramePr>
        <p:xfrm>
          <a:off x="4084638" y="3716338"/>
          <a:ext cx="1014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9" name="Equation" r:id="rId5" imgW="419040" imgH="380880" progId="Equation.DSMT4">
                  <p:embed/>
                </p:oleObj>
              </mc:Choice>
              <mc:Fallback>
                <p:oleObj name="Equation" r:id="rId5" imgW="419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3716338"/>
                        <a:ext cx="10144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2" name="Object 10"/>
          <p:cNvGraphicFramePr>
            <a:graphicFrameLocks noChangeAspect="1"/>
          </p:cNvGraphicFramePr>
          <p:nvPr/>
        </p:nvGraphicFramePr>
        <p:xfrm>
          <a:off x="1282701" y="1717675"/>
          <a:ext cx="6143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60" name="Equation" r:id="rId7" imgW="253890" imgH="228501" progId="Equation.DSMT4">
                  <p:embed/>
                </p:oleObj>
              </mc:Choice>
              <mc:Fallback>
                <p:oleObj name="Equation" r:id="rId7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1" y="1717675"/>
                        <a:ext cx="61436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33323"/>
              </p:ext>
            </p:extLst>
          </p:nvPr>
        </p:nvGraphicFramePr>
        <p:xfrm>
          <a:off x="2055814" y="2701926"/>
          <a:ext cx="70707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61" name="Equation" r:id="rId9" imgW="2920680" imgH="419040" progId="Equation.DSMT4">
                  <p:embed/>
                </p:oleObj>
              </mc:Choice>
              <mc:Fallback>
                <p:oleObj name="Equation" r:id="rId9" imgW="292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4" y="2701926"/>
                        <a:ext cx="70707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4" name="Object 12"/>
          <p:cNvGraphicFramePr>
            <a:graphicFrameLocks noChangeAspect="1"/>
          </p:cNvGraphicFramePr>
          <p:nvPr/>
        </p:nvGraphicFramePr>
        <p:xfrm>
          <a:off x="2001838" y="1557338"/>
          <a:ext cx="9826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62" name="Equation" r:id="rId11" imgW="406048" imgH="393359" progId="Equation.DSMT4">
                  <p:embed/>
                </p:oleObj>
              </mc:Choice>
              <mc:Fallback>
                <p:oleObj name="Equation" r:id="rId11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1557338"/>
                        <a:ext cx="9826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204678"/>
              </p:ext>
            </p:extLst>
          </p:nvPr>
        </p:nvGraphicFramePr>
        <p:xfrm>
          <a:off x="3154363" y="1566863"/>
          <a:ext cx="21828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63" name="Equation" r:id="rId13" imgW="901440" imgH="419040" progId="Equation.DSMT4">
                  <p:embed/>
                </p:oleObj>
              </mc:Choice>
              <mc:Fallback>
                <p:oleObj name="Equation" r:id="rId13" imgW="901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566863"/>
                        <a:ext cx="2182812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1281113" y="4868863"/>
            <a:ext cx="77771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800" i="0">
                <a:solidFill>
                  <a:srgbClr val="CC0000"/>
                </a:solidFill>
              </a:rPr>
              <a:t>Binomialkoeffisientene og de kombinatoriske tallene er de samme!</a:t>
            </a:r>
          </a:p>
          <a:p>
            <a:pPr eaLnBrk="1" hangingPunct="1">
              <a:buFontTx/>
              <a:buNone/>
            </a:pPr>
            <a:r>
              <a:rPr lang="nb-NO" altLang="nb-NO" sz="2800" i="0"/>
              <a:t>Vil bruke skrivemåten for binomialkoeffisientene</a:t>
            </a:r>
            <a:endParaRPr lang="en-US" altLang="nb-NO" sz="2800" i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1502" y="6449188"/>
            <a:ext cx="2311400" cy="476250"/>
          </a:xfrm>
        </p:spPr>
        <p:txBody>
          <a:bodyPr/>
          <a:lstStyle/>
          <a:p>
            <a:fld id="{D79C37D0-6396-43A2-A05F-B0E5DDC280A6}" type="slidenum">
              <a:rPr lang="en-US" altLang="nb-NO" smtClean="0"/>
              <a:pPr/>
              <a:t>33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7758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build="p"/>
      <p:bldP spid="2693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602" y="-1820"/>
            <a:ext cx="6485334" cy="1143000"/>
          </a:xfrm>
        </p:spPr>
        <p:txBody>
          <a:bodyPr/>
          <a:lstStyle/>
          <a:p>
            <a:pPr algn="l"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Multiplikasjonssetningen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75122" y="4277108"/>
            <a:ext cx="8758898" cy="10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På hvor mange måter kan vi sette sammen et måltid med én forrett, én hovedrett og én dessert?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951046" y="5345113"/>
            <a:ext cx="908532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Måltidet kan settes sammen på                </a:t>
            </a:r>
            <a:r>
              <a:rPr lang="nb-NO" altLang="nb-NO" sz="2800" i="0" dirty="0" smtClean="0"/>
              <a:t>       måter</a:t>
            </a:r>
            <a:endParaRPr lang="nb-NO" altLang="nb-NO" sz="2800" i="0" dirty="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662121" y="4005263"/>
            <a:ext cx="382309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975122" y="1613744"/>
            <a:ext cx="4368271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nb-NO" altLang="nb-NO" sz="2800" i="0" dirty="0" smtClean="0">
                <a:solidFill>
                  <a:schemeClr val="tx2"/>
                </a:solidFill>
              </a:rPr>
              <a:t>På </a:t>
            </a:r>
            <a:r>
              <a:rPr lang="nb-NO" altLang="nb-NO" sz="2800" i="0" dirty="0">
                <a:solidFill>
                  <a:schemeClr val="tx2"/>
                </a:solidFill>
              </a:rPr>
              <a:t>en  meny er det</a:t>
            </a:r>
            <a:r>
              <a:rPr lang="nb-NO" altLang="nb-NO" sz="2800" i="0" dirty="0" smtClean="0">
                <a:solidFill>
                  <a:schemeClr val="tx2"/>
                </a:solidFill>
              </a:rPr>
              <a:t>:</a:t>
            </a:r>
            <a:endParaRPr lang="nb-NO" altLang="nb-NO" sz="2800" i="0" dirty="0">
              <a:solidFill>
                <a:schemeClr val="tx2"/>
              </a:solidFill>
            </a:endParaRPr>
          </a:p>
          <a:p>
            <a:pPr eaLnBrk="1" hangingPunct="1"/>
            <a:r>
              <a:rPr lang="nb-NO" altLang="nb-NO" sz="2800" i="0" dirty="0">
                <a:solidFill>
                  <a:schemeClr val="tx2"/>
                </a:solidFill>
              </a:rPr>
              <a:t> </a:t>
            </a:r>
            <a:r>
              <a:rPr lang="nb-NO" altLang="nb-NO" sz="2800" i="0" dirty="0" smtClean="0"/>
              <a:t>- </a:t>
            </a:r>
            <a:r>
              <a:rPr lang="nb-NO" altLang="nb-NO" sz="2800" i="0" dirty="0"/>
              <a:t>4 </a:t>
            </a:r>
            <a:r>
              <a:rPr lang="nb-NO" altLang="nb-NO" sz="2800" i="0" dirty="0" smtClean="0"/>
              <a:t>forretter</a:t>
            </a:r>
            <a:endParaRPr lang="nb-NO" altLang="nb-NO" sz="2800" i="0" dirty="0"/>
          </a:p>
          <a:p>
            <a:pPr eaLnBrk="1" hangingPunct="1"/>
            <a:r>
              <a:rPr lang="nb-NO" altLang="nb-NO" sz="2800" i="0" dirty="0"/>
              <a:t> </a:t>
            </a:r>
            <a:r>
              <a:rPr lang="nb-NO" altLang="nb-NO" sz="2800" i="0" dirty="0" smtClean="0"/>
              <a:t>- </a:t>
            </a:r>
            <a:r>
              <a:rPr lang="nb-NO" altLang="nb-NO" sz="2800" i="0" dirty="0"/>
              <a:t>10 </a:t>
            </a:r>
            <a:r>
              <a:rPr lang="nb-NO" altLang="nb-NO" sz="2800" i="0" dirty="0" smtClean="0"/>
              <a:t>hovedretter</a:t>
            </a:r>
            <a:endParaRPr lang="nb-NO" altLang="nb-NO" sz="2800" i="0" dirty="0"/>
          </a:p>
          <a:p>
            <a:pPr eaLnBrk="1" hangingPunct="1"/>
            <a:r>
              <a:rPr lang="nb-NO" altLang="nb-NO" sz="2800" i="0" dirty="0"/>
              <a:t> </a:t>
            </a:r>
            <a:r>
              <a:rPr lang="nb-NO" altLang="nb-NO" sz="2800" i="0" dirty="0" smtClean="0"/>
              <a:t>- </a:t>
            </a:r>
            <a:r>
              <a:rPr lang="nb-NO" altLang="nb-NO" sz="2800" i="0" dirty="0"/>
              <a:t>5 desserter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654675" y="1274497"/>
            <a:ext cx="2497138" cy="2705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1600" b="1" i="0" u="sng">
                <a:solidFill>
                  <a:srgbClr val="CC0000"/>
                </a:solidFill>
                <a:latin typeface="Times New Roman" pitchFamily="18" charset="0"/>
              </a:rPr>
              <a:t>Forretter:</a:t>
            </a:r>
          </a:p>
          <a:p>
            <a:pPr eaLnBrk="1" hangingPunct="1"/>
            <a:endParaRPr lang="nb-NO" altLang="nb-NO" sz="1400" b="1" i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Rekecocktail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Gravet laks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Fiskesuppe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Løksuppe</a:t>
            </a:r>
          </a:p>
          <a:p>
            <a:pPr eaLnBrk="1" hangingPunct="1"/>
            <a:endParaRPr lang="nb-NO" altLang="nb-NO" sz="1400" i="0"/>
          </a:p>
          <a:p>
            <a:pPr eaLnBrk="1" hangingPunct="1"/>
            <a:endParaRPr lang="nb-NO" altLang="nb-NO" sz="1400" i="0"/>
          </a:p>
          <a:p>
            <a:pPr eaLnBrk="1" hangingPunct="1"/>
            <a:endParaRPr lang="nb-NO" altLang="nb-NO" sz="1400" i="0"/>
          </a:p>
          <a:p>
            <a:pPr eaLnBrk="1" hangingPunct="1"/>
            <a:endParaRPr lang="nb-NO" altLang="nb-NO" sz="1400" i="0"/>
          </a:p>
          <a:p>
            <a:pPr eaLnBrk="1" hangingPunct="1"/>
            <a:endParaRPr lang="nb-NO" altLang="nb-NO" sz="1400" i="0"/>
          </a:p>
          <a:p>
            <a:pPr eaLnBrk="1" hangingPunct="1"/>
            <a:endParaRPr lang="en-US" altLang="nb-NO" sz="1400" i="0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5654675" y="1285130"/>
            <a:ext cx="2497138" cy="2705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1600" b="1" i="0" u="sng">
                <a:solidFill>
                  <a:srgbClr val="CC0000"/>
                </a:solidFill>
                <a:latin typeface="Times New Roman" pitchFamily="18" charset="0"/>
              </a:rPr>
              <a:t>Hovedretter:</a:t>
            </a:r>
          </a:p>
          <a:p>
            <a:pPr eaLnBrk="1" hangingPunct="1"/>
            <a:endParaRPr lang="nb-NO" altLang="nb-NO" sz="1400" b="1" i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Kokt torsk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Sjøørret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Breiflabb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Sverdfisk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Biff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Svinesteik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Lammesteik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Kyllingbryst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Kalkun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Pekingand</a:t>
            </a:r>
            <a:endParaRPr lang="en-US" altLang="nb-NO" sz="1400" b="1" i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5654675" y="1285130"/>
            <a:ext cx="2497138" cy="2705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1600" b="1" i="0" u="sng">
                <a:solidFill>
                  <a:srgbClr val="CC0000"/>
                </a:solidFill>
                <a:latin typeface="Times New Roman" pitchFamily="18" charset="0"/>
              </a:rPr>
              <a:t>Desserter:</a:t>
            </a:r>
          </a:p>
          <a:p>
            <a:pPr eaLnBrk="1" hangingPunct="1"/>
            <a:endParaRPr lang="nb-NO" altLang="nb-NO" sz="1400" b="1" i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Jordbær med fløte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Vaniljeis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Sjokolademousse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Fruktsalat</a:t>
            </a:r>
          </a:p>
          <a:p>
            <a:pPr eaLnBrk="1" hangingPunct="1"/>
            <a:r>
              <a:rPr lang="nb-NO" altLang="nb-NO" sz="1400" b="1" i="0">
                <a:solidFill>
                  <a:srgbClr val="CC0000"/>
                </a:solidFill>
                <a:latin typeface="Times New Roman" pitchFamily="18" charset="0"/>
              </a:rPr>
              <a:t>Karamellpudding</a:t>
            </a: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  <a:p>
            <a:pPr eaLnBrk="1" hangingPunct="1"/>
            <a:endParaRPr lang="nb-NO" altLang="nb-NO" sz="1400" b="1" i="0">
              <a:latin typeface="Times New Roman" pitchFamily="18" charset="0"/>
            </a:endParaRPr>
          </a:p>
        </p:txBody>
      </p:sp>
      <p:graphicFrame>
        <p:nvGraphicFramePr>
          <p:cNvPr id="32794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39305"/>
              </p:ext>
            </p:extLst>
          </p:nvPr>
        </p:nvGraphicFramePr>
        <p:xfrm>
          <a:off x="6110231" y="5556155"/>
          <a:ext cx="203623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4" name="Equation" r:id="rId3" imgW="850680" imgH="177480" progId="Equation.DSMT4">
                  <p:embed/>
                </p:oleObj>
              </mc:Choice>
              <mc:Fallback>
                <p:oleObj name="Equation" r:id="rId3" imgW="850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31" y="5556155"/>
                        <a:ext cx="203623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391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utoUpdateAnimBg="0"/>
      <p:bldP spid="32778" grpId="0" autoUpdateAnimBg="0"/>
      <p:bldP spid="32783" grpId="0" uiExpand="1" build="p" autoUpdateAnimBg="0"/>
      <p:bldP spid="32791" grpId="0" animBg="1"/>
      <p:bldP spid="32791" grpId="1" animBg="1"/>
      <p:bldP spid="32792" grpId="0" animBg="1"/>
      <p:bldP spid="32792" grpId="1" animBg="1"/>
      <p:bldP spid="327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575388" y="4972400"/>
            <a:ext cx="382309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dirty="0" smtClean="0"/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dirty="0" smtClean="0"/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63838" y="285751"/>
            <a:ext cx="92421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/>
              <a:t>Valget av de tre rettene er en </a:t>
            </a:r>
            <a:r>
              <a:rPr lang="nb-NO" altLang="nb-NO" sz="2800" dirty="0"/>
              <a:t>valgprosess</a:t>
            </a:r>
            <a:r>
              <a:rPr lang="nb-NO" altLang="nb-NO" sz="2800" i="0" dirty="0"/>
              <a:t> i tre trinn</a:t>
            </a:r>
            <a:r>
              <a:rPr lang="nb-NO" altLang="nb-NO" sz="2800" i="0" dirty="0" smtClean="0"/>
              <a:t>:       </a:t>
            </a:r>
          </a:p>
          <a:p>
            <a:pPr eaLnBrk="1" hangingPunct="1">
              <a:spcBef>
                <a:spcPts val="0"/>
              </a:spcBef>
            </a:pPr>
            <a:r>
              <a:rPr lang="nb-NO" altLang="nb-NO" sz="2800" i="0" dirty="0"/>
              <a:t> </a:t>
            </a:r>
            <a:r>
              <a:rPr lang="nb-NO" altLang="nb-NO" sz="2800" i="0" dirty="0" smtClean="0"/>
              <a:t>   (</a:t>
            </a:r>
            <a:r>
              <a:rPr lang="nb-NO" altLang="nb-NO" sz="2800" i="0" dirty="0"/>
              <a:t>i) valg av </a:t>
            </a:r>
            <a:r>
              <a:rPr lang="nb-NO" altLang="nb-NO" sz="2800" i="0" dirty="0" smtClean="0"/>
              <a:t>forrett</a:t>
            </a:r>
            <a:endParaRPr lang="nb-NO" altLang="nb-NO" sz="2800" i="0" dirty="0"/>
          </a:p>
          <a:p>
            <a:pPr eaLnBrk="1" hangingPunct="1">
              <a:spcBef>
                <a:spcPts val="0"/>
              </a:spcBef>
            </a:pPr>
            <a:r>
              <a:rPr lang="nb-NO" altLang="nb-NO" sz="2800" i="0" dirty="0" smtClean="0"/>
              <a:t>   (ii</a:t>
            </a:r>
            <a:r>
              <a:rPr lang="nb-NO" altLang="nb-NO" sz="2800" i="0" dirty="0"/>
              <a:t>) valg av </a:t>
            </a:r>
            <a:r>
              <a:rPr lang="nb-NO" altLang="nb-NO" sz="2800" i="0" dirty="0" smtClean="0"/>
              <a:t>hovedrett</a:t>
            </a:r>
            <a:endParaRPr lang="nb-NO" altLang="nb-NO" sz="2800" i="0" dirty="0"/>
          </a:p>
          <a:p>
            <a:pPr eaLnBrk="1" hangingPunct="1">
              <a:spcBef>
                <a:spcPts val="0"/>
              </a:spcBef>
            </a:pPr>
            <a:r>
              <a:rPr lang="nb-NO" altLang="nb-NO" sz="2800" i="0" dirty="0" smtClean="0"/>
              <a:t>  (iii</a:t>
            </a:r>
            <a:r>
              <a:rPr lang="nb-NO" altLang="nb-NO" sz="2800" i="0" dirty="0"/>
              <a:t>) valg av dessert</a:t>
            </a:r>
          </a:p>
          <a:p>
            <a:pPr eaLnBrk="1" hangingPunct="1">
              <a:spcBef>
                <a:spcPts val="2400"/>
              </a:spcBef>
            </a:pPr>
            <a:r>
              <a:rPr lang="nb-NO" altLang="nb-NO" sz="2800" i="0" dirty="0"/>
              <a:t>Generelt har vi </a:t>
            </a:r>
            <a:r>
              <a:rPr lang="nb-NO" altLang="nb-NO" sz="2800" dirty="0">
                <a:solidFill>
                  <a:srgbClr val="CC0000"/>
                </a:solidFill>
              </a:rPr>
              <a:t>multiplikasjonssetningen:</a:t>
            </a:r>
            <a:endParaRPr lang="nb-NO" altLang="nb-NO" sz="1800" i="0" dirty="0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043171" y="2986437"/>
            <a:ext cx="6912109" cy="328089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En valgprosess har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 trinn. </a:t>
            </a:r>
          </a:p>
          <a:p>
            <a:pPr eaLnBrk="1" hangingPunct="1"/>
            <a:r>
              <a:rPr lang="nb-NO" altLang="nb-NO" sz="2800" i="0" dirty="0"/>
              <a:t>I første trinn er det </a:t>
            </a:r>
            <a:r>
              <a:rPr lang="nb-NO" altLang="nb-NO" sz="2800" dirty="0"/>
              <a:t>n</a:t>
            </a:r>
            <a:r>
              <a:rPr lang="nb-NO" altLang="nb-NO" sz="2800" i="0" baseline="-25000" dirty="0"/>
              <a:t>1</a:t>
            </a:r>
            <a:r>
              <a:rPr lang="nb-NO" altLang="nb-NO" sz="2800" i="0" dirty="0"/>
              <a:t> valgmuligheter,    </a:t>
            </a:r>
            <a:endParaRPr lang="nb-NO" altLang="nb-NO" sz="2800" i="0" dirty="0" smtClean="0"/>
          </a:p>
          <a:p>
            <a:pPr eaLnBrk="1" hangingPunct="1"/>
            <a:r>
              <a:rPr lang="nb-NO" altLang="nb-NO" sz="2800" i="0" dirty="0" smtClean="0"/>
              <a:t>i </a:t>
            </a:r>
            <a:r>
              <a:rPr lang="nb-NO" altLang="nb-NO" sz="2800" i="0" dirty="0"/>
              <a:t>andre trinn er det </a:t>
            </a:r>
            <a:r>
              <a:rPr lang="nb-NO" altLang="nb-NO" sz="2800" dirty="0"/>
              <a:t>n</a:t>
            </a:r>
            <a:r>
              <a:rPr lang="nb-NO" altLang="nb-NO" sz="2800" i="0" baseline="-25000" dirty="0"/>
              <a:t>2</a:t>
            </a:r>
            <a:r>
              <a:rPr lang="nb-NO" altLang="nb-NO" sz="2800" i="0" dirty="0"/>
              <a:t> valgmuligheter, </a:t>
            </a:r>
            <a:r>
              <a:rPr lang="nb-NO" altLang="nb-NO" sz="2400" i="0" dirty="0" smtClean="0"/>
              <a:t>…</a:t>
            </a:r>
            <a:r>
              <a:rPr lang="nb-NO" altLang="nb-NO" sz="2800" i="0" dirty="0" smtClean="0"/>
              <a:t> </a:t>
            </a:r>
            <a:endParaRPr lang="nb-NO" altLang="nb-NO" sz="2800" i="0" dirty="0"/>
          </a:p>
          <a:p>
            <a:pPr eaLnBrk="1" hangingPunct="1"/>
            <a:r>
              <a:rPr lang="nb-NO" altLang="nb-NO" sz="2800" i="0" dirty="0" smtClean="0"/>
              <a:t>i siste trinn er det </a:t>
            </a:r>
            <a:r>
              <a:rPr lang="nb-NO" altLang="nb-NO" sz="2800" dirty="0" err="1" smtClean="0"/>
              <a:t>n</a:t>
            </a:r>
            <a:r>
              <a:rPr lang="nb-NO" altLang="nb-NO" sz="2800" baseline="-25000" dirty="0" err="1" smtClean="0"/>
              <a:t>r</a:t>
            </a:r>
            <a:r>
              <a:rPr lang="nb-NO" altLang="nb-NO" sz="2800" i="0" dirty="0" smtClean="0"/>
              <a:t> valgmuligheter. </a:t>
            </a:r>
          </a:p>
          <a:p>
            <a:pPr eaLnBrk="1" hangingPunct="1"/>
            <a:r>
              <a:rPr lang="nb-NO" altLang="nb-NO" sz="2800" i="0" dirty="0" smtClean="0"/>
              <a:t>Da </a:t>
            </a:r>
            <a:r>
              <a:rPr lang="nb-NO" altLang="nb-NO" sz="2800" i="0" dirty="0"/>
              <a:t>er det til sammen </a:t>
            </a:r>
          </a:p>
          <a:p>
            <a:pPr eaLnBrk="1" hangingPunct="1">
              <a:spcBef>
                <a:spcPct val="140000"/>
              </a:spcBef>
            </a:pPr>
            <a:r>
              <a:rPr lang="nb-NO" altLang="nb-NO" sz="2800" i="0" dirty="0"/>
              <a:t>valgmuligheter</a:t>
            </a:r>
            <a:endParaRPr lang="nb-NO" altLang="nb-NO" sz="1800" i="0" dirty="0"/>
          </a:p>
        </p:txBody>
      </p:sp>
      <p:graphicFrame>
        <p:nvGraphicFramePr>
          <p:cNvPr id="230408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8967683"/>
              </p:ext>
            </p:extLst>
          </p:nvPr>
        </p:nvGraphicFramePr>
        <p:xfrm>
          <a:off x="2421187" y="5174771"/>
          <a:ext cx="230280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8" name="Equation" r:id="rId3" imgW="736560" imgH="215640" progId="Equation.DSMT4">
                  <p:embed/>
                </p:oleObj>
              </mc:Choice>
              <mc:Fallback>
                <p:oleObj name="Equation" r:id="rId3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187" y="5174771"/>
                        <a:ext cx="230280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501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build="p"/>
      <p:bldP spid="23040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663840" y="804863"/>
            <a:ext cx="460044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                          </a:t>
            </a:r>
            <a:r>
              <a:rPr lang="nb-NO" altLang="nb-NO" sz="2800" i="0" dirty="0"/>
              <a:t>Et bilnummer består av to bokstaver og 5 siffer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800" i="0" dirty="0"/>
              <a:t>Hvor mange </a:t>
            </a:r>
            <a:r>
              <a:rPr lang="nb-NO" altLang="nb-NO" sz="2800" i="0" dirty="0" smtClean="0"/>
              <a:t>bilnummer  </a:t>
            </a:r>
            <a:r>
              <a:rPr lang="nb-NO" altLang="nb-NO" sz="2800" i="0" dirty="0"/>
              <a:t>kan vi lage?</a:t>
            </a:r>
            <a:endParaRPr lang="nb-NO" altLang="nb-NO" sz="2800" dirty="0">
              <a:solidFill>
                <a:srgbClr val="CC0000"/>
              </a:solidFill>
            </a:endParaRP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6435461" y="1651000"/>
            <a:ext cx="210674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 dirty="0" smtClean="0"/>
              <a:t>DR16578</a:t>
            </a:r>
            <a:endParaRPr lang="en-US" altLang="nb-NO" i="0" dirty="0"/>
          </a:p>
        </p:txBody>
      </p:sp>
      <p:sp>
        <p:nvSpPr>
          <p:cNvPr id="232458" name="Line 10"/>
          <p:cNvSpPr>
            <a:spLocks noChangeShapeType="1"/>
          </p:cNvSpPr>
          <p:nvPr/>
        </p:nvSpPr>
        <p:spPr bwMode="auto">
          <a:xfrm flipV="1">
            <a:off x="6045069" y="2168525"/>
            <a:ext cx="546894" cy="577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5732067" y="2708276"/>
            <a:ext cx="117117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CC0000"/>
                </a:solidFill>
              </a:rPr>
              <a:t>20 valg</a:t>
            </a:r>
            <a:endParaRPr lang="en-US" altLang="nb-NO" sz="2000" i="0">
              <a:solidFill>
                <a:srgbClr val="CC0000"/>
              </a:solidFill>
            </a:endParaRP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6824134" y="2960689"/>
            <a:ext cx="101467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000099"/>
                </a:solidFill>
              </a:rPr>
              <a:t>9 valg</a:t>
            </a:r>
            <a:endParaRPr lang="en-US" altLang="nb-NO" sz="2000" i="0">
              <a:solidFill>
                <a:srgbClr val="000099"/>
              </a:solidFill>
            </a:endParaRPr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V="1">
            <a:off x="7197940" y="2168525"/>
            <a:ext cx="0" cy="863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2" name="Text Box 14"/>
          <p:cNvSpPr txBox="1">
            <a:spLocks noChangeArrowheads="1"/>
          </p:cNvSpPr>
          <p:nvPr/>
        </p:nvSpPr>
        <p:spPr bwMode="auto">
          <a:xfrm>
            <a:off x="7759700" y="2708276"/>
            <a:ext cx="117117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008000"/>
                </a:solidFill>
              </a:rPr>
              <a:t>10 valg</a:t>
            </a:r>
            <a:endParaRPr lang="en-US" altLang="nb-NO" sz="2000" i="0">
              <a:solidFill>
                <a:srgbClr val="008000"/>
              </a:solidFill>
            </a:endParaRPr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V="1">
            <a:off x="6435461" y="2168526"/>
            <a:ext cx="467783" cy="576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 flipH="1" flipV="1">
            <a:off x="7463731" y="2168526"/>
            <a:ext cx="390392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 flipH="1" flipV="1">
            <a:off x="7708255" y="2168526"/>
            <a:ext cx="390392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 flipH="1" flipV="1">
            <a:off x="7952780" y="2168526"/>
            <a:ext cx="390392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 flipH="1" flipV="1">
            <a:off x="8197305" y="2168526"/>
            <a:ext cx="390392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662120" y="3810001"/>
            <a:ext cx="8425259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/>
              <a:t>Vi kan lage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800" i="0" dirty="0"/>
              <a:t>	</a:t>
            </a:r>
            <a:r>
              <a:rPr lang="nb-NO" altLang="nb-NO" sz="2800" i="0" dirty="0">
                <a:solidFill>
                  <a:srgbClr val="CC0000"/>
                </a:solidFill>
              </a:rPr>
              <a:t>20</a:t>
            </a:r>
            <a:r>
              <a:rPr lang="nb-NO" altLang="nb-NO" sz="2800" i="0" dirty="0"/>
              <a:t>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sz="2800" i="0" dirty="0">
                <a:solidFill>
                  <a:srgbClr val="CC0000"/>
                </a:solidFill>
              </a:rPr>
              <a:t>20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sz="2800" i="0" dirty="0">
                <a:solidFill>
                  <a:srgbClr val="000099"/>
                </a:solidFill>
              </a:rPr>
              <a:t>9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sz="2800" i="0" dirty="0">
                <a:solidFill>
                  <a:srgbClr val="008000"/>
                </a:solidFill>
              </a:rPr>
              <a:t>10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sz="2800" i="0" dirty="0">
                <a:solidFill>
                  <a:srgbClr val="008000"/>
                </a:solidFill>
              </a:rPr>
              <a:t>10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sz="2800" i="0" dirty="0">
                <a:solidFill>
                  <a:srgbClr val="008000"/>
                </a:solidFill>
              </a:rPr>
              <a:t>10</a:t>
            </a:r>
            <a:r>
              <a:rPr lang="nb-NO" altLang="nb-NO" sz="2800" i="0" dirty="0"/>
              <a:t> </a:t>
            </a:r>
            <a:r>
              <a:rPr lang="nb-NO" altLang="nb-NO" b="1" i="0" baseline="30000" dirty="0"/>
              <a:t>.</a:t>
            </a:r>
            <a:r>
              <a:rPr lang="nb-NO" altLang="nb-NO" sz="2800" i="0" dirty="0"/>
              <a:t> </a:t>
            </a:r>
            <a:r>
              <a:rPr lang="nb-NO" altLang="nb-NO" sz="2800" i="0" dirty="0">
                <a:solidFill>
                  <a:srgbClr val="008000"/>
                </a:solidFill>
              </a:rPr>
              <a:t>10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800" i="0" dirty="0"/>
              <a:t>forskjellige bilnummer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6</a:t>
            </a:fld>
            <a:endParaRPr lang="en-US" altLang="nb-NO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5886999" y="4576297"/>
            <a:ext cx="3745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nb-NO" altLang="nb-NO" sz="2800" i="0" dirty="0" smtClean="0"/>
              <a:t> </a:t>
            </a:r>
            <a:r>
              <a:rPr lang="nb-NO" altLang="nb-NO" sz="2800" i="0" dirty="0"/>
              <a:t>= 36 000 </a:t>
            </a:r>
            <a:r>
              <a:rPr lang="nb-NO" altLang="nb-NO" sz="2800" i="0" dirty="0" smtClean="0"/>
              <a:t>000</a:t>
            </a:r>
            <a:endParaRPr lang="nb-NO" altLang="nb-NO" sz="2800" i="0" dirty="0"/>
          </a:p>
        </p:txBody>
      </p:sp>
    </p:spTree>
    <p:extLst>
      <p:ext uri="{BB962C8B-B14F-4D97-AF65-F5344CB8AC3E}">
        <p14:creationId xmlns:p14="http://schemas.microsoft.com/office/powerpoint/2010/main" val="5092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/>
      <p:bldP spid="232457" grpId="0" animBg="1"/>
      <p:bldP spid="232458" grpId="0" animBg="1"/>
      <p:bldP spid="232459" grpId="0"/>
      <p:bldP spid="232460" grpId="0"/>
      <p:bldP spid="232461" grpId="0" animBg="1"/>
      <p:bldP spid="232462" grpId="0"/>
      <p:bldP spid="232463" grpId="0" animBg="1"/>
      <p:bldP spid="232464" grpId="0" animBg="1"/>
      <p:bldP spid="232465" grpId="0" animBg="1"/>
      <p:bldP spid="232466" grpId="0" animBg="1"/>
      <p:bldP spid="232467" grpId="0" animBg="1"/>
      <p:bldP spid="232468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79709" y="12642"/>
            <a:ext cx="6318515" cy="935037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Ulike typer utvalg 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741231" y="910534"/>
            <a:ext cx="873654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6.3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Vi skriver bokstavene i alfabetet på hver sin lapp og legger de 29 lappene i en eske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741231" y="2078170"/>
            <a:ext cx="803314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Vi trekker så fire lapper, én etter </a:t>
            </a:r>
            <a:r>
              <a:rPr lang="nb-NO" altLang="nb-NO" sz="2800" i="0" dirty="0" smtClean="0"/>
              <a:t>én</a:t>
            </a:r>
          </a:p>
          <a:p>
            <a:pPr eaLnBrk="1" hangingPunct="1"/>
            <a:r>
              <a:rPr lang="nb-NO" altLang="nb-NO" sz="2800" i="0" dirty="0" smtClean="0"/>
              <a:t>Vi </a:t>
            </a:r>
            <a:r>
              <a:rPr lang="nb-NO" altLang="nb-NO" sz="2800" i="0" dirty="0"/>
              <a:t>sier at vi trekker et </a:t>
            </a:r>
            <a:r>
              <a:rPr lang="nb-NO" altLang="nb-NO" sz="2800" dirty="0">
                <a:solidFill>
                  <a:srgbClr val="CC0000"/>
                </a:solidFill>
              </a:rPr>
              <a:t>utvalg</a:t>
            </a:r>
            <a:r>
              <a:rPr lang="nb-NO" altLang="nb-NO" sz="2800" dirty="0"/>
              <a:t> </a:t>
            </a:r>
            <a:r>
              <a:rPr lang="nb-NO" altLang="nb-NO" sz="2800" i="0" dirty="0"/>
              <a:t> på fire bokstaver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741231" y="3163352"/>
            <a:ext cx="8425259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Hvis vi legger en lapp tilbake før vi trekker den neste, trekker vi </a:t>
            </a:r>
            <a:r>
              <a:rPr lang="nb-NO" altLang="nb-NO" sz="2800" dirty="0">
                <a:solidFill>
                  <a:srgbClr val="CC0000"/>
                </a:solidFill>
              </a:rPr>
              <a:t>med</a:t>
            </a:r>
            <a:r>
              <a:rPr lang="nb-NO" altLang="nb-NO" sz="2800" i="0" dirty="0"/>
              <a:t> </a:t>
            </a:r>
            <a:r>
              <a:rPr lang="nb-NO" altLang="nb-NO" sz="2800" dirty="0" err="1" smtClean="0">
                <a:solidFill>
                  <a:srgbClr val="CC0000"/>
                </a:solidFill>
              </a:rPr>
              <a:t>tilbakelegging</a:t>
            </a:r>
            <a:endParaRPr lang="nb-NO" altLang="nb-NO" sz="2800" dirty="0">
              <a:solidFill>
                <a:srgbClr val="CC0000"/>
              </a:solidFill>
            </a:endParaRPr>
          </a:p>
          <a:p>
            <a:pPr eaLnBrk="1" hangingPunct="1"/>
            <a:r>
              <a:rPr lang="nb-NO" altLang="nb-NO" sz="2800" i="0" dirty="0" smtClean="0"/>
              <a:t>Hvis </a:t>
            </a:r>
            <a:r>
              <a:rPr lang="nb-NO" altLang="nb-NO" sz="2800" i="0" dirty="0"/>
              <a:t>vi </a:t>
            </a:r>
            <a:r>
              <a:rPr lang="nb-NO" altLang="nb-NO" sz="2800" dirty="0"/>
              <a:t>ikke</a:t>
            </a:r>
            <a:r>
              <a:rPr lang="nb-NO" altLang="nb-NO" sz="2800" i="0" dirty="0"/>
              <a:t> legger lappen tilbake, trekker </a:t>
            </a:r>
            <a:r>
              <a:rPr lang="nb-NO" altLang="nb-NO" sz="2800" i="0" dirty="0" smtClean="0"/>
              <a:t>vi                    </a:t>
            </a:r>
            <a:r>
              <a:rPr lang="nb-NO" altLang="nb-NO" sz="2800" dirty="0">
                <a:solidFill>
                  <a:srgbClr val="CC0000"/>
                </a:solidFill>
              </a:rPr>
              <a:t>uten </a:t>
            </a:r>
            <a:r>
              <a:rPr lang="nb-NO" altLang="nb-NO" sz="2800" dirty="0" err="1">
                <a:solidFill>
                  <a:srgbClr val="CC0000"/>
                </a:solidFill>
              </a:rPr>
              <a:t>tilbakelegging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807605" y="5160645"/>
            <a:ext cx="803314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Hvis rekkefølgen bokstavene trekkes i har betydning, trekker vi et  </a:t>
            </a:r>
            <a:r>
              <a:rPr lang="nb-NO" altLang="nb-NO" sz="2800" dirty="0">
                <a:solidFill>
                  <a:srgbClr val="CC0000"/>
                </a:solidFill>
              </a:rPr>
              <a:t>ordnet </a:t>
            </a:r>
            <a:r>
              <a:rPr lang="nb-NO" altLang="nb-NO" sz="2800" dirty="0" smtClean="0">
                <a:solidFill>
                  <a:srgbClr val="CC0000"/>
                </a:solidFill>
              </a:rPr>
              <a:t>utvalg</a:t>
            </a:r>
            <a:endParaRPr lang="nb-NO" altLang="nb-NO" sz="2800" dirty="0">
              <a:solidFill>
                <a:srgbClr val="CC0000"/>
              </a:solidFill>
            </a:endParaRPr>
          </a:p>
          <a:p>
            <a:pPr eaLnBrk="1" hangingPunct="1"/>
            <a:r>
              <a:rPr lang="nb-NO" altLang="nb-NO" sz="2800" i="0" dirty="0" smtClean="0"/>
              <a:t>Hvis </a:t>
            </a:r>
            <a:r>
              <a:rPr lang="nb-NO" altLang="nb-NO" sz="2800" i="0" dirty="0"/>
              <a:t>rekkefølgen </a:t>
            </a:r>
            <a:r>
              <a:rPr lang="nb-NO" altLang="nb-NO" sz="2800" dirty="0"/>
              <a:t>ikke </a:t>
            </a:r>
            <a:r>
              <a:rPr lang="nb-NO" altLang="nb-NO" sz="2800" i="0" dirty="0"/>
              <a:t>har betydning, trekker vi et</a:t>
            </a:r>
            <a:r>
              <a:rPr lang="nb-NO" altLang="nb-NO" sz="2800" dirty="0"/>
              <a:t> </a:t>
            </a:r>
            <a:r>
              <a:rPr lang="nb-NO" altLang="nb-NO" sz="2800" dirty="0">
                <a:solidFill>
                  <a:srgbClr val="CC0000"/>
                </a:solidFill>
              </a:rPr>
              <a:t>uordnet utvalg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008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build="p" autoUpdateAnimBg="0"/>
      <p:bldP spid="234502" grpId="0" build="p" autoUpdateAnimBg="0"/>
      <p:bldP spid="2345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81" name="Line 73"/>
          <p:cNvSpPr>
            <a:spLocks noChangeShapeType="1"/>
          </p:cNvSpPr>
          <p:nvPr/>
        </p:nvSpPr>
        <p:spPr bwMode="auto">
          <a:xfrm>
            <a:off x="586450" y="155575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282" name="Line 74"/>
          <p:cNvSpPr>
            <a:spLocks noChangeShapeType="1"/>
          </p:cNvSpPr>
          <p:nvPr/>
        </p:nvSpPr>
        <p:spPr bwMode="auto">
          <a:xfrm>
            <a:off x="586449" y="2492375"/>
            <a:ext cx="34309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283" name="Line 75"/>
          <p:cNvSpPr>
            <a:spLocks noChangeShapeType="1"/>
          </p:cNvSpPr>
          <p:nvPr/>
        </p:nvSpPr>
        <p:spPr bwMode="auto">
          <a:xfrm>
            <a:off x="4017433" y="155575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284" name="Text Box 76"/>
          <p:cNvSpPr txBox="1">
            <a:spLocks noChangeArrowheads="1"/>
          </p:cNvSpPr>
          <p:nvPr/>
        </p:nvSpPr>
        <p:spPr bwMode="auto">
          <a:xfrm rot="-467275">
            <a:off x="2536694" y="204259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A</a:t>
            </a:r>
            <a:endParaRPr lang="en-US" altLang="nb-NO" sz="2400" i="0"/>
          </a:p>
        </p:txBody>
      </p:sp>
      <p:sp>
        <p:nvSpPr>
          <p:cNvPr id="94285" name="Text Box 77"/>
          <p:cNvSpPr txBox="1">
            <a:spLocks noChangeArrowheads="1"/>
          </p:cNvSpPr>
          <p:nvPr/>
        </p:nvSpPr>
        <p:spPr bwMode="auto">
          <a:xfrm rot="582167">
            <a:off x="3004477" y="199497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286" name="Text Box 78"/>
          <p:cNvSpPr txBox="1">
            <a:spLocks noChangeArrowheads="1"/>
          </p:cNvSpPr>
          <p:nvPr/>
        </p:nvSpPr>
        <p:spPr bwMode="auto">
          <a:xfrm rot="-1639913">
            <a:off x="2457583" y="1563171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C</a:t>
            </a:r>
            <a:endParaRPr lang="en-US" altLang="nb-NO" sz="2400" i="0"/>
          </a:p>
        </p:txBody>
      </p:sp>
      <p:sp>
        <p:nvSpPr>
          <p:cNvPr id="94287" name="Text Box 79"/>
          <p:cNvSpPr txBox="1">
            <a:spLocks noChangeArrowheads="1"/>
          </p:cNvSpPr>
          <p:nvPr/>
        </p:nvSpPr>
        <p:spPr bwMode="auto">
          <a:xfrm rot="889013">
            <a:off x="1131623" y="197116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B</a:t>
            </a:r>
            <a:endParaRPr lang="en-US" altLang="nb-NO" sz="2400" i="0"/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 rot="1281161">
            <a:off x="2146300" y="20664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 rot="2626214">
            <a:off x="3004477" y="149173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290" name="Text Box 82"/>
          <p:cNvSpPr txBox="1">
            <a:spLocks noChangeArrowheads="1"/>
          </p:cNvSpPr>
          <p:nvPr/>
        </p:nvSpPr>
        <p:spPr bwMode="auto">
          <a:xfrm rot="-4102555">
            <a:off x="805658" y="158619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291" name="Text Box 83"/>
          <p:cNvSpPr txBox="1">
            <a:spLocks noChangeArrowheads="1"/>
          </p:cNvSpPr>
          <p:nvPr/>
        </p:nvSpPr>
        <p:spPr bwMode="auto">
          <a:xfrm rot="-2291748">
            <a:off x="1678517" y="197116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R</a:t>
            </a:r>
            <a:endParaRPr lang="en-US" altLang="nb-NO" sz="2400" i="0"/>
          </a:p>
        </p:txBody>
      </p:sp>
      <p:sp>
        <p:nvSpPr>
          <p:cNvPr id="94292" name="Text Box 84"/>
          <p:cNvSpPr txBox="1">
            <a:spLocks noChangeArrowheads="1"/>
          </p:cNvSpPr>
          <p:nvPr/>
        </p:nvSpPr>
        <p:spPr bwMode="auto">
          <a:xfrm>
            <a:off x="1989800" y="1484314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K</a:t>
            </a:r>
            <a:endParaRPr lang="en-US" altLang="nb-NO" sz="2400" i="0"/>
          </a:p>
        </p:txBody>
      </p:sp>
      <p:sp>
        <p:nvSpPr>
          <p:cNvPr id="94293" name="Text Box 85"/>
          <p:cNvSpPr txBox="1">
            <a:spLocks noChangeArrowheads="1"/>
          </p:cNvSpPr>
          <p:nvPr/>
        </p:nvSpPr>
        <p:spPr bwMode="auto">
          <a:xfrm rot="2254161">
            <a:off x="3551371" y="199497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V</a:t>
            </a:r>
            <a:endParaRPr lang="en-US" altLang="nb-NO" sz="2400" i="0"/>
          </a:p>
        </p:txBody>
      </p:sp>
      <p:sp>
        <p:nvSpPr>
          <p:cNvPr id="94294" name="Text Box 86"/>
          <p:cNvSpPr txBox="1">
            <a:spLocks noChangeArrowheads="1"/>
          </p:cNvSpPr>
          <p:nvPr/>
        </p:nvSpPr>
        <p:spPr bwMode="auto">
          <a:xfrm rot="582167">
            <a:off x="663840" y="204259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X</a:t>
            </a:r>
            <a:endParaRPr lang="en-US" altLang="nb-NO" sz="2400" i="0"/>
          </a:p>
        </p:txBody>
      </p:sp>
      <p:sp>
        <p:nvSpPr>
          <p:cNvPr id="94295" name="Text Box 87"/>
          <p:cNvSpPr txBox="1">
            <a:spLocks noChangeArrowheads="1"/>
          </p:cNvSpPr>
          <p:nvPr/>
        </p:nvSpPr>
        <p:spPr bwMode="auto">
          <a:xfrm rot="1281161">
            <a:off x="3549650" y="14917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S</a:t>
            </a:r>
            <a:endParaRPr lang="en-US" altLang="nb-NO" sz="2400" i="0"/>
          </a:p>
        </p:txBody>
      </p:sp>
      <p:sp>
        <p:nvSpPr>
          <p:cNvPr id="94296" name="Text Box 88"/>
          <p:cNvSpPr txBox="1">
            <a:spLocks noChangeArrowheads="1"/>
          </p:cNvSpPr>
          <p:nvPr/>
        </p:nvSpPr>
        <p:spPr bwMode="auto">
          <a:xfrm rot="-2291748">
            <a:off x="1365515" y="14917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J</a:t>
            </a:r>
            <a:endParaRPr lang="en-US" altLang="nb-NO" sz="2400" i="0"/>
          </a:p>
        </p:txBody>
      </p:sp>
      <p:sp>
        <p:nvSpPr>
          <p:cNvPr id="94297" name="Text Box 89"/>
          <p:cNvSpPr txBox="1">
            <a:spLocks noChangeArrowheads="1"/>
          </p:cNvSpPr>
          <p:nvPr/>
        </p:nvSpPr>
        <p:spPr bwMode="auto">
          <a:xfrm>
            <a:off x="2462742" y="2805114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298" name="Text Box 90"/>
          <p:cNvSpPr txBox="1">
            <a:spLocks noChangeArrowheads="1"/>
          </p:cNvSpPr>
          <p:nvPr/>
        </p:nvSpPr>
        <p:spPr bwMode="auto">
          <a:xfrm>
            <a:off x="3004477" y="2828926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299" name="Text Box 91"/>
          <p:cNvSpPr txBox="1">
            <a:spLocks noChangeArrowheads="1"/>
          </p:cNvSpPr>
          <p:nvPr/>
        </p:nvSpPr>
        <p:spPr bwMode="auto">
          <a:xfrm>
            <a:off x="1917569" y="2805114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300" name="Text Box 92"/>
          <p:cNvSpPr txBox="1">
            <a:spLocks noChangeArrowheads="1"/>
          </p:cNvSpPr>
          <p:nvPr/>
        </p:nvSpPr>
        <p:spPr bwMode="auto">
          <a:xfrm>
            <a:off x="1372394" y="2805114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301" name="Rectangle 93"/>
          <p:cNvSpPr>
            <a:spLocks noChangeArrowheads="1"/>
          </p:cNvSpPr>
          <p:nvPr/>
        </p:nvSpPr>
        <p:spPr bwMode="auto">
          <a:xfrm>
            <a:off x="742950" y="404813"/>
            <a:ext cx="3198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>
                <a:solidFill>
                  <a:srgbClr val="000099"/>
                </a:solidFill>
              </a:rPr>
              <a:t>Ordnet utvalg </a:t>
            </a:r>
            <a:br>
              <a:rPr lang="nb-NO" altLang="nb-NO" sz="2400" i="0">
                <a:solidFill>
                  <a:srgbClr val="000099"/>
                </a:solidFill>
              </a:rPr>
            </a:br>
            <a:r>
              <a:rPr lang="nb-NO" altLang="nb-NO" sz="2400">
                <a:solidFill>
                  <a:srgbClr val="000099"/>
                </a:solidFill>
              </a:rPr>
              <a:t>med</a:t>
            </a:r>
            <a:r>
              <a:rPr lang="nb-NO" altLang="nb-NO" sz="2400" i="0">
                <a:solidFill>
                  <a:srgbClr val="000099"/>
                </a:solidFill>
              </a:rPr>
              <a:t> tilbakelegging</a:t>
            </a:r>
          </a:p>
        </p:txBody>
      </p:sp>
      <p:sp>
        <p:nvSpPr>
          <p:cNvPr id="94347" name="Line 139"/>
          <p:cNvSpPr>
            <a:spLocks noChangeShapeType="1"/>
          </p:cNvSpPr>
          <p:nvPr/>
        </p:nvSpPr>
        <p:spPr bwMode="auto">
          <a:xfrm>
            <a:off x="5345113" y="148431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348" name="Line 140"/>
          <p:cNvSpPr>
            <a:spLocks noChangeShapeType="1"/>
          </p:cNvSpPr>
          <p:nvPr/>
        </p:nvSpPr>
        <p:spPr bwMode="auto">
          <a:xfrm>
            <a:off x="5345113" y="2420938"/>
            <a:ext cx="34309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349" name="Line 141"/>
          <p:cNvSpPr>
            <a:spLocks noChangeShapeType="1"/>
          </p:cNvSpPr>
          <p:nvPr/>
        </p:nvSpPr>
        <p:spPr bwMode="auto">
          <a:xfrm>
            <a:off x="8776097" y="148431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350" name="Text Box 142"/>
          <p:cNvSpPr txBox="1">
            <a:spLocks noChangeArrowheads="1"/>
          </p:cNvSpPr>
          <p:nvPr/>
        </p:nvSpPr>
        <p:spPr bwMode="auto">
          <a:xfrm rot="-467275">
            <a:off x="7295356" y="197116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A</a:t>
            </a:r>
            <a:endParaRPr lang="en-US" altLang="nb-NO" sz="2400" i="0"/>
          </a:p>
        </p:txBody>
      </p:sp>
      <p:sp>
        <p:nvSpPr>
          <p:cNvPr id="94351" name="Text Box 143"/>
          <p:cNvSpPr txBox="1">
            <a:spLocks noChangeArrowheads="1"/>
          </p:cNvSpPr>
          <p:nvPr/>
        </p:nvSpPr>
        <p:spPr bwMode="auto">
          <a:xfrm rot="582167">
            <a:off x="7763140" y="19235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352" name="Text Box 144"/>
          <p:cNvSpPr txBox="1">
            <a:spLocks noChangeArrowheads="1"/>
          </p:cNvSpPr>
          <p:nvPr/>
        </p:nvSpPr>
        <p:spPr bwMode="auto">
          <a:xfrm rot="-1639913">
            <a:off x="7216246" y="14917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C</a:t>
            </a:r>
            <a:endParaRPr lang="en-US" altLang="nb-NO" sz="2400" i="0"/>
          </a:p>
        </p:txBody>
      </p:sp>
      <p:sp>
        <p:nvSpPr>
          <p:cNvPr id="94353" name="Text Box 145"/>
          <p:cNvSpPr txBox="1">
            <a:spLocks noChangeArrowheads="1"/>
          </p:cNvSpPr>
          <p:nvPr/>
        </p:nvSpPr>
        <p:spPr bwMode="auto">
          <a:xfrm rot="889013">
            <a:off x="5890287" y="18997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B</a:t>
            </a:r>
            <a:endParaRPr lang="en-US" altLang="nb-NO" sz="2400" i="0"/>
          </a:p>
        </p:txBody>
      </p:sp>
      <p:sp>
        <p:nvSpPr>
          <p:cNvPr id="94354" name="Text Box 146"/>
          <p:cNvSpPr txBox="1">
            <a:spLocks noChangeArrowheads="1"/>
          </p:cNvSpPr>
          <p:nvPr/>
        </p:nvSpPr>
        <p:spPr bwMode="auto">
          <a:xfrm rot="1281161">
            <a:off x="6904965" y="199497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355" name="Text Box 147"/>
          <p:cNvSpPr txBox="1">
            <a:spLocks noChangeArrowheads="1"/>
          </p:cNvSpPr>
          <p:nvPr/>
        </p:nvSpPr>
        <p:spPr bwMode="auto">
          <a:xfrm rot="2626214">
            <a:off x="7763140" y="142029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356" name="Text Box 148"/>
          <p:cNvSpPr txBox="1">
            <a:spLocks noChangeArrowheads="1"/>
          </p:cNvSpPr>
          <p:nvPr/>
        </p:nvSpPr>
        <p:spPr bwMode="auto">
          <a:xfrm rot="-4102555">
            <a:off x="5564320" y="1514753"/>
            <a:ext cx="287338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357" name="Text Box 149"/>
          <p:cNvSpPr txBox="1">
            <a:spLocks noChangeArrowheads="1"/>
          </p:cNvSpPr>
          <p:nvPr/>
        </p:nvSpPr>
        <p:spPr bwMode="auto">
          <a:xfrm rot="-2291748">
            <a:off x="6437181" y="18997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R</a:t>
            </a:r>
            <a:endParaRPr lang="en-US" altLang="nb-NO" sz="2400" i="0"/>
          </a:p>
        </p:txBody>
      </p:sp>
      <p:sp>
        <p:nvSpPr>
          <p:cNvPr id="94358" name="Text Box 150"/>
          <p:cNvSpPr txBox="1">
            <a:spLocks noChangeArrowheads="1"/>
          </p:cNvSpPr>
          <p:nvPr/>
        </p:nvSpPr>
        <p:spPr bwMode="auto">
          <a:xfrm>
            <a:off x="6748462" y="1412876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K</a:t>
            </a:r>
            <a:endParaRPr lang="en-US" altLang="nb-NO" sz="2400" i="0"/>
          </a:p>
        </p:txBody>
      </p:sp>
      <p:sp>
        <p:nvSpPr>
          <p:cNvPr id="94359" name="Text Box 151"/>
          <p:cNvSpPr txBox="1">
            <a:spLocks noChangeArrowheads="1"/>
          </p:cNvSpPr>
          <p:nvPr/>
        </p:nvSpPr>
        <p:spPr bwMode="auto">
          <a:xfrm rot="2254161">
            <a:off x="8310033" y="192353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V</a:t>
            </a:r>
            <a:endParaRPr lang="en-US" altLang="nb-NO" sz="2400" i="0"/>
          </a:p>
        </p:txBody>
      </p:sp>
      <p:sp>
        <p:nvSpPr>
          <p:cNvPr id="94360" name="Text Box 152"/>
          <p:cNvSpPr txBox="1">
            <a:spLocks noChangeArrowheads="1"/>
          </p:cNvSpPr>
          <p:nvPr/>
        </p:nvSpPr>
        <p:spPr bwMode="auto">
          <a:xfrm rot="582167">
            <a:off x="5422504" y="1971160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X</a:t>
            </a:r>
            <a:endParaRPr lang="en-US" altLang="nb-NO" sz="2400" i="0"/>
          </a:p>
        </p:txBody>
      </p:sp>
      <p:sp>
        <p:nvSpPr>
          <p:cNvPr id="94361" name="Text Box 153"/>
          <p:cNvSpPr txBox="1">
            <a:spLocks noChangeArrowheads="1"/>
          </p:cNvSpPr>
          <p:nvPr/>
        </p:nvSpPr>
        <p:spPr bwMode="auto">
          <a:xfrm rot="1281161">
            <a:off x="8308315" y="142029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S</a:t>
            </a:r>
            <a:endParaRPr lang="en-US" altLang="nb-NO" sz="2400" i="0"/>
          </a:p>
        </p:txBody>
      </p:sp>
      <p:sp>
        <p:nvSpPr>
          <p:cNvPr id="94362" name="Text Box 154"/>
          <p:cNvSpPr txBox="1">
            <a:spLocks noChangeArrowheads="1"/>
          </p:cNvSpPr>
          <p:nvPr/>
        </p:nvSpPr>
        <p:spPr bwMode="auto">
          <a:xfrm rot="-2291748">
            <a:off x="6124179" y="142029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J</a:t>
            </a:r>
            <a:endParaRPr lang="en-US" altLang="nb-NO" sz="2400" i="0"/>
          </a:p>
        </p:txBody>
      </p:sp>
      <p:sp>
        <p:nvSpPr>
          <p:cNvPr id="94363" name="Text Box 155"/>
          <p:cNvSpPr txBox="1">
            <a:spLocks noChangeArrowheads="1"/>
          </p:cNvSpPr>
          <p:nvPr/>
        </p:nvSpPr>
        <p:spPr bwMode="auto">
          <a:xfrm>
            <a:off x="7221406" y="2733676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364" name="Text Box 156"/>
          <p:cNvSpPr txBox="1">
            <a:spLocks noChangeArrowheads="1"/>
          </p:cNvSpPr>
          <p:nvPr/>
        </p:nvSpPr>
        <p:spPr bwMode="auto">
          <a:xfrm>
            <a:off x="7763140" y="2757489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365" name="Text Box 157"/>
          <p:cNvSpPr txBox="1">
            <a:spLocks noChangeArrowheads="1"/>
          </p:cNvSpPr>
          <p:nvPr/>
        </p:nvSpPr>
        <p:spPr bwMode="auto">
          <a:xfrm>
            <a:off x="6676231" y="2733676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366" name="Text Box 158"/>
          <p:cNvSpPr txBox="1">
            <a:spLocks noChangeArrowheads="1"/>
          </p:cNvSpPr>
          <p:nvPr/>
        </p:nvSpPr>
        <p:spPr bwMode="auto">
          <a:xfrm>
            <a:off x="6131058" y="2733676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367" name="Rectangle 159"/>
          <p:cNvSpPr>
            <a:spLocks noChangeArrowheads="1"/>
          </p:cNvSpPr>
          <p:nvPr/>
        </p:nvSpPr>
        <p:spPr bwMode="auto">
          <a:xfrm>
            <a:off x="5501614" y="333376"/>
            <a:ext cx="3198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>
                <a:solidFill>
                  <a:srgbClr val="000099"/>
                </a:solidFill>
              </a:rPr>
              <a:t>Ordnet utvalg </a:t>
            </a:r>
            <a:br>
              <a:rPr lang="nb-NO" altLang="nb-NO" sz="2400" i="0">
                <a:solidFill>
                  <a:srgbClr val="000099"/>
                </a:solidFill>
              </a:rPr>
            </a:br>
            <a:r>
              <a:rPr lang="nb-NO" altLang="nb-NO" sz="2400">
                <a:solidFill>
                  <a:srgbClr val="000099"/>
                </a:solidFill>
              </a:rPr>
              <a:t>uten</a:t>
            </a:r>
            <a:r>
              <a:rPr lang="nb-NO" altLang="nb-NO" sz="2400" i="0">
                <a:solidFill>
                  <a:srgbClr val="000099"/>
                </a:solidFill>
              </a:rPr>
              <a:t> tilbakelegging</a:t>
            </a:r>
          </a:p>
        </p:txBody>
      </p:sp>
      <p:sp>
        <p:nvSpPr>
          <p:cNvPr id="94413" name="Line 205"/>
          <p:cNvSpPr>
            <a:spLocks noChangeShapeType="1"/>
          </p:cNvSpPr>
          <p:nvPr/>
        </p:nvSpPr>
        <p:spPr bwMode="auto">
          <a:xfrm>
            <a:off x="584729" y="47244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14" name="Line 206"/>
          <p:cNvSpPr>
            <a:spLocks noChangeShapeType="1"/>
          </p:cNvSpPr>
          <p:nvPr/>
        </p:nvSpPr>
        <p:spPr bwMode="auto">
          <a:xfrm>
            <a:off x="584730" y="5661025"/>
            <a:ext cx="34309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15" name="Line 207"/>
          <p:cNvSpPr>
            <a:spLocks noChangeShapeType="1"/>
          </p:cNvSpPr>
          <p:nvPr/>
        </p:nvSpPr>
        <p:spPr bwMode="auto">
          <a:xfrm>
            <a:off x="4015714" y="47244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16" name="Text Box 208"/>
          <p:cNvSpPr txBox="1">
            <a:spLocks noChangeArrowheads="1"/>
          </p:cNvSpPr>
          <p:nvPr/>
        </p:nvSpPr>
        <p:spPr bwMode="auto">
          <a:xfrm rot="-467275">
            <a:off x="2534973" y="521124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A</a:t>
            </a:r>
            <a:endParaRPr lang="en-US" altLang="nb-NO" sz="2400" i="0"/>
          </a:p>
        </p:txBody>
      </p:sp>
      <p:sp>
        <p:nvSpPr>
          <p:cNvPr id="94417" name="Text Box 209"/>
          <p:cNvSpPr txBox="1">
            <a:spLocks noChangeArrowheads="1"/>
          </p:cNvSpPr>
          <p:nvPr/>
        </p:nvSpPr>
        <p:spPr bwMode="auto">
          <a:xfrm rot="582167">
            <a:off x="3002756" y="5163622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418" name="Text Box 210"/>
          <p:cNvSpPr txBox="1">
            <a:spLocks noChangeArrowheads="1"/>
          </p:cNvSpPr>
          <p:nvPr/>
        </p:nvSpPr>
        <p:spPr bwMode="auto">
          <a:xfrm rot="-1639913">
            <a:off x="2455862" y="4731822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C</a:t>
            </a:r>
            <a:endParaRPr lang="en-US" altLang="nb-NO" sz="2400" i="0"/>
          </a:p>
        </p:txBody>
      </p:sp>
      <p:sp>
        <p:nvSpPr>
          <p:cNvPr id="94419" name="Text Box 211"/>
          <p:cNvSpPr txBox="1">
            <a:spLocks noChangeArrowheads="1"/>
          </p:cNvSpPr>
          <p:nvPr/>
        </p:nvSpPr>
        <p:spPr bwMode="auto">
          <a:xfrm rot="889013">
            <a:off x="1129904" y="5139810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B</a:t>
            </a:r>
            <a:endParaRPr lang="en-US" altLang="nb-NO" sz="2400" i="0"/>
          </a:p>
        </p:txBody>
      </p:sp>
      <p:sp>
        <p:nvSpPr>
          <p:cNvPr id="94420" name="Text Box 212"/>
          <p:cNvSpPr txBox="1">
            <a:spLocks noChangeArrowheads="1"/>
          </p:cNvSpPr>
          <p:nvPr/>
        </p:nvSpPr>
        <p:spPr bwMode="auto">
          <a:xfrm rot="1281161">
            <a:off x="2144581" y="5235060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21" name="Text Box 213"/>
          <p:cNvSpPr txBox="1">
            <a:spLocks noChangeArrowheads="1"/>
          </p:cNvSpPr>
          <p:nvPr/>
        </p:nvSpPr>
        <p:spPr bwMode="auto">
          <a:xfrm rot="2626214">
            <a:off x="3002756" y="466038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422" name="Text Box 214"/>
          <p:cNvSpPr txBox="1">
            <a:spLocks noChangeArrowheads="1"/>
          </p:cNvSpPr>
          <p:nvPr/>
        </p:nvSpPr>
        <p:spPr bwMode="auto">
          <a:xfrm rot="-4102555">
            <a:off x="803937" y="475484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423" name="Text Box 215"/>
          <p:cNvSpPr txBox="1">
            <a:spLocks noChangeArrowheads="1"/>
          </p:cNvSpPr>
          <p:nvPr/>
        </p:nvSpPr>
        <p:spPr bwMode="auto">
          <a:xfrm rot="-2291748">
            <a:off x="1676798" y="5139810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R</a:t>
            </a:r>
            <a:endParaRPr lang="en-US" altLang="nb-NO" sz="2400" i="0"/>
          </a:p>
        </p:txBody>
      </p:sp>
      <p:sp>
        <p:nvSpPr>
          <p:cNvPr id="94424" name="Text Box 216"/>
          <p:cNvSpPr txBox="1">
            <a:spLocks noChangeArrowheads="1"/>
          </p:cNvSpPr>
          <p:nvPr/>
        </p:nvSpPr>
        <p:spPr bwMode="auto">
          <a:xfrm>
            <a:off x="1988079" y="4652964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K</a:t>
            </a:r>
            <a:endParaRPr lang="en-US" altLang="nb-NO" sz="2400" i="0"/>
          </a:p>
        </p:txBody>
      </p:sp>
      <p:sp>
        <p:nvSpPr>
          <p:cNvPr id="94425" name="Text Box 217"/>
          <p:cNvSpPr txBox="1">
            <a:spLocks noChangeArrowheads="1"/>
          </p:cNvSpPr>
          <p:nvPr/>
        </p:nvSpPr>
        <p:spPr bwMode="auto">
          <a:xfrm rot="2254161">
            <a:off x="3549650" y="5163622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V</a:t>
            </a:r>
            <a:endParaRPr lang="en-US" altLang="nb-NO" sz="2400" i="0"/>
          </a:p>
        </p:txBody>
      </p:sp>
      <p:sp>
        <p:nvSpPr>
          <p:cNvPr id="94426" name="Text Box 218"/>
          <p:cNvSpPr txBox="1">
            <a:spLocks noChangeArrowheads="1"/>
          </p:cNvSpPr>
          <p:nvPr/>
        </p:nvSpPr>
        <p:spPr bwMode="auto">
          <a:xfrm rot="582167">
            <a:off x="662121" y="521124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X</a:t>
            </a:r>
            <a:endParaRPr lang="en-US" altLang="nb-NO" sz="2400" i="0"/>
          </a:p>
        </p:txBody>
      </p:sp>
      <p:sp>
        <p:nvSpPr>
          <p:cNvPr id="94427" name="Text Box 219"/>
          <p:cNvSpPr txBox="1">
            <a:spLocks noChangeArrowheads="1"/>
          </p:cNvSpPr>
          <p:nvPr/>
        </p:nvSpPr>
        <p:spPr bwMode="auto">
          <a:xfrm rot="1281161">
            <a:off x="3547931" y="466038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S</a:t>
            </a:r>
            <a:endParaRPr lang="en-US" altLang="nb-NO" sz="2400" i="0"/>
          </a:p>
        </p:txBody>
      </p:sp>
      <p:sp>
        <p:nvSpPr>
          <p:cNvPr id="94428" name="Text Box 220"/>
          <p:cNvSpPr txBox="1">
            <a:spLocks noChangeArrowheads="1"/>
          </p:cNvSpPr>
          <p:nvPr/>
        </p:nvSpPr>
        <p:spPr bwMode="auto">
          <a:xfrm rot="-2291748">
            <a:off x="1363796" y="466038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J</a:t>
            </a:r>
            <a:endParaRPr lang="en-US" altLang="nb-NO" sz="2400" i="0"/>
          </a:p>
        </p:txBody>
      </p:sp>
      <p:sp>
        <p:nvSpPr>
          <p:cNvPr id="94429" name="Text Box 221"/>
          <p:cNvSpPr txBox="1">
            <a:spLocks noChangeArrowheads="1"/>
          </p:cNvSpPr>
          <p:nvPr/>
        </p:nvSpPr>
        <p:spPr bwMode="auto">
          <a:xfrm rot="-1538810">
            <a:off x="2301081" y="581449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430" name="Text Box 222"/>
          <p:cNvSpPr txBox="1">
            <a:spLocks noChangeArrowheads="1"/>
          </p:cNvSpPr>
          <p:nvPr/>
        </p:nvSpPr>
        <p:spPr bwMode="auto">
          <a:xfrm rot="1812576">
            <a:off x="2457583" y="622248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31" name="Text Box 223"/>
          <p:cNvSpPr txBox="1">
            <a:spLocks noChangeArrowheads="1"/>
          </p:cNvSpPr>
          <p:nvPr/>
        </p:nvSpPr>
        <p:spPr bwMode="auto">
          <a:xfrm rot="2335590">
            <a:off x="1599406" y="5957372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32" name="Text Box 224"/>
          <p:cNvSpPr txBox="1">
            <a:spLocks noChangeArrowheads="1"/>
          </p:cNvSpPr>
          <p:nvPr/>
        </p:nvSpPr>
        <p:spPr bwMode="auto">
          <a:xfrm rot="3423491">
            <a:off x="1949319" y="612644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433" name="Rectangle 225"/>
          <p:cNvSpPr>
            <a:spLocks noChangeArrowheads="1"/>
          </p:cNvSpPr>
          <p:nvPr/>
        </p:nvSpPr>
        <p:spPr bwMode="auto">
          <a:xfrm>
            <a:off x="741231" y="3573463"/>
            <a:ext cx="3198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>
                <a:solidFill>
                  <a:srgbClr val="CC0000"/>
                </a:solidFill>
              </a:rPr>
              <a:t>Uordnet utvalg </a:t>
            </a:r>
            <a:br>
              <a:rPr lang="nb-NO" altLang="nb-NO" sz="2400" i="0">
                <a:solidFill>
                  <a:srgbClr val="CC0000"/>
                </a:solidFill>
              </a:rPr>
            </a:br>
            <a:r>
              <a:rPr lang="nb-NO" altLang="nb-NO" sz="2400">
                <a:solidFill>
                  <a:srgbClr val="CC0000"/>
                </a:solidFill>
              </a:rPr>
              <a:t>med</a:t>
            </a:r>
            <a:r>
              <a:rPr lang="nb-NO" altLang="nb-NO" sz="2400" i="0">
                <a:solidFill>
                  <a:srgbClr val="CC0000"/>
                </a:solidFill>
              </a:rPr>
              <a:t> tilbakelegging</a:t>
            </a:r>
          </a:p>
        </p:txBody>
      </p:sp>
      <p:sp>
        <p:nvSpPr>
          <p:cNvPr id="94434" name="Line 226"/>
          <p:cNvSpPr>
            <a:spLocks noChangeShapeType="1"/>
          </p:cNvSpPr>
          <p:nvPr/>
        </p:nvSpPr>
        <p:spPr bwMode="auto">
          <a:xfrm>
            <a:off x="5343393" y="47244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35" name="Line 227"/>
          <p:cNvSpPr>
            <a:spLocks noChangeShapeType="1"/>
          </p:cNvSpPr>
          <p:nvPr/>
        </p:nvSpPr>
        <p:spPr bwMode="auto">
          <a:xfrm>
            <a:off x="5343393" y="5661025"/>
            <a:ext cx="34309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36" name="Line 228"/>
          <p:cNvSpPr>
            <a:spLocks noChangeShapeType="1"/>
          </p:cNvSpPr>
          <p:nvPr/>
        </p:nvSpPr>
        <p:spPr bwMode="auto">
          <a:xfrm>
            <a:off x="8774377" y="47244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37" name="Text Box 229"/>
          <p:cNvSpPr txBox="1">
            <a:spLocks noChangeArrowheads="1"/>
          </p:cNvSpPr>
          <p:nvPr/>
        </p:nvSpPr>
        <p:spPr bwMode="auto">
          <a:xfrm rot="-467275">
            <a:off x="7293637" y="5211247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A</a:t>
            </a:r>
            <a:endParaRPr lang="en-US" altLang="nb-NO" sz="2400" i="0"/>
          </a:p>
        </p:txBody>
      </p:sp>
      <p:sp>
        <p:nvSpPr>
          <p:cNvPr id="94438" name="Text Box 230"/>
          <p:cNvSpPr txBox="1">
            <a:spLocks noChangeArrowheads="1"/>
          </p:cNvSpPr>
          <p:nvPr/>
        </p:nvSpPr>
        <p:spPr bwMode="auto">
          <a:xfrm rot="582167">
            <a:off x="7761421" y="51636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439" name="Text Box 231"/>
          <p:cNvSpPr txBox="1">
            <a:spLocks noChangeArrowheads="1"/>
          </p:cNvSpPr>
          <p:nvPr/>
        </p:nvSpPr>
        <p:spPr bwMode="auto">
          <a:xfrm rot="-1639913">
            <a:off x="7214527" y="47318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C</a:t>
            </a:r>
            <a:endParaRPr lang="en-US" altLang="nb-NO" sz="2400" i="0"/>
          </a:p>
        </p:txBody>
      </p:sp>
      <p:sp>
        <p:nvSpPr>
          <p:cNvPr id="94440" name="Text Box 232"/>
          <p:cNvSpPr txBox="1">
            <a:spLocks noChangeArrowheads="1"/>
          </p:cNvSpPr>
          <p:nvPr/>
        </p:nvSpPr>
        <p:spPr bwMode="auto">
          <a:xfrm rot="889013">
            <a:off x="5888567" y="51398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B</a:t>
            </a:r>
            <a:endParaRPr lang="en-US" altLang="nb-NO" sz="2400" i="0"/>
          </a:p>
        </p:txBody>
      </p:sp>
      <p:sp>
        <p:nvSpPr>
          <p:cNvPr id="94441" name="Text Box 233"/>
          <p:cNvSpPr txBox="1">
            <a:spLocks noChangeArrowheads="1"/>
          </p:cNvSpPr>
          <p:nvPr/>
        </p:nvSpPr>
        <p:spPr bwMode="auto">
          <a:xfrm rot="1281161">
            <a:off x="6903244" y="523506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42" name="Text Box 234"/>
          <p:cNvSpPr txBox="1">
            <a:spLocks noChangeArrowheads="1"/>
          </p:cNvSpPr>
          <p:nvPr/>
        </p:nvSpPr>
        <p:spPr bwMode="auto">
          <a:xfrm rot="2626214">
            <a:off x="7761421" y="4660385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443" name="Text Box 235"/>
          <p:cNvSpPr txBox="1">
            <a:spLocks noChangeArrowheads="1"/>
          </p:cNvSpPr>
          <p:nvPr/>
        </p:nvSpPr>
        <p:spPr bwMode="auto">
          <a:xfrm rot="-4102555">
            <a:off x="5562601" y="475484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444" name="Text Box 236"/>
          <p:cNvSpPr txBox="1">
            <a:spLocks noChangeArrowheads="1"/>
          </p:cNvSpPr>
          <p:nvPr/>
        </p:nvSpPr>
        <p:spPr bwMode="auto">
          <a:xfrm rot="-2291748">
            <a:off x="6435460" y="51398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R</a:t>
            </a:r>
            <a:endParaRPr lang="en-US" altLang="nb-NO" sz="2400" i="0"/>
          </a:p>
        </p:txBody>
      </p:sp>
      <p:sp>
        <p:nvSpPr>
          <p:cNvPr id="94445" name="Text Box 237"/>
          <p:cNvSpPr txBox="1">
            <a:spLocks noChangeArrowheads="1"/>
          </p:cNvSpPr>
          <p:nvPr/>
        </p:nvSpPr>
        <p:spPr bwMode="auto">
          <a:xfrm>
            <a:off x="6746744" y="4652964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K</a:t>
            </a:r>
            <a:endParaRPr lang="en-US" altLang="nb-NO" sz="2400" i="0"/>
          </a:p>
        </p:txBody>
      </p:sp>
      <p:sp>
        <p:nvSpPr>
          <p:cNvPr id="94446" name="Text Box 238"/>
          <p:cNvSpPr txBox="1">
            <a:spLocks noChangeArrowheads="1"/>
          </p:cNvSpPr>
          <p:nvPr/>
        </p:nvSpPr>
        <p:spPr bwMode="auto">
          <a:xfrm rot="2254161">
            <a:off x="8308315" y="516362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V</a:t>
            </a:r>
            <a:endParaRPr lang="en-US" altLang="nb-NO" sz="2400" i="0"/>
          </a:p>
        </p:txBody>
      </p:sp>
      <p:sp>
        <p:nvSpPr>
          <p:cNvPr id="94447" name="Text Box 239"/>
          <p:cNvSpPr txBox="1">
            <a:spLocks noChangeArrowheads="1"/>
          </p:cNvSpPr>
          <p:nvPr/>
        </p:nvSpPr>
        <p:spPr bwMode="auto">
          <a:xfrm rot="582167">
            <a:off x="5420783" y="5211247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X</a:t>
            </a:r>
            <a:endParaRPr lang="en-US" altLang="nb-NO" sz="2400" i="0"/>
          </a:p>
        </p:txBody>
      </p:sp>
      <p:sp>
        <p:nvSpPr>
          <p:cNvPr id="94448" name="Text Box 240"/>
          <p:cNvSpPr txBox="1">
            <a:spLocks noChangeArrowheads="1"/>
          </p:cNvSpPr>
          <p:nvPr/>
        </p:nvSpPr>
        <p:spPr bwMode="auto">
          <a:xfrm rot="1281161">
            <a:off x="8306594" y="466038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S</a:t>
            </a:r>
            <a:endParaRPr lang="en-US" altLang="nb-NO" sz="2400" i="0"/>
          </a:p>
        </p:txBody>
      </p:sp>
      <p:sp>
        <p:nvSpPr>
          <p:cNvPr id="94449" name="Text Box 241"/>
          <p:cNvSpPr txBox="1">
            <a:spLocks noChangeArrowheads="1"/>
          </p:cNvSpPr>
          <p:nvPr/>
        </p:nvSpPr>
        <p:spPr bwMode="auto">
          <a:xfrm rot="-2291748">
            <a:off x="6122458" y="4660385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J</a:t>
            </a:r>
            <a:endParaRPr lang="en-US" altLang="nb-NO" sz="2400" i="0"/>
          </a:p>
        </p:txBody>
      </p:sp>
      <p:sp>
        <p:nvSpPr>
          <p:cNvPr id="94450" name="Text Box 242"/>
          <p:cNvSpPr txBox="1">
            <a:spLocks noChangeArrowheads="1"/>
          </p:cNvSpPr>
          <p:nvPr/>
        </p:nvSpPr>
        <p:spPr bwMode="auto">
          <a:xfrm rot="2626214">
            <a:off x="6903244" y="58129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T</a:t>
            </a:r>
            <a:endParaRPr lang="en-US" altLang="nb-NO" sz="2400" i="0"/>
          </a:p>
        </p:txBody>
      </p:sp>
      <p:sp>
        <p:nvSpPr>
          <p:cNvPr id="94451" name="Text Box 243"/>
          <p:cNvSpPr txBox="1">
            <a:spLocks noChangeArrowheads="1"/>
          </p:cNvSpPr>
          <p:nvPr/>
        </p:nvSpPr>
        <p:spPr bwMode="auto">
          <a:xfrm rot="-2061989">
            <a:off x="7214527" y="6173272"/>
            <a:ext cx="311282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E</a:t>
            </a:r>
            <a:endParaRPr lang="en-US" altLang="nb-NO" sz="2400" i="0"/>
          </a:p>
        </p:txBody>
      </p:sp>
      <p:sp>
        <p:nvSpPr>
          <p:cNvPr id="94452" name="Text Box 244"/>
          <p:cNvSpPr txBox="1">
            <a:spLocks noChangeArrowheads="1"/>
          </p:cNvSpPr>
          <p:nvPr/>
        </p:nvSpPr>
        <p:spPr bwMode="auto">
          <a:xfrm rot="-2193969">
            <a:off x="6356350" y="5812910"/>
            <a:ext cx="311283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I</a:t>
            </a:r>
            <a:endParaRPr lang="en-US" altLang="nb-NO" sz="2400" i="0"/>
          </a:p>
        </p:txBody>
      </p:sp>
      <p:sp>
        <p:nvSpPr>
          <p:cNvPr id="94453" name="Text Box 245"/>
          <p:cNvSpPr txBox="1">
            <a:spLocks noChangeArrowheads="1"/>
          </p:cNvSpPr>
          <p:nvPr/>
        </p:nvSpPr>
        <p:spPr bwMode="auto">
          <a:xfrm rot="3668328">
            <a:off x="6551481" y="6196291"/>
            <a:ext cx="287337" cy="369332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36000" bIns="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L</a:t>
            </a:r>
            <a:endParaRPr lang="en-US" altLang="nb-NO" sz="2400" i="0"/>
          </a:p>
        </p:txBody>
      </p:sp>
      <p:sp>
        <p:nvSpPr>
          <p:cNvPr id="94454" name="Rectangle 246"/>
          <p:cNvSpPr>
            <a:spLocks noChangeArrowheads="1"/>
          </p:cNvSpPr>
          <p:nvPr/>
        </p:nvSpPr>
        <p:spPr bwMode="auto">
          <a:xfrm>
            <a:off x="5499894" y="3573463"/>
            <a:ext cx="3198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>
                <a:solidFill>
                  <a:srgbClr val="CC0000"/>
                </a:solidFill>
              </a:rPr>
              <a:t>Uordnet utvalg </a:t>
            </a:r>
            <a:br>
              <a:rPr lang="nb-NO" altLang="nb-NO" sz="2400" i="0">
                <a:solidFill>
                  <a:srgbClr val="CC0000"/>
                </a:solidFill>
              </a:rPr>
            </a:br>
            <a:r>
              <a:rPr lang="nb-NO" altLang="nb-NO" sz="2400">
                <a:solidFill>
                  <a:srgbClr val="CC0000"/>
                </a:solidFill>
              </a:rPr>
              <a:t>uten</a:t>
            </a:r>
            <a:r>
              <a:rPr lang="nb-NO" altLang="nb-NO" sz="2400" i="0">
                <a:solidFill>
                  <a:srgbClr val="CC0000"/>
                </a:solidFill>
              </a:rPr>
              <a:t> tilbakelegging</a:t>
            </a:r>
          </a:p>
        </p:txBody>
      </p:sp>
      <p:sp>
        <p:nvSpPr>
          <p:cNvPr id="94455" name="Line 247"/>
          <p:cNvSpPr>
            <a:spLocks noChangeShapeType="1"/>
          </p:cNvSpPr>
          <p:nvPr/>
        </p:nvSpPr>
        <p:spPr bwMode="auto">
          <a:xfrm flipH="1">
            <a:off x="271728" y="3644900"/>
            <a:ext cx="3745706" cy="2952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456" name="Line 248"/>
          <p:cNvSpPr>
            <a:spLocks noChangeShapeType="1"/>
          </p:cNvSpPr>
          <p:nvPr/>
        </p:nvSpPr>
        <p:spPr bwMode="auto">
          <a:xfrm>
            <a:off x="350838" y="3644900"/>
            <a:ext cx="3821377" cy="2952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1B78-728D-44EA-B1FF-B6C179141F3F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91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4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4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4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4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9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9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9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9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9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9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9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4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9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9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9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9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94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9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94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4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94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9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4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9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94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9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9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47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9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9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9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9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9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9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94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9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9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9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94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9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9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9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94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9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9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94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9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9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81" grpId="0" animBg="1"/>
      <p:bldP spid="94282" grpId="0" animBg="1"/>
      <p:bldP spid="94283" grpId="0" animBg="1"/>
      <p:bldP spid="94284" grpId="0" animBg="1"/>
      <p:bldP spid="94285" grpId="0" animBg="1"/>
      <p:bldP spid="94285" grpId="1" animBg="1"/>
      <p:bldP spid="94285" grpId="2" animBg="1"/>
      <p:bldP spid="94286" grpId="0" animBg="1"/>
      <p:bldP spid="94287" grpId="0" animBg="1"/>
      <p:bldP spid="94288" grpId="0" animBg="1"/>
      <p:bldP spid="94288" grpId="1" animBg="1"/>
      <p:bldP spid="94288" grpId="2" animBg="1"/>
      <p:bldP spid="94288" grpId="3" animBg="1"/>
      <p:bldP spid="94288" grpId="4" animBg="1"/>
      <p:bldP spid="94289" grpId="0" animBg="1"/>
      <p:bldP spid="94290" grpId="0" animBg="1"/>
      <p:bldP spid="94290" grpId="1" animBg="1"/>
      <p:bldP spid="94290" grpId="2" animBg="1"/>
      <p:bldP spid="94291" grpId="0" animBg="1"/>
      <p:bldP spid="94292" grpId="0" animBg="1"/>
      <p:bldP spid="94293" grpId="0" animBg="1"/>
      <p:bldP spid="94294" grpId="0" animBg="1"/>
      <p:bldP spid="94295" grpId="0" animBg="1"/>
      <p:bldP spid="94296" grpId="0" animBg="1"/>
      <p:bldP spid="94297" grpId="0" animBg="1"/>
      <p:bldP spid="94298" grpId="0" animBg="1"/>
      <p:bldP spid="94299" grpId="0" animBg="1"/>
      <p:bldP spid="94300" grpId="0" animBg="1"/>
      <p:bldP spid="94301" grpId="0"/>
      <p:bldP spid="94347" grpId="0" animBg="1"/>
      <p:bldP spid="94348" grpId="0" animBg="1"/>
      <p:bldP spid="94349" grpId="0" animBg="1"/>
      <p:bldP spid="94350" grpId="0" animBg="1"/>
      <p:bldP spid="94351" grpId="0" animBg="1"/>
      <p:bldP spid="94351" grpId="1" animBg="1"/>
      <p:bldP spid="94352" grpId="0" animBg="1"/>
      <p:bldP spid="94353" grpId="0" animBg="1"/>
      <p:bldP spid="94354" grpId="0" animBg="1"/>
      <p:bldP spid="94354" grpId="1" animBg="1"/>
      <p:bldP spid="94355" grpId="0" animBg="1"/>
      <p:bldP spid="94355" grpId="1" animBg="1"/>
      <p:bldP spid="94356" grpId="0" animBg="1"/>
      <p:bldP spid="94356" grpId="1" animBg="1"/>
      <p:bldP spid="94357" grpId="0" animBg="1"/>
      <p:bldP spid="94358" grpId="0" animBg="1"/>
      <p:bldP spid="94359" grpId="0" animBg="1"/>
      <p:bldP spid="94360" grpId="0" animBg="1"/>
      <p:bldP spid="94361" grpId="0" animBg="1"/>
      <p:bldP spid="94362" grpId="0" animBg="1"/>
      <p:bldP spid="94363" grpId="0" animBg="1"/>
      <p:bldP spid="94364" grpId="0" animBg="1"/>
      <p:bldP spid="94365" grpId="0" animBg="1"/>
      <p:bldP spid="94366" grpId="0" animBg="1"/>
      <p:bldP spid="94367" grpId="0"/>
      <p:bldP spid="94413" grpId="0" animBg="1"/>
      <p:bldP spid="94414" grpId="0" animBg="1"/>
      <p:bldP spid="94415" grpId="0" animBg="1"/>
      <p:bldP spid="94416" grpId="0" animBg="1"/>
      <p:bldP spid="94417" grpId="0" animBg="1"/>
      <p:bldP spid="94417" grpId="1" animBg="1"/>
      <p:bldP spid="94417" grpId="2" animBg="1"/>
      <p:bldP spid="94418" grpId="0" animBg="1"/>
      <p:bldP spid="94419" grpId="0" animBg="1"/>
      <p:bldP spid="94420" grpId="0" animBg="1"/>
      <p:bldP spid="94420" grpId="1" animBg="1"/>
      <p:bldP spid="94420" grpId="2" animBg="1"/>
      <p:bldP spid="94420" grpId="3" animBg="1"/>
      <p:bldP spid="94420" grpId="4" animBg="1"/>
      <p:bldP spid="94421" grpId="0" animBg="1"/>
      <p:bldP spid="94422" grpId="0" animBg="1"/>
      <p:bldP spid="94422" grpId="1" animBg="1"/>
      <p:bldP spid="94422" grpId="2" animBg="1"/>
      <p:bldP spid="94423" grpId="0" animBg="1"/>
      <p:bldP spid="94424" grpId="0" animBg="1"/>
      <p:bldP spid="94425" grpId="0" animBg="1"/>
      <p:bldP spid="94426" grpId="0" animBg="1"/>
      <p:bldP spid="94427" grpId="0" animBg="1"/>
      <p:bldP spid="94428" grpId="0" animBg="1"/>
      <p:bldP spid="94429" grpId="0" animBg="1"/>
      <p:bldP spid="94430" grpId="0" animBg="1"/>
      <p:bldP spid="94431" grpId="0" animBg="1"/>
      <p:bldP spid="94432" grpId="0" animBg="1"/>
      <p:bldP spid="94433" grpId="0"/>
      <p:bldP spid="94434" grpId="0" animBg="1"/>
      <p:bldP spid="94435" grpId="0" animBg="1"/>
      <p:bldP spid="94436" grpId="0" animBg="1"/>
      <p:bldP spid="94437" grpId="0" animBg="1"/>
      <p:bldP spid="94438" grpId="0" animBg="1"/>
      <p:bldP spid="94438" grpId="1" animBg="1"/>
      <p:bldP spid="94439" grpId="0" animBg="1"/>
      <p:bldP spid="94440" grpId="0" animBg="1"/>
      <p:bldP spid="94441" grpId="0" animBg="1"/>
      <p:bldP spid="94441" grpId="1" animBg="1"/>
      <p:bldP spid="94442" grpId="0" animBg="1"/>
      <p:bldP spid="94442" grpId="1" animBg="1"/>
      <p:bldP spid="94443" grpId="0" animBg="1"/>
      <p:bldP spid="94443" grpId="1" animBg="1"/>
      <p:bldP spid="94444" grpId="0" animBg="1"/>
      <p:bldP spid="94445" grpId="0" animBg="1"/>
      <p:bldP spid="94446" grpId="0" animBg="1"/>
      <p:bldP spid="94447" grpId="0" animBg="1"/>
      <p:bldP spid="94448" grpId="0" animBg="1"/>
      <p:bldP spid="94449" grpId="0" animBg="1"/>
      <p:bldP spid="94450" grpId="0" animBg="1"/>
      <p:bldP spid="94451" grpId="0" animBg="1"/>
      <p:bldP spid="94452" grpId="0" animBg="1"/>
      <p:bldP spid="94453" grpId="0" animBg="1"/>
      <p:bldP spid="94454" grpId="0"/>
      <p:bldP spid="94455" grpId="0" animBg="1"/>
      <p:bldP spid="944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80" y="-102578"/>
            <a:ext cx="8069618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Ordnet utvalg med </a:t>
            </a:r>
            <a:r>
              <a:rPr lang="nb-NO" altLang="nb-NO" sz="3600" b="1" dirty="0" err="1" smtClean="0">
                <a:solidFill>
                  <a:schemeClr val="accent2"/>
                </a:solidFill>
              </a:rPr>
              <a:t>tilbakelegging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84792" y="898338"/>
            <a:ext cx="9122734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Se på </a:t>
            </a:r>
            <a:r>
              <a:rPr lang="nb-NO" altLang="nb-NO" sz="2800" i="0" dirty="0" smtClean="0"/>
              <a:t>bokstaveksemplet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Hver gang vi trekker er det 29 bokstaver å velge mellom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kan velge de fire bokstavene på </a:t>
            </a:r>
          </a:p>
          <a:p>
            <a:pPr eaLnBrk="1" hangingPunct="1">
              <a:spcBef>
                <a:spcPct val="40000"/>
              </a:spcBef>
            </a:pP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forskjellige måter når vi tar hensyn til rekkefølgen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graphicFrame>
        <p:nvGraphicFramePr>
          <p:cNvPr id="3584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127988"/>
              </p:ext>
            </p:extLst>
          </p:nvPr>
        </p:nvGraphicFramePr>
        <p:xfrm>
          <a:off x="2044700" y="2746375"/>
          <a:ext cx="29067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7" name="Equation" r:id="rId3" imgW="1231560" imgH="203040" progId="Equation.DSMT4">
                  <p:embed/>
                </p:oleObj>
              </mc:Choice>
              <mc:Fallback>
                <p:oleObj name="Equation" r:id="rId3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746375"/>
                        <a:ext cx="29067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3429" y="3997309"/>
            <a:ext cx="848487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Generelt har vi en mengde med </a:t>
            </a:r>
            <a:r>
              <a:rPr lang="nb-NO" altLang="nb-NO" sz="2800" dirty="0"/>
              <a:t>n</a:t>
            </a:r>
            <a:r>
              <a:rPr lang="nb-NO" altLang="nb-NO" sz="2800" i="0" dirty="0"/>
              <a:t> elementer, og vi velger </a:t>
            </a:r>
            <a:r>
              <a:rPr lang="nb-NO" altLang="nb-NO" sz="2800" dirty="0"/>
              <a:t>r</a:t>
            </a:r>
            <a:r>
              <a:rPr lang="nb-NO" altLang="nb-NO" sz="2800" i="0" dirty="0"/>
              <a:t> elementer fra mengden </a:t>
            </a:r>
            <a:r>
              <a:rPr lang="nb-NO" altLang="nb-NO" sz="2800" i="0" dirty="0">
                <a:solidFill>
                  <a:srgbClr val="CC0000"/>
                </a:solidFill>
              </a:rPr>
              <a:t>med </a:t>
            </a:r>
            <a:r>
              <a:rPr lang="nb-NO" altLang="nb-NO" sz="2800" i="0" dirty="0" err="1" smtClean="0">
                <a:solidFill>
                  <a:srgbClr val="CC0000"/>
                </a:solidFill>
              </a:rPr>
              <a:t>tilbakelegging</a:t>
            </a:r>
            <a:endParaRPr lang="nb-NO" altLang="nb-NO" sz="2800" i="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ts val="2400"/>
              </a:spcBef>
            </a:pPr>
            <a:r>
              <a:rPr lang="nb-NO" altLang="nb-NO" sz="2800" i="0" dirty="0" smtClean="0"/>
              <a:t>Da </a:t>
            </a:r>
            <a:r>
              <a:rPr lang="nb-NO" altLang="nb-NO" sz="2800" i="0" dirty="0"/>
              <a:t>kan vi lage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006894" y="5069061"/>
          <a:ext cx="2437341" cy="114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8" name="Equation" r:id="rId5" imgW="812447" imgH="380835" progId="Equation.DSMT4">
                  <p:embed/>
                </p:oleObj>
              </mc:Choice>
              <mc:Fallback>
                <p:oleObj name="Equation" r:id="rId5" imgW="812447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894" y="5069061"/>
                        <a:ext cx="2437341" cy="114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80179" y="5153213"/>
            <a:ext cx="3094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ordnede utvalg</a:t>
            </a:r>
            <a:r>
              <a:rPr lang="nb-NO" altLang="nb-NO" sz="2800" i="0" dirty="0"/>
              <a:t> 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ABC0-7668-46EE-939D-B1B18B089745}" type="slidenum">
              <a:rPr lang="en-US" altLang="nb-NO" smtClean="0"/>
              <a:pPr/>
              <a:t>9</a:t>
            </a:fld>
            <a:endParaRPr lang="en-US" altLang="nb-NO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43126"/>
              </p:ext>
            </p:extLst>
          </p:nvPr>
        </p:nvGraphicFramePr>
        <p:xfrm>
          <a:off x="4953000" y="2770262"/>
          <a:ext cx="1646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9" name="Equation" r:id="rId7" imgW="609480" imgH="177480" progId="Equation.DSMT4">
                  <p:embed/>
                </p:oleObj>
              </mc:Choice>
              <mc:Fallback>
                <p:oleObj name="Equation" r:id="rId7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70262"/>
                        <a:ext cx="16462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4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uiExpand="1" build="allAtOnce"/>
      <p:bldP spid="7" grpId="0" uiExpand="1" build="allAtOnce"/>
      <p:bldP spid="9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9739</TotalTime>
  <Words>1536</Words>
  <Application>Microsoft Office PowerPoint</Application>
  <PresentationFormat>A4 Paper (210x297 mm)</PresentationFormat>
  <Paragraphs>366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Times New Roman</vt:lpstr>
      <vt:lpstr>Default Design</vt:lpstr>
      <vt:lpstr>Equation</vt:lpstr>
      <vt:lpstr>MAT0100V Sannsynlighetsregning og kombinatorikk</vt:lpstr>
      <vt:lpstr>Kombinatorikk</vt:lpstr>
      <vt:lpstr>PowerPoint Presentation</vt:lpstr>
      <vt:lpstr>Multiplikasjonssetningen</vt:lpstr>
      <vt:lpstr>PowerPoint Presentation</vt:lpstr>
      <vt:lpstr>PowerPoint Presentation</vt:lpstr>
      <vt:lpstr>Ulike typer utvalg </vt:lpstr>
      <vt:lpstr>PowerPoint Presentation</vt:lpstr>
      <vt:lpstr>Ordnet utvalg med tilbakelegging</vt:lpstr>
      <vt:lpstr>PowerPoint Presentation</vt:lpstr>
      <vt:lpstr>PowerPoint Presentation</vt:lpstr>
      <vt:lpstr>Ordnet utvalg uten tilbakelegging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Uordnet utvalg uten tilbakelegging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Pascals talltrekant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Borgan</cp:lastModifiedBy>
  <cp:revision>649</cp:revision>
  <cp:lastPrinted>2017-03-24T08:22:47Z</cp:lastPrinted>
  <dcterms:created xsi:type="dcterms:W3CDTF">2003-10-01T16:45:29Z</dcterms:created>
  <dcterms:modified xsi:type="dcterms:W3CDTF">2017-03-24T15:28:10Z</dcterms:modified>
</cp:coreProperties>
</file>