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74" r:id="rId2"/>
    <p:sldId id="560" r:id="rId3"/>
    <p:sldId id="561" r:id="rId4"/>
    <p:sldId id="548" r:id="rId5"/>
    <p:sldId id="549" r:id="rId6"/>
    <p:sldId id="550" r:id="rId7"/>
    <p:sldId id="551" r:id="rId8"/>
    <p:sldId id="562" r:id="rId9"/>
    <p:sldId id="552" r:id="rId10"/>
    <p:sldId id="563" r:id="rId11"/>
    <p:sldId id="564" r:id="rId12"/>
    <p:sldId id="565" r:id="rId13"/>
    <p:sldId id="566" r:id="rId14"/>
    <p:sldId id="567" r:id="rId15"/>
    <p:sldId id="568" r:id="rId16"/>
    <p:sldId id="553" r:id="rId17"/>
    <p:sldId id="569" r:id="rId18"/>
    <p:sldId id="571" r:id="rId19"/>
    <p:sldId id="573" r:id="rId20"/>
    <p:sldId id="536" r:id="rId21"/>
    <p:sldId id="556" r:id="rId22"/>
    <p:sldId id="557" r:id="rId2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33CC"/>
    <a:srgbClr val="3399FF"/>
    <a:srgbClr val="777777"/>
    <a:srgbClr val="5F5F5F"/>
    <a:srgbClr val="333333"/>
    <a:srgbClr val="008000"/>
    <a:srgbClr val="CC0000"/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51" autoAdjust="0"/>
    <p:restoredTop sz="94660"/>
  </p:normalViewPr>
  <p:slideViewPr>
    <p:cSldViewPr>
      <p:cViewPr varScale="1">
        <p:scale>
          <a:sx n="94" d="100"/>
          <a:sy n="94" d="100"/>
        </p:scale>
        <p:origin x="870" y="78"/>
      </p:cViewPr>
      <p:guideLst>
        <p:guide orient="horz" pos="333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e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4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i="0"/>
            </a:lvl1pPr>
          </a:lstStyle>
          <a:p>
            <a:fld id="{E71988B1-6F3B-47CC-9218-14BA89A43017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2240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i="0"/>
            </a:lvl1pPr>
          </a:lstStyle>
          <a:p>
            <a:fld id="{E34C4848-3F95-4748-A52E-B905EFF4A00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95486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C4848-3F95-4748-A52E-B905EFF4A00D}" type="slidenum">
              <a:rPr lang="en-US" altLang="nb-NO" smtClean="0"/>
              <a:pPr/>
              <a:t>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05224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9C571-34D8-4767-8EFC-866DE620F510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9529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5F017-A567-45B1-90DE-682E5DD64A9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2050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A6C05-E6E8-468D-9819-DAE722D251B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69091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980E8-E569-4869-B984-10028D77292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39308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A12C8-1F33-4A03-BD99-3CB0A17A03F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78690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F8D1B-6A85-47B6-8C7C-AD7C5A24B84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75641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A7E01-AEF2-4F30-ACBD-E3C9573D95C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0938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07174-6011-4D5B-A475-622DAA20BE1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87686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B5C55-4AE9-4CD8-91D1-216DE941861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6093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FBCA9-3B42-4BDE-8285-427CD76473D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3241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FED9A-7E58-46AA-B569-B35E02DA7E1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6994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84232-6B0B-4CB7-908D-DC1004E9369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2854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8A933-BD3B-48CB-A8CE-AF89DC446FC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3068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16301-091A-4F4A-9032-15EFE1FDF72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4857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AD9E1-0C40-42B7-8698-6E28DE6571C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2382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0578DF33-F810-4931-B238-468A50404115}" type="slidenum">
              <a:rPr lang="en-US" altLang="nb-NO"/>
              <a:pPr/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7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6.wmf"/><Relationship Id="rId5" Type="http://schemas.openxmlformats.org/officeDocument/2006/relationships/image" Target="../media/image33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22.bin"/><Relationship Id="rId3" Type="http://schemas.openxmlformats.org/officeDocument/2006/relationships/image" Target="../media/image49.emf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48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53.wmf"/><Relationship Id="rId4" Type="http://schemas.openxmlformats.org/officeDocument/2006/relationships/image" Target="../media/image50.emf"/><Relationship Id="rId9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58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3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59.wmf"/><Relationship Id="rId9" Type="http://schemas.openxmlformats.org/officeDocument/2006/relationships/image" Target="../media/image62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67.wmf"/><Relationship Id="rId3" Type="http://schemas.openxmlformats.org/officeDocument/2006/relationships/image" Target="../media/image69.e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4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73.emf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70.wmf"/><Relationship Id="rId4" Type="http://schemas.openxmlformats.org/officeDocument/2006/relationships/oleObject" Target="../embeddings/oleObject41.bin"/><Relationship Id="rId9" Type="http://schemas.openxmlformats.org/officeDocument/2006/relationships/image" Target="../media/image7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261031"/>
            <a:ext cx="7200900" cy="2160588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nb-NO" altLang="nb-NO" sz="3600" b="1" dirty="0" smtClean="0">
                <a:solidFill>
                  <a:srgbClr val="000099"/>
                </a:solidFill>
              </a:rPr>
              <a:t>MAT0100V</a:t>
            </a:r>
            <a:br>
              <a:rPr lang="nb-NO" altLang="nb-NO" sz="3600" b="1" dirty="0" smtClean="0">
                <a:solidFill>
                  <a:srgbClr val="000099"/>
                </a:solidFill>
              </a:rPr>
            </a:br>
            <a:r>
              <a:rPr lang="nb-NO" altLang="nb-NO" sz="3200" b="1" dirty="0" smtClean="0">
                <a:solidFill>
                  <a:srgbClr val="000099"/>
                </a:solidFill>
              </a:rPr>
              <a:t>Sannsynlighetsregning og kombinatorikk</a:t>
            </a:r>
            <a:endParaRPr lang="en-GB" altLang="nb-NO" sz="3200" b="1" dirty="0" smtClean="0">
              <a:solidFill>
                <a:srgbClr val="000099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5008" y="5092700"/>
            <a:ext cx="6400800" cy="1152525"/>
          </a:xfrm>
        </p:spPr>
        <p:txBody>
          <a:bodyPr/>
          <a:lstStyle/>
          <a:p>
            <a:pPr eaLnBrk="1" hangingPunct="1"/>
            <a:r>
              <a:rPr lang="nb-NO" altLang="nb-NO" sz="2000" dirty="0" smtClean="0"/>
              <a:t>Ørnulf Borgan</a:t>
            </a:r>
          </a:p>
          <a:p>
            <a:pPr eaLnBrk="1" hangingPunct="1"/>
            <a:r>
              <a:rPr lang="nb-NO" altLang="nb-NO" sz="2000" dirty="0" smtClean="0"/>
              <a:t>Matematisk institutt</a:t>
            </a:r>
          </a:p>
          <a:p>
            <a:pPr eaLnBrk="1" hangingPunct="1"/>
            <a:r>
              <a:rPr lang="nb-NO" altLang="nb-NO" sz="2000" dirty="0" smtClean="0"/>
              <a:t>Universitetet i Oslo</a:t>
            </a:r>
          </a:p>
          <a:p>
            <a:pPr eaLnBrk="1" hangingPunct="1"/>
            <a:endParaRPr lang="nb-NO" altLang="nb-NO" dirty="0" smtClean="0"/>
          </a:p>
          <a:p>
            <a:pPr eaLnBrk="1" hangingPunct="1"/>
            <a:endParaRPr lang="en-GB" altLang="nb-NO" dirty="0" smtClean="0"/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1835696" y="3264354"/>
            <a:ext cx="849694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2400" b="1" i="0" dirty="0" smtClean="0">
                <a:solidFill>
                  <a:srgbClr val="CC0000"/>
                </a:solidFill>
              </a:rPr>
              <a:t>Oppgaver om </a:t>
            </a:r>
          </a:p>
          <a:p>
            <a:pPr marL="342900" indent="-342900">
              <a:spcBef>
                <a:spcPct val="0"/>
              </a:spcBef>
            </a:pPr>
            <a:r>
              <a:rPr lang="nb-NO" altLang="nb-NO" sz="2400" b="1" i="0" dirty="0">
                <a:solidFill>
                  <a:srgbClr val="CC0000"/>
                </a:solidFill>
              </a:rPr>
              <a:t>B</a:t>
            </a:r>
            <a:r>
              <a:rPr lang="nb-NO" altLang="nb-NO" sz="2400" b="1" i="0" dirty="0" smtClean="0">
                <a:solidFill>
                  <a:srgbClr val="CC0000"/>
                </a:solidFill>
              </a:rPr>
              <a:t>inomisk og </a:t>
            </a:r>
            <a:r>
              <a:rPr lang="nb-NO" altLang="nb-NO" sz="2400" b="1" i="0" dirty="0" err="1" smtClean="0">
                <a:solidFill>
                  <a:srgbClr val="CC0000"/>
                </a:solidFill>
              </a:rPr>
              <a:t>hypergeometrisk</a:t>
            </a:r>
            <a:r>
              <a:rPr lang="nb-NO" altLang="nb-NO" sz="2400" b="1" i="0" dirty="0" smtClean="0">
                <a:solidFill>
                  <a:srgbClr val="CC0000"/>
                </a:solidFill>
              </a:rPr>
              <a:t> fordeling</a:t>
            </a:r>
          </a:p>
          <a:p>
            <a:pPr marL="342900" indent="-342900">
              <a:spcBef>
                <a:spcPct val="0"/>
              </a:spcBef>
            </a:pPr>
            <a:r>
              <a:rPr lang="nb-NO" altLang="nb-NO" sz="2400" b="1" i="0" dirty="0" smtClean="0">
                <a:solidFill>
                  <a:srgbClr val="CC0000"/>
                </a:solidFill>
              </a:rPr>
              <a:t>Forventning, varians og standardavvik</a:t>
            </a:r>
          </a:p>
          <a:p>
            <a:pPr marL="342900" indent="-342900">
              <a:spcBef>
                <a:spcPct val="0"/>
              </a:spcBef>
            </a:pPr>
            <a:r>
              <a:rPr lang="nb-NO" altLang="nb-NO" sz="2400" b="1" i="0" dirty="0" smtClean="0">
                <a:solidFill>
                  <a:srgbClr val="CC0000"/>
                </a:solidFill>
              </a:rPr>
              <a:t>Tilnærming </a:t>
            </a:r>
            <a:r>
              <a:rPr lang="nb-NO" altLang="nb-NO" sz="2400" b="1" i="0" dirty="0">
                <a:solidFill>
                  <a:srgbClr val="CC0000"/>
                </a:solidFill>
              </a:rPr>
              <a:t>av binomiske </a:t>
            </a:r>
            <a:r>
              <a:rPr lang="nb-NO" altLang="nb-NO" sz="2400" b="1" i="0" dirty="0" smtClean="0">
                <a:solidFill>
                  <a:srgbClr val="CC0000"/>
                </a:solidFill>
              </a:rPr>
              <a:t>sannsynligheter</a:t>
            </a:r>
          </a:p>
          <a:p>
            <a:pPr marL="342900" indent="-342900">
              <a:spcBef>
                <a:spcPct val="0"/>
              </a:spcBef>
            </a:pPr>
            <a:r>
              <a:rPr lang="nb-NO" altLang="nb-NO" sz="2400" b="1" i="0" dirty="0" smtClean="0">
                <a:solidFill>
                  <a:srgbClr val="CC0000"/>
                </a:solidFill>
              </a:rPr>
              <a:t>Konfidensintervall</a:t>
            </a:r>
            <a:endParaRPr lang="nb-NO" altLang="nb-NO" sz="2400" b="1" i="0" dirty="0">
              <a:solidFill>
                <a:srgbClr val="CC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 b="1" i="0" dirty="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C571-34D8-4767-8EFC-866DE620F510}" type="slidenum">
              <a:rPr lang="en-US" altLang="nb-NO" smtClean="0"/>
              <a:pPr/>
              <a:t>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45804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3531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5B36A8-71BE-44A3-8A65-1CE42990B9AA}" type="slidenum">
              <a:rPr lang="en-US" altLang="nb-NO" sz="1400"/>
              <a:pPr eaLnBrk="1" hangingPunct="1"/>
              <a:t>10</a:t>
            </a:fld>
            <a:endParaRPr lang="en-US" altLang="nb-NO" sz="14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864" y="205934"/>
            <a:ext cx="8345525" cy="865188"/>
          </a:xfrm>
        </p:spPr>
        <p:txBody>
          <a:bodyPr/>
          <a:lstStyle/>
          <a:p>
            <a:pPr algn="l" eaLnBrk="1" hangingPunct="1"/>
            <a:r>
              <a:rPr lang="nb-NO" altLang="nb-NO" sz="3200" b="1" dirty="0" smtClean="0">
                <a:solidFill>
                  <a:schemeClr val="accent2"/>
                </a:solidFill>
              </a:rPr>
              <a:t>Tilnærming av binomiske sannsynligheter</a:t>
            </a:r>
            <a:endParaRPr lang="nb-NO" altLang="nb-NO" sz="3200" dirty="0" smtClean="0">
              <a:solidFill>
                <a:schemeClr val="accent2"/>
              </a:solidFill>
            </a:endParaRPr>
          </a:p>
        </p:txBody>
      </p:sp>
      <p:sp>
        <p:nvSpPr>
          <p:cNvPr id="344069" name="Rectangle 5"/>
          <p:cNvSpPr>
            <a:spLocks noChangeArrowheads="1"/>
          </p:cNvSpPr>
          <p:nvPr/>
        </p:nvSpPr>
        <p:spPr bwMode="auto">
          <a:xfrm>
            <a:off x="568361" y="1182174"/>
            <a:ext cx="43926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400" i="0" dirty="0" smtClean="0"/>
              <a:t>Tidligere var det vanskelig </a:t>
            </a:r>
            <a:r>
              <a:rPr lang="nb-NO" altLang="nb-NO" sz="2400" i="0" dirty="0"/>
              <a:t>å bruke formelen for binomisk fordeling til å regne ut sannsynligheter når n er stor</a:t>
            </a:r>
          </a:p>
        </p:txBody>
      </p:sp>
      <p:pic>
        <p:nvPicPr>
          <p:cNvPr id="344080" name="Picture 16" descr="de_moiv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4053" y="1636353"/>
            <a:ext cx="2876550" cy="4525963"/>
          </a:xfrm>
          <a:noFill/>
        </p:spPr>
      </p:pic>
      <p:sp>
        <p:nvSpPr>
          <p:cNvPr id="344082" name="Rectangle 18"/>
          <p:cNvSpPr>
            <a:spLocks noChangeArrowheads="1"/>
          </p:cNvSpPr>
          <p:nvPr/>
        </p:nvSpPr>
        <p:spPr bwMode="auto">
          <a:xfrm>
            <a:off x="568361" y="2943057"/>
            <a:ext cx="46799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400" i="0" dirty="0"/>
              <a:t>Alt i 1733 viste Abraham de </a:t>
            </a:r>
            <a:r>
              <a:rPr lang="nb-NO" altLang="nb-NO" sz="2400" i="0" dirty="0" err="1"/>
              <a:t>Moivre</a:t>
            </a:r>
            <a:r>
              <a:rPr lang="nb-NO" altLang="nb-NO" sz="2400" i="0" dirty="0"/>
              <a:t> hvordan en kan finne tilnærmingsverdier for binomiske sannsynligheter</a:t>
            </a:r>
          </a:p>
        </p:txBody>
      </p:sp>
      <p:sp>
        <p:nvSpPr>
          <p:cNvPr id="344083" name="Text Box 19"/>
          <p:cNvSpPr txBox="1">
            <a:spLocks noChangeArrowheads="1"/>
          </p:cNvSpPr>
          <p:nvPr/>
        </p:nvSpPr>
        <p:spPr bwMode="auto">
          <a:xfrm>
            <a:off x="5435600" y="1160381"/>
            <a:ext cx="370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1600" i="0" dirty="0"/>
              <a:t>(www.york.ac.uk/depts/maths/histstat)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568361" y="4829039"/>
            <a:ext cx="46799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400" i="0" dirty="0" smtClean="0"/>
              <a:t>Selv om det nå er enklere å bestemme binomiske sannsynligheter, er denne tilnærmelsen fortsatt viktig</a:t>
            </a:r>
            <a:endParaRPr lang="nb-NO" altLang="nb-NO" sz="2400" i="0" dirty="0"/>
          </a:p>
        </p:txBody>
      </p:sp>
    </p:spTree>
    <p:extLst>
      <p:ext uri="{BB962C8B-B14F-4D97-AF65-F5344CB8AC3E}">
        <p14:creationId xmlns:p14="http://schemas.microsoft.com/office/powerpoint/2010/main" val="328242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9" grpId="0" build="p"/>
      <p:bldP spid="344082" grpId="0" build="p"/>
      <p:bldP spid="344083" grpId="0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93607D-804E-4CBB-90C4-9DD16815ED61}" type="slidenum">
              <a:rPr lang="en-US" altLang="nb-NO" sz="1400"/>
              <a:pPr eaLnBrk="1" hangingPunct="1"/>
              <a:t>11</a:t>
            </a:fld>
            <a:endParaRPr lang="en-US" altLang="nb-NO" sz="1400"/>
          </a:p>
        </p:txBody>
      </p:sp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77" y="908050"/>
            <a:ext cx="59055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971550" y="223205"/>
            <a:ext cx="7561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/>
              <a:t>Binomisk fordeling for  p = 0.25 og n = 10, 25, 50, 100</a:t>
            </a:r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1210653" y="5779040"/>
            <a:ext cx="6121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/>
              <a:t>Fordelingen forskyves mot høyre og blir mer </a:t>
            </a:r>
            <a:r>
              <a:rPr lang="nb-NO" altLang="nb-NO" sz="2400" i="0" dirty="0" smtClean="0"/>
              <a:t>«spredt ut» </a:t>
            </a:r>
            <a:r>
              <a:rPr lang="nb-NO" altLang="nb-NO" sz="2400" i="0" dirty="0"/>
              <a:t>når </a:t>
            </a:r>
            <a:r>
              <a:rPr lang="nb-NO" altLang="nb-NO" sz="2400" dirty="0"/>
              <a:t>n</a:t>
            </a:r>
            <a:r>
              <a:rPr lang="nb-NO" altLang="nb-NO" sz="2400" i="0" dirty="0"/>
              <a:t> øker</a:t>
            </a:r>
          </a:p>
        </p:txBody>
      </p:sp>
    </p:spTree>
    <p:extLst>
      <p:ext uri="{BB962C8B-B14F-4D97-AF65-F5344CB8AC3E}">
        <p14:creationId xmlns:p14="http://schemas.microsoft.com/office/powerpoint/2010/main" val="236823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5" grpId="0" build="p" bldLvl="5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96421" y="6432514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964626-0F7E-4069-812C-182AC807A971}" type="slidenum">
              <a:rPr lang="en-US" altLang="nb-NO" sz="1400"/>
              <a:pPr eaLnBrk="1" hangingPunct="1"/>
              <a:t>12</a:t>
            </a:fld>
            <a:endParaRPr lang="en-US" altLang="nb-NO" sz="1400" dirty="0"/>
          </a:p>
        </p:txBody>
      </p:sp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684213" y="763588"/>
            <a:ext cx="72723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 i="0">
              <a:solidFill>
                <a:srgbClr val="008000"/>
              </a:solidFill>
            </a:endParaRPr>
          </a:p>
        </p:txBody>
      </p:sp>
      <p:sp>
        <p:nvSpPr>
          <p:cNvPr id="346117" name="Rectangle 5"/>
          <p:cNvSpPr>
            <a:spLocks noChangeArrowheads="1"/>
          </p:cNvSpPr>
          <p:nvPr/>
        </p:nvSpPr>
        <p:spPr bwMode="auto">
          <a:xfrm>
            <a:off x="611188" y="193293"/>
            <a:ext cx="7416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For å finne en tilnærming </a:t>
            </a:r>
            <a:r>
              <a:rPr lang="nb-NO" altLang="nb-NO" i="0" dirty="0" smtClean="0"/>
              <a:t>«forskyver» </a:t>
            </a:r>
            <a:r>
              <a:rPr lang="nb-NO" altLang="nb-NO" i="0" dirty="0"/>
              <a:t>vi  fordelingene slik at de får « </a:t>
            </a:r>
            <a:r>
              <a:rPr lang="nb-NO" altLang="nb-NO" i="0" dirty="0" smtClean="0"/>
              <a:t>tyngdepunktet» </a:t>
            </a:r>
            <a:r>
              <a:rPr lang="nb-NO" altLang="nb-NO" i="0" dirty="0"/>
              <a:t>i origo, og vi </a:t>
            </a:r>
            <a:r>
              <a:rPr lang="nb-NO" altLang="nb-NO" i="0" dirty="0" smtClean="0"/>
              <a:t>«skalerer» </a:t>
            </a:r>
            <a:r>
              <a:rPr lang="nb-NO" altLang="nb-NO" i="0" dirty="0"/>
              <a:t>dem slik at de får samme spredning</a:t>
            </a:r>
            <a:endParaRPr lang="en-US" altLang="nb-NO" i="0" dirty="0"/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611188" y="2199752"/>
            <a:ext cx="8064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ser derfor på den standardiserte variabelen</a:t>
            </a:r>
          </a:p>
        </p:txBody>
      </p:sp>
      <p:graphicFrame>
        <p:nvGraphicFramePr>
          <p:cNvPr id="346119" name="Object 7"/>
          <p:cNvGraphicFramePr>
            <a:graphicFrameLocks noGrp="1" noChangeAspect="1"/>
          </p:cNvGraphicFramePr>
          <p:nvPr>
            <p:ph/>
            <p:extLst/>
          </p:nvPr>
        </p:nvGraphicFramePr>
        <p:xfrm>
          <a:off x="1547664" y="2932013"/>
          <a:ext cx="4043362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2" name="Equation" r:id="rId3" imgW="1777680" imgH="444240" progId="Equation.DSMT4">
                  <p:embed/>
                </p:oleObj>
              </mc:Choice>
              <mc:Fallback>
                <p:oleObj name="Equation" r:id="rId3" imgW="17776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932013"/>
                        <a:ext cx="4043362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21" name="Rectangle 9"/>
          <p:cNvSpPr>
            <a:spLocks noChangeArrowheads="1"/>
          </p:cNvSpPr>
          <p:nvPr/>
        </p:nvSpPr>
        <p:spPr bwMode="auto">
          <a:xfrm>
            <a:off x="635475" y="4211638"/>
            <a:ext cx="77771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har at  E(</a:t>
            </a:r>
            <a:r>
              <a:rPr lang="nb-NO" altLang="nb-NO" dirty="0"/>
              <a:t>Z</a:t>
            </a:r>
            <a:r>
              <a:rPr lang="nb-NO" altLang="nb-NO" i="0" dirty="0"/>
              <a:t>) = 0  og SD(</a:t>
            </a:r>
            <a:r>
              <a:rPr lang="nb-NO" altLang="nb-NO" dirty="0"/>
              <a:t>Z</a:t>
            </a:r>
            <a:r>
              <a:rPr lang="nb-NO" altLang="nb-NO" i="0" dirty="0"/>
              <a:t>) = 1 </a:t>
            </a:r>
          </a:p>
        </p:txBody>
      </p:sp>
      <p:sp>
        <p:nvSpPr>
          <p:cNvPr id="346125" name="Rectangle 13"/>
          <p:cNvSpPr>
            <a:spLocks noChangeArrowheads="1"/>
          </p:cNvSpPr>
          <p:nvPr/>
        </p:nvSpPr>
        <p:spPr bwMode="auto">
          <a:xfrm>
            <a:off x="611188" y="4978400"/>
            <a:ext cx="77771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merker oss at hvis </a:t>
            </a:r>
            <a:r>
              <a:rPr lang="nb-NO" altLang="nb-NO" dirty="0" err="1"/>
              <a:t>X</a:t>
            </a:r>
            <a:r>
              <a:rPr lang="nb-NO" altLang="nb-NO" i="0" dirty="0"/>
              <a:t> = </a:t>
            </a:r>
            <a:r>
              <a:rPr lang="nb-NO" altLang="nb-NO" dirty="0"/>
              <a:t>k</a:t>
            </a:r>
            <a:r>
              <a:rPr lang="nb-NO" altLang="nb-NO" i="0" dirty="0"/>
              <a:t> så er  </a:t>
            </a:r>
          </a:p>
        </p:txBody>
      </p:sp>
      <p:graphicFrame>
        <p:nvGraphicFramePr>
          <p:cNvPr id="346126" name="Object 14"/>
          <p:cNvGraphicFramePr>
            <a:graphicFrameLocks noChangeAspect="1"/>
          </p:cNvGraphicFramePr>
          <p:nvPr>
            <p:extLst/>
          </p:nvPr>
        </p:nvGraphicFramePr>
        <p:xfrm>
          <a:off x="5984875" y="4857830"/>
          <a:ext cx="19716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83" name="Equation" r:id="rId5" imgW="799920" imgH="355320" progId="Equation.DSMT4">
                  <p:embed/>
                </p:oleObj>
              </mc:Choice>
              <mc:Fallback>
                <p:oleObj name="Equation" r:id="rId5" imgW="7999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4857830"/>
                        <a:ext cx="19716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27" name="Rectangle 15"/>
          <p:cNvSpPr>
            <a:spLocks noChangeArrowheads="1"/>
          </p:cNvSpPr>
          <p:nvPr/>
        </p:nvSpPr>
        <p:spPr bwMode="auto">
          <a:xfrm>
            <a:off x="651959" y="5854700"/>
            <a:ext cx="777716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får derfor fordelingen til </a:t>
            </a:r>
            <a:r>
              <a:rPr lang="nb-NO" altLang="nb-NO" dirty="0"/>
              <a:t>Z</a:t>
            </a:r>
            <a:r>
              <a:rPr lang="nb-NO" altLang="nb-NO" i="0" dirty="0"/>
              <a:t> av fordelingen til </a:t>
            </a:r>
            <a:r>
              <a:rPr lang="nb-NO" altLang="nb-NO" dirty="0" err="1"/>
              <a:t>X</a:t>
            </a: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51731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7" grpId="0"/>
      <p:bldP spid="346118" grpId="0" build="p" bldLvl="5" autoUpdateAnimBg="0"/>
      <p:bldP spid="346121" grpId="0" build="p" bldLvl="5" autoUpdateAnimBg="0"/>
      <p:bldP spid="346125" grpId="0" build="p" bldLvl="5" autoUpdateAnimBg="0"/>
      <p:bldP spid="346127" grpId="0" build="p" bldLvl="5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EBFE59-02A1-43B3-8D69-6B10591C4E8E}" type="slidenum">
              <a:rPr lang="en-US" altLang="nb-NO" sz="1400"/>
              <a:pPr eaLnBrk="1" hangingPunct="1"/>
              <a:t>13</a:t>
            </a:fld>
            <a:endParaRPr lang="en-US" altLang="nb-NO" sz="1400"/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827088" y="260350"/>
            <a:ext cx="7561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Stolpediagram for fordelingen til Z</a:t>
            </a:r>
          </a:p>
        </p:txBody>
      </p:sp>
      <p:pic>
        <p:nvPicPr>
          <p:cNvPr id="3471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51117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6326916" y="1773238"/>
            <a:ext cx="24479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>
                <a:solidFill>
                  <a:srgbClr val="0000CC"/>
                </a:solidFill>
              </a:rPr>
              <a:t>Arealet av en stolpe svarer til sannsynligheten for at Z får den aktuelle verdien</a:t>
            </a:r>
          </a:p>
        </p:txBody>
      </p:sp>
      <p:sp>
        <p:nvSpPr>
          <p:cNvPr id="347144" name="Rectangle 8"/>
          <p:cNvSpPr>
            <a:spLocks noChangeArrowheads="1"/>
          </p:cNvSpPr>
          <p:nvPr/>
        </p:nvSpPr>
        <p:spPr bwMode="auto">
          <a:xfrm>
            <a:off x="827088" y="5229225"/>
            <a:ext cx="79216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nb-NO" altLang="nb-NO" i="0"/>
              <a:t>Stolpediagrammene nærmer seg standard-normalfordelingsfunksjonen</a:t>
            </a:r>
          </a:p>
        </p:txBody>
      </p:sp>
      <p:graphicFrame>
        <p:nvGraphicFramePr>
          <p:cNvPr id="347145" name="Object 9"/>
          <p:cNvGraphicFramePr>
            <a:graphicFrameLocks noChangeAspect="1"/>
          </p:cNvGraphicFramePr>
          <p:nvPr>
            <p:extLst/>
          </p:nvPr>
        </p:nvGraphicFramePr>
        <p:xfrm>
          <a:off x="5395913" y="5661025"/>
          <a:ext cx="24161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80" name="Equation" r:id="rId4" imgW="1066680" imgH="330120" progId="Equation.DSMT4">
                  <p:embed/>
                </p:oleObj>
              </mc:Choice>
              <mc:Fallback>
                <p:oleObj name="Equation" r:id="rId4" imgW="10666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13" y="5661025"/>
                        <a:ext cx="241617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567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build="p" bldLvl="5" autoUpdateAnimBg="0"/>
      <p:bldP spid="347142" grpId="0" build="p" bldLvl="5" autoUpdateAnimBg="0"/>
      <p:bldP spid="347144" grpId="0" build="p" bldLvl="5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654FDC-D936-4C5F-A670-AE44329532F2}" type="slidenum">
              <a:rPr lang="en-US" altLang="nb-NO" sz="1400"/>
              <a:pPr eaLnBrk="1" hangingPunct="1"/>
              <a:t>14</a:t>
            </a:fld>
            <a:endParaRPr lang="en-US" altLang="nb-NO" sz="1400"/>
          </a:p>
        </p:txBody>
      </p:sp>
      <p:sp>
        <p:nvSpPr>
          <p:cNvPr id="348162" name="Rectangle 2"/>
          <p:cNvSpPr>
            <a:spLocks noChangeArrowheads="1"/>
          </p:cNvSpPr>
          <p:nvPr/>
        </p:nvSpPr>
        <p:spPr bwMode="auto">
          <a:xfrm>
            <a:off x="611560" y="116632"/>
            <a:ext cx="75612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Vil bruke de </a:t>
            </a:r>
            <a:r>
              <a:rPr lang="nb-NO" altLang="nb-NO" i="0" dirty="0" err="1"/>
              <a:t>Moivres</a:t>
            </a:r>
            <a:r>
              <a:rPr lang="nb-NO" altLang="nb-NO" i="0" dirty="0"/>
              <a:t> tilnærming til å finne</a:t>
            </a:r>
            <a:br>
              <a:rPr lang="nb-NO" altLang="nb-NO" i="0" dirty="0"/>
            </a:br>
            <a:r>
              <a:rPr lang="nb-NO" altLang="nb-NO" i="0" dirty="0"/>
              <a:t>                 når </a:t>
            </a:r>
            <a:r>
              <a:rPr lang="nb-NO" altLang="nb-NO" dirty="0"/>
              <a:t>n</a:t>
            </a:r>
            <a:r>
              <a:rPr lang="nb-NO" altLang="nb-NO" i="0" dirty="0"/>
              <a:t> = 100 og </a:t>
            </a:r>
            <a:r>
              <a:rPr lang="nb-NO" altLang="nb-NO" dirty="0"/>
              <a:t>p</a:t>
            </a:r>
            <a:r>
              <a:rPr lang="nb-NO" altLang="nb-NO" i="0" dirty="0"/>
              <a:t> = 0.25</a:t>
            </a:r>
          </a:p>
        </p:txBody>
      </p:sp>
      <p:pic>
        <p:nvPicPr>
          <p:cNvPr id="3481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59063"/>
            <a:ext cx="407987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1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270089"/>
              </p:ext>
            </p:extLst>
          </p:nvPr>
        </p:nvGraphicFramePr>
        <p:xfrm>
          <a:off x="687760" y="692894"/>
          <a:ext cx="154781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82" name="Equation" r:id="rId4" imgW="685800" imgH="203040" progId="Equation.DSMT4">
                  <p:embed/>
                </p:oleObj>
              </mc:Choice>
              <mc:Fallback>
                <p:oleObj name="Equation" r:id="rId4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60" y="692894"/>
                        <a:ext cx="1547812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760661"/>
              </p:ext>
            </p:extLst>
          </p:nvPr>
        </p:nvGraphicFramePr>
        <p:xfrm>
          <a:off x="756965" y="2102445"/>
          <a:ext cx="155416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83" name="Equation" r:id="rId6" imgW="685800" imgH="203040" progId="Equation.DSMT4">
                  <p:embed/>
                </p:oleObj>
              </mc:Choice>
              <mc:Fallback>
                <p:oleObj name="Equation" r:id="rId6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65" y="2102445"/>
                        <a:ext cx="155416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70" name="Rectangle 10"/>
          <p:cNvSpPr>
            <a:spLocks noChangeArrowheads="1"/>
          </p:cNvSpPr>
          <p:nvPr/>
        </p:nvSpPr>
        <p:spPr bwMode="auto">
          <a:xfrm>
            <a:off x="683146" y="1340768"/>
            <a:ext cx="75612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Vi merker oss at</a:t>
            </a:r>
          </a:p>
        </p:txBody>
      </p:sp>
      <p:sp>
        <p:nvSpPr>
          <p:cNvPr id="348171" name="AutoShape 11"/>
          <p:cNvSpPr>
            <a:spLocks/>
          </p:cNvSpPr>
          <p:nvPr/>
        </p:nvSpPr>
        <p:spPr bwMode="auto">
          <a:xfrm rot="-5400000">
            <a:off x="2267744" y="4509294"/>
            <a:ext cx="360363" cy="2232025"/>
          </a:xfrm>
          <a:prstGeom prst="leftBrace">
            <a:avLst>
              <a:gd name="adj1" fmla="val 51615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348172" name="Text Box 12"/>
          <p:cNvSpPr txBox="1">
            <a:spLocks noChangeArrowheads="1"/>
          </p:cNvSpPr>
          <p:nvPr/>
        </p:nvSpPr>
        <p:spPr bwMode="auto">
          <a:xfrm>
            <a:off x="611188" y="5895975"/>
            <a:ext cx="4248150" cy="70788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>
                <a:solidFill>
                  <a:srgbClr val="FF0000"/>
                </a:solidFill>
              </a:rPr>
              <a:t>Vi skal egentlig summere arealene av alle søylene til venstre for 1.85</a:t>
            </a:r>
            <a:endParaRPr lang="en-US" altLang="nb-NO" sz="2000" i="0">
              <a:solidFill>
                <a:srgbClr val="FF0000"/>
              </a:solidFill>
            </a:endParaRPr>
          </a:p>
        </p:txBody>
      </p:sp>
      <p:sp>
        <p:nvSpPr>
          <p:cNvPr id="348173" name="Text Box 13"/>
          <p:cNvSpPr txBox="1">
            <a:spLocks noChangeArrowheads="1"/>
          </p:cNvSpPr>
          <p:nvPr/>
        </p:nvSpPr>
        <p:spPr bwMode="auto">
          <a:xfrm>
            <a:off x="5219700" y="3500438"/>
            <a:ext cx="3673475" cy="2265362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i="0">
                <a:solidFill>
                  <a:srgbClr val="0000CC"/>
                </a:solidFill>
              </a:rPr>
              <a:t>Summen av arealene av søylene er omtrent like stor som arealet under f(x) til venstre for 1.85</a:t>
            </a:r>
            <a:endParaRPr lang="en-US" altLang="nb-NO" i="0">
              <a:solidFill>
                <a:srgbClr val="0000CC"/>
              </a:solidFill>
            </a:endParaRPr>
          </a:p>
        </p:txBody>
      </p:sp>
      <p:sp>
        <p:nvSpPr>
          <p:cNvPr id="348174" name="Line 14"/>
          <p:cNvSpPr>
            <a:spLocks noChangeShapeType="1"/>
          </p:cNvSpPr>
          <p:nvPr/>
        </p:nvSpPr>
        <p:spPr bwMode="auto">
          <a:xfrm flipV="1">
            <a:off x="3563938" y="4724400"/>
            <a:ext cx="0" cy="360363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graphicFrame>
        <p:nvGraphicFramePr>
          <p:cNvPr id="34817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904421"/>
              </p:ext>
            </p:extLst>
          </p:nvPr>
        </p:nvGraphicFramePr>
        <p:xfrm>
          <a:off x="2311128" y="1905645"/>
          <a:ext cx="44878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84" name="Equation" r:id="rId8" imgW="1981080" imgH="355320" progId="Equation.DSMT4">
                  <p:embed/>
                </p:oleObj>
              </mc:Choice>
              <mc:Fallback>
                <p:oleObj name="Equation" r:id="rId8" imgW="19810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128" y="1905645"/>
                        <a:ext cx="4487862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7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916935"/>
              </p:ext>
            </p:extLst>
          </p:nvPr>
        </p:nvGraphicFramePr>
        <p:xfrm>
          <a:off x="6834510" y="2120543"/>
          <a:ext cx="198596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85" name="Equation" r:id="rId10" imgW="876240" imgH="203040" progId="Equation.DSMT4">
                  <p:embed/>
                </p:oleObj>
              </mc:Choice>
              <mc:Fallback>
                <p:oleObj name="Equation" r:id="rId10" imgW="876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510" y="2120543"/>
                        <a:ext cx="1985962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35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2" grpId="0" build="p" bldLvl="5" autoUpdateAnimBg="0"/>
      <p:bldP spid="348170" grpId="0" build="p" bldLvl="5" autoUpdateAnimBg="0"/>
      <p:bldP spid="348171" grpId="0" animBg="1"/>
      <p:bldP spid="348172" grpId="0" animBg="1"/>
      <p:bldP spid="348173" grpId="0" animBg="1"/>
      <p:bldP spid="3481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89A7B9-6DDA-4D46-BDDA-13A2D9259A6A}" type="slidenum">
              <a:rPr lang="en-US" altLang="nb-NO" sz="1400"/>
              <a:pPr eaLnBrk="1" hangingPunct="1"/>
              <a:t>15</a:t>
            </a:fld>
            <a:endParaRPr lang="en-US" altLang="nb-NO" sz="1400"/>
          </a:p>
        </p:txBody>
      </p:sp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754856" y="182562"/>
            <a:ext cx="75612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b-NO" altLang="nb-NO" i="0" dirty="0"/>
              <a:t>Arealet under standardnormalfordelings-funksjonen til venstre for </a:t>
            </a:r>
            <a:r>
              <a:rPr lang="nb-NO" altLang="nb-NO" b="1" i="0" dirty="0"/>
              <a:t>1.85</a:t>
            </a:r>
            <a:r>
              <a:rPr lang="nb-NO" altLang="nb-NO" i="0" dirty="0"/>
              <a:t> finner vi av tabellen bak i kompendiet:</a:t>
            </a:r>
          </a:p>
        </p:txBody>
      </p:sp>
      <p:pic>
        <p:nvPicPr>
          <p:cNvPr id="3491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8713787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1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363"/>
            <a:ext cx="856932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92" name="Rectangle 8"/>
          <p:cNvSpPr>
            <a:spLocks noChangeArrowheads="1"/>
          </p:cNvSpPr>
          <p:nvPr/>
        </p:nvSpPr>
        <p:spPr bwMode="auto">
          <a:xfrm>
            <a:off x="539750" y="4570413"/>
            <a:ext cx="4968875" cy="288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349193" name="Rectangle 9"/>
          <p:cNvSpPr>
            <a:spLocks noChangeArrowheads="1"/>
          </p:cNvSpPr>
          <p:nvPr/>
        </p:nvSpPr>
        <p:spPr bwMode="auto">
          <a:xfrm>
            <a:off x="4787900" y="1965325"/>
            <a:ext cx="720725" cy="2903538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349194" name="Rectangle 10"/>
          <p:cNvSpPr>
            <a:spLocks noChangeArrowheads="1"/>
          </p:cNvSpPr>
          <p:nvPr/>
        </p:nvSpPr>
        <p:spPr bwMode="auto">
          <a:xfrm>
            <a:off x="827088" y="5373688"/>
            <a:ext cx="7561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De </a:t>
            </a:r>
            <a:r>
              <a:rPr lang="nb-NO" altLang="nb-NO" i="0" dirty="0" err="1"/>
              <a:t>Moivres</a:t>
            </a:r>
            <a:r>
              <a:rPr lang="nb-NO" altLang="nb-NO" i="0" dirty="0"/>
              <a:t> tilnærming gir at</a:t>
            </a:r>
          </a:p>
        </p:txBody>
      </p:sp>
      <p:graphicFrame>
        <p:nvGraphicFramePr>
          <p:cNvPr id="349195" name="Object 11"/>
          <p:cNvGraphicFramePr>
            <a:graphicFrameLocks noChangeAspect="1"/>
          </p:cNvGraphicFramePr>
          <p:nvPr/>
        </p:nvGraphicFramePr>
        <p:xfrm>
          <a:off x="1476375" y="6021388"/>
          <a:ext cx="46037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8" name="Equation" r:id="rId5" imgW="2031840" imgH="203040" progId="Equation.DSMT4">
                  <p:embed/>
                </p:oleObj>
              </mc:Choice>
              <mc:Fallback>
                <p:oleObj name="Equation" r:id="rId5" imgW="2031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6021388"/>
                        <a:ext cx="46037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798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9" grpId="0" build="p" bldLvl="5" autoUpdateAnimBg="0"/>
      <p:bldP spid="349192" grpId="0" animBg="1"/>
      <p:bldP spid="349193" grpId="0" animBg="1"/>
      <p:bldP spid="349194" grpId="0" build="p" bldLvl="5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56" y="44624"/>
            <a:ext cx="8085421" cy="1483712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41661" y="1617248"/>
            <a:ext cx="8767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 smtClean="0">
                <a:solidFill>
                  <a:srgbClr val="3333FF"/>
                </a:solidFill>
              </a:rPr>
              <a:t>La </a:t>
            </a:r>
            <a:r>
              <a:rPr lang="nb-NO" altLang="nb-NO" sz="2400" dirty="0" err="1" smtClean="0">
                <a:solidFill>
                  <a:srgbClr val="3333FF"/>
                </a:solidFill>
              </a:rPr>
              <a:t>X</a:t>
            </a:r>
            <a:r>
              <a:rPr lang="nb-NO" altLang="nb-NO" sz="2400" dirty="0" smtClean="0">
                <a:solidFill>
                  <a:srgbClr val="3333FF"/>
                </a:solidFill>
              </a:rPr>
              <a:t> </a:t>
            </a:r>
            <a:r>
              <a:rPr lang="nb-NO" altLang="nb-NO" sz="2400" i="0" dirty="0" smtClean="0">
                <a:solidFill>
                  <a:srgbClr val="3333FF"/>
                </a:solidFill>
              </a:rPr>
              <a:t>være antall som ville ha stemt på Ap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41661" y="2122990"/>
            <a:ext cx="7724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dirty="0" err="1" smtClean="0">
                <a:solidFill>
                  <a:srgbClr val="3333FF"/>
                </a:solidFill>
              </a:rPr>
              <a:t>X</a:t>
            </a:r>
            <a:r>
              <a:rPr lang="nb-NO" altLang="nb-NO" sz="2400" dirty="0" smtClean="0">
                <a:solidFill>
                  <a:srgbClr val="3333FF"/>
                </a:solidFill>
              </a:rPr>
              <a:t> </a:t>
            </a:r>
            <a:r>
              <a:rPr lang="nb-NO" altLang="nb-NO" sz="2400" i="0" dirty="0" smtClean="0">
                <a:solidFill>
                  <a:srgbClr val="3333FF"/>
                </a:solidFill>
              </a:rPr>
              <a:t>er binomisk fordelt med </a:t>
            </a:r>
            <a:r>
              <a:rPr lang="nb-NO" altLang="nb-NO" sz="2400" dirty="0" smtClean="0">
                <a:solidFill>
                  <a:srgbClr val="3333FF"/>
                </a:solidFill>
              </a:rPr>
              <a:t>n </a:t>
            </a:r>
            <a:r>
              <a:rPr lang="nb-NO" altLang="nb-NO" sz="2400" i="0" dirty="0" smtClean="0">
                <a:solidFill>
                  <a:srgbClr val="3333FF"/>
                </a:solidFill>
              </a:rPr>
              <a:t>= 5000 og </a:t>
            </a:r>
            <a:r>
              <a:rPr lang="nb-NO" altLang="nb-NO" sz="2400" dirty="0" smtClean="0">
                <a:solidFill>
                  <a:srgbClr val="3333FF"/>
                </a:solidFill>
              </a:rPr>
              <a:t>p </a:t>
            </a:r>
            <a:r>
              <a:rPr lang="nb-NO" altLang="nb-NO" sz="2400" i="0" dirty="0" smtClean="0">
                <a:solidFill>
                  <a:srgbClr val="3333FF"/>
                </a:solidFill>
              </a:rPr>
              <a:t>= 0.308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96232" y="2793833"/>
            <a:ext cx="7724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 smtClean="0">
                <a:solidFill>
                  <a:srgbClr val="3333FF"/>
                </a:solidFill>
              </a:rPr>
              <a:t>Ved de </a:t>
            </a:r>
            <a:r>
              <a:rPr lang="nb-NO" altLang="nb-NO" sz="2400" i="0" dirty="0" err="1" smtClean="0">
                <a:solidFill>
                  <a:srgbClr val="3333FF"/>
                </a:solidFill>
              </a:rPr>
              <a:t>Moivres</a:t>
            </a:r>
            <a:r>
              <a:rPr lang="nb-NO" altLang="nb-NO" sz="2400" i="0" dirty="0" smtClean="0">
                <a:solidFill>
                  <a:srgbClr val="3333FF"/>
                </a:solidFill>
              </a:rPr>
              <a:t> tilnærming finner vi at</a:t>
            </a:r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633822"/>
              </p:ext>
            </p:extLst>
          </p:nvPr>
        </p:nvGraphicFramePr>
        <p:xfrm>
          <a:off x="879084" y="3480494"/>
          <a:ext cx="18161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59" name="Equation" r:id="rId4" imgW="825480" imgH="203040" progId="Equation.DSMT4">
                  <p:embed/>
                </p:oleObj>
              </mc:Choice>
              <mc:Fallback>
                <p:oleObj name="Equation" r:id="rId4" imgW="825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084" y="3480494"/>
                        <a:ext cx="181610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416520"/>
              </p:ext>
            </p:extLst>
          </p:nvPr>
        </p:nvGraphicFramePr>
        <p:xfrm>
          <a:off x="2695184" y="3235182"/>
          <a:ext cx="563721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60" name="Equation" r:id="rId6" imgW="2450880" imgH="406080" progId="Equation.DSMT4">
                  <p:embed/>
                </p:oleObj>
              </mc:Choice>
              <mc:Fallback>
                <p:oleObj name="Equation" r:id="rId6" imgW="2450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184" y="3235182"/>
                        <a:ext cx="5637213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963306"/>
              </p:ext>
            </p:extLst>
          </p:nvPr>
        </p:nvGraphicFramePr>
        <p:xfrm>
          <a:off x="5038905" y="4336927"/>
          <a:ext cx="11176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61" name="Equation" r:id="rId8" imgW="507960" imgH="177480" progId="Equation.DSMT4">
                  <p:embed/>
                </p:oleObj>
              </mc:Choice>
              <mc:Fallback>
                <p:oleObj name="Equation" r:id="rId8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905" y="4336927"/>
                        <a:ext cx="11176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41661" y="2786172"/>
            <a:ext cx="543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>
                <a:solidFill>
                  <a:srgbClr val="3333FF"/>
                </a:solidFill>
              </a:rPr>
              <a:t>a</a:t>
            </a:r>
            <a:r>
              <a:rPr lang="nb-NO" altLang="nb-NO" sz="2400" i="0" dirty="0" smtClean="0">
                <a:solidFill>
                  <a:srgbClr val="3333FF"/>
                </a:solidFill>
              </a:rPr>
              <a:t>)</a:t>
            </a:r>
            <a:endParaRPr lang="nb-NO" altLang="nb-NO" sz="2400" i="0" dirty="0">
              <a:solidFill>
                <a:srgbClr val="3333FF"/>
              </a:solidFill>
            </a:endParaRPr>
          </a:p>
        </p:txBody>
      </p:sp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128356"/>
              </p:ext>
            </p:extLst>
          </p:nvPr>
        </p:nvGraphicFramePr>
        <p:xfrm>
          <a:off x="2718947" y="4272685"/>
          <a:ext cx="23066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62" name="Equation" r:id="rId10" imgW="1002960" imgH="253800" progId="Equation.DSMT4">
                  <p:embed/>
                </p:oleObj>
              </mc:Choice>
              <mc:Fallback>
                <p:oleObj name="Equation" r:id="rId10" imgW="1002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8947" y="4272685"/>
                        <a:ext cx="230663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022013"/>
              </p:ext>
            </p:extLst>
          </p:nvPr>
        </p:nvGraphicFramePr>
        <p:xfrm>
          <a:off x="1108995" y="5204514"/>
          <a:ext cx="18161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63" name="Equation" r:id="rId12" imgW="825480" imgH="203040" progId="Equation.DSMT4">
                  <p:embed/>
                </p:oleObj>
              </mc:Choice>
              <mc:Fallback>
                <p:oleObj name="Equation" r:id="rId12" imgW="825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995" y="5204514"/>
                        <a:ext cx="181610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38046"/>
              </p:ext>
            </p:extLst>
          </p:nvPr>
        </p:nvGraphicFramePr>
        <p:xfrm>
          <a:off x="3006725" y="4959350"/>
          <a:ext cx="5608638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64" name="Equation" r:id="rId14" imgW="2438280" imgH="406080" progId="Equation.DSMT4">
                  <p:embed/>
                </p:oleObj>
              </mc:Choice>
              <mc:Fallback>
                <p:oleObj name="Equation" r:id="rId14" imgW="24382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5" y="4959350"/>
                        <a:ext cx="5608638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853432"/>
              </p:ext>
            </p:extLst>
          </p:nvPr>
        </p:nvGraphicFramePr>
        <p:xfrm>
          <a:off x="5059363" y="6113463"/>
          <a:ext cx="259873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65" name="Equation" r:id="rId16" imgW="1180800" imgH="177480" progId="Equation.DSMT4">
                  <p:embed/>
                </p:oleObj>
              </mc:Choice>
              <mc:Fallback>
                <p:oleObj name="Equation" r:id="rId16" imgW="1180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6113463"/>
                        <a:ext cx="2598737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641661" y="4999179"/>
            <a:ext cx="543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 smtClean="0">
                <a:solidFill>
                  <a:srgbClr val="3333FF"/>
                </a:solidFill>
              </a:rPr>
              <a:t>b)</a:t>
            </a:r>
            <a:endParaRPr lang="nb-NO" altLang="nb-NO" sz="2400" i="0" dirty="0">
              <a:solidFill>
                <a:srgbClr val="3333FF"/>
              </a:solidFill>
            </a:endParaRPr>
          </a:p>
        </p:txBody>
      </p:sp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769458"/>
              </p:ext>
            </p:extLst>
          </p:nvPr>
        </p:nvGraphicFramePr>
        <p:xfrm>
          <a:off x="2959100" y="6003925"/>
          <a:ext cx="2103438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766" name="Equation" r:id="rId18" imgW="914400" imgH="253800" progId="Equation.DSMT4">
                  <p:embed/>
                </p:oleObj>
              </mc:Choice>
              <mc:Fallback>
                <p:oleObj name="Equation" r:id="rId18" imgW="914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6003925"/>
                        <a:ext cx="2103438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16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2693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9" grpId="0" build="allAtOnce"/>
      <p:bldP spid="14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872108" y="0"/>
            <a:ext cx="8380412" cy="865188"/>
          </a:xfrm>
        </p:spPr>
        <p:txBody>
          <a:bodyPr/>
          <a:lstStyle/>
          <a:p>
            <a:pPr algn="l" eaLnBrk="1" hangingPunct="1"/>
            <a:r>
              <a:rPr lang="nb-NO" altLang="nb-NO" sz="3200" b="1" dirty="0" smtClean="0">
                <a:solidFill>
                  <a:schemeClr val="accent2"/>
                </a:solidFill>
              </a:rPr>
              <a:t>Estimering og konfidensintervall</a:t>
            </a:r>
            <a:endParaRPr lang="nb-NO" altLang="nb-NO" sz="3200" dirty="0" smtClean="0">
              <a:solidFill>
                <a:schemeClr val="accent2"/>
              </a:solidFill>
            </a:endParaRPr>
          </a:p>
        </p:txBody>
      </p:sp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837183" y="787340"/>
            <a:ext cx="812730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/>
              <a:t>Vi er </a:t>
            </a:r>
            <a:r>
              <a:rPr lang="nb-NO" altLang="nb-NO" sz="2400" i="0" dirty="0" smtClean="0"/>
              <a:t>interessert </a:t>
            </a:r>
            <a:r>
              <a:rPr lang="nb-NO" altLang="nb-NO" sz="2400" i="0" dirty="0"/>
              <a:t>i å anslå </a:t>
            </a:r>
            <a:r>
              <a:rPr lang="nb-NO" altLang="nb-NO" sz="2400" i="0" dirty="0" smtClean="0"/>
              <a:t>(«estimere») </a:t>
            </a:r>
            <a:r>
              <a:rPr lang="nb-NO" altLang="nb-NO" sz="2400" i="0" dirty="0"/>
              <a:t>verdien av </a:t>
            </a:r>
            <a:r>
              <a:rPr lang="nb-NO" altLang="nb-NO" sz="2400" dirty="0"/>
              <a:t>p</a:t>
            </a:r>
            <a:r>
              <a:rPr lang="nb-NO" altLang="nb-NO" sz="2400" i="0" dirty="0"/>
              <a:t> ut fra resultatet av et forsøk, og også å si noe om hvor presist anslaget er </a:t>
            </a:r>
            <a:endParaRPr lang="nb-NO" altLang="nb-NO" sz="2400" b="1" i="0" dirty="0">
              <a:solidFill>
                <a:srgbClr val="008000"/>
              </a:solidFill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85404" y="8497366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60A791-608B-4FC7-8536-FBC17F2BA8F7}" type="slidenum">
              <a:rPr lang="en-US" altLang="nb-NO" sz="1400"/>
              <a:pPr eaLnBrk="1" hangingPunct="1"/>
              <a:t>17</a:t>
            </a:fld>
            <a:endParaRPr lang="en-US" altLang="nb-NO" sz="140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240408" y="3015729"/>
            <a:ext cx="72723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sz="2400" b="1" i="0">
              <a:solidFill>
                <a:srgbClr val="008000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837183" y="2116970"/>
            <a:ext cx="74882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/>
              <a:t>V</a:t>
            </a:r>
            <a:r>
              <a:rPr lang="nb-NO" altLang="nb-NO" sz="2400" i="0" dirty="0" smtClean="0"/>
              <a:t>i ser på </a:t>
            </a:r>
            <a:r>
              <a:rPr lang="nb-NO" altLang="nb-NO" sz="2400" i="0" dirty="0"/>
              <a:t>en stor  populasjon der en ukjent andel </a:t>
            </a:r>
            <a:r>
              <a:rPr lang="nb-NO" altLang="nb-NO" sz="2400" dirty="0"/>
              <a:t>p</a:t>
            </a:r>
            <a:r>
              <a:rPr lang="nb-NO" altLang="nb-NO" sz="2400" i="0" dirty="0"/>
              <a:t> har et bestemt «</a:t>
            </a:r>
            <a:r>
              <a:rPr lang="nb-NO" altLang="nb-NO" sz="2400" i="0" dirty="0" smtClean="0"/>
              <a:t>kjennetegn</a:t>
            </a:r>
            <a:r>
              <a:rPr lang="nb-NO" altLang="nb-NO" sz="2400" i="0" dirty="0"/>
              <a:t>» </a:t>
            </a:r>
            <a:endParaRPr lang="nb-NO" altLang="nb-NO" sz="2400" b="1" i="0" dirty="0">
              <a:solidFill>
                <a:srgbClr val="008000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871297" y="4270969"/>
            <a:ext cx="819450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/>
              <a:t>La </a:t>
            </a:r>
            <a:r>
              <a:rPr lang="nb-NO" altLang="nb-NO" sz="2400" dirty="0" err="1"/>
              <a:t>X</a:t>
            </a:r>
            <a:r>
              <a:rPr lang="nb-NO" altLang="nb-NO" sz="2400" i="0" dirty="0"/>
              <a:t>  være antall i utvalget som har kjennetegnet</a:t>
            </a:r>
            <a:endParaRPr lang="nb-NO" altLang="nb-NO" sz="2400" b="1" i="0" dirty="0">
              <a:solidFill>
                <a:srgbClr val="008000"/>
              </a:solidFill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827881" y="3117882"/>
            <a:ext cx="74882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/>
              <a:t>Vi trekker et tilfeldig utvalg på </a:t>
            </a:r>
            <a:r>
              <a:rPr lang="nb-NO" altLang="nb-NO" sz="2400" dirty="0"/>
              <a:t>n</a:t>
            </a:r>
            <a:r>
              <a:rPr lang="nb-NO" altLang="nb-NO" sz="2400" i="0" dirty="0"/>
              <a:t> </a:t>
            </a:r>
            <a:r>
              <a:rPr lang="nb-NO" altLang="nb-NO" sz="2400" i="0" dirty="0" smtClean="0"/>
              <a:t>individer </a:t>
            </a:r>
            <a:r>
              <a:rPr lang="nb-NO" altLang="nb-NO" sz="2400" i="0" dirty="0"/>
              <a:t>fra populasjonen. Størrelsen av utvalget er liten i forhold til størrelsen av hele populasjonen</a:t>
            </a:r>
            <a:endParaRPr lang="nb-NO" altLang="nb-NO" sz="2400" b="1" i="0" dirty="0">
              <a:solidFill>
                <a:srgbClr val="008000"/>
              </a:solidFill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852870" y="5081179"/>
            <a:ext cx="73453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/>
              <a:t>Vi kan regne som om </a:t>
            </a:r>
            <a:r>
              <a:rPr lang="nb-NO" altLang="nb-NO" sz="2400" dirty="0" err="1"/>
              <a:t>X</a:t>
            </a:r>
            <a:r>
              <a:rPr lang="nb-NO" altLang="nb-NO" sz="2400" i="0" dirty="0"/>
              <a:t> er binomisk fordelt med </a:t>
            </a:r>
            <a:r>
              <a:rPr lang="nb-NO" altLang="nb-NO" sz="2400" dirty="0"/>
              <a:t>p</a:t>
            </a:r>
            <a:r>
              <a:rPr lang="nb-NO" altLang="nb-NO" sz="2400" i="0" dirty="0"/>
              <a:t> </a:t>
            </a:r>
            <a:r>
              <a:rPr lang="nb-NO" altLang="nb-NO" sz="2400" i="0" dirty="0" smtClean="0"/>
              <a:t>           lik </a:t>
            </a:r>
            <a:r>
              <a:rPr lang="nb-NO" altLang="nb-NO" sz="2400" i="0" dirty="0"/>
              <a:t>den ukjente andelen i populasjonen som har kjennetegnet</a:t>
            </a:r>
            <a:endParaRPr lang="nb-NO" altLang="nb-NO" sz="2400" b="1" i="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4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1" grpId="0" build="p" bldLvl="5" autoUpdateAnimBg="0"/>
      <p:bldP spid="14" grpId="0" build="p" bldLvl="5" autoUpdateAnimBg="0"/>
      <p:bldP spid="16" grpId="0" build="p" bldLvl="5" autoUpdateAnimBg="0"/>
      <p:bldP spid="17" grpId="0" build="p" bldLvl="5" autoUpdateAnimBg="0"/>
      <p:bldP spid="18" grpId="0" build="p" bldLvl="5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059422"/>
              </p:ext>
            </p:extLst>
          </p:nvPr>
        </p:nvGraphicFramePr>
        <p:xfrm>
          <a:off x="5526657" y="764704"/>
          <a:ext cx="3725863" cy="217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4" name="Mtb Graph" r:id="rId3" imgW="4812145" imgH="2811417" progId="MinitabGraph.Document">
                  <p:embed/>
                </p:oleObj>
              </mc:Choice>
              <mc:Fallback>
                <p:oleObj name="Mtb Graph" r:id="rId3" imgW="4812145" imgH="2811417" progId="MinitabGraph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657" y="764704"/>
                        <a:ext cx="3725863" cy="217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4" name="Rectangle 2"/>
          <p:cNvSpPr>
            <a:spLocks noChangeArrowheads="1"/>
          </p:cNvSpPr>
          <p:nvPr/>
        </p:nvSpPr>
        <p:spPr bwMode="auto">
          <a:xfrm>
            <a:off x="684213" y="763588"/>
            <a:ext cx="72723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 i="0">
              <a:solidFill>
                <a:srgbClr val="008000"/>
              </a:solidFill>
            </a:endParaRPr>
          </a:p>
        </p:txBody>
      </p:sp>
      <p:sp>
        <p:nvSpPr>
          <p:cNvPr id="364547" name="Rectangle 3"/>
          <p:cNvSpPr>
            <a:spLocks noChangeArrowheads="1"/>
          </p:cNvSpPr>
          <p:nvPr/>
        </p:nvSpPr>
        <p:spPr bwMode="auto">
          <a:xfrm>
            <a:off x="684213" y="124881"/>
            <a:ext cx="74882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/>
              <a:t>Til å anslå </a:t>
            </a:r>
            <a:r>
              <a:rPr lang="nb-NO" altLang="nb-NO" sz="2400" i="0" dirty="0" smtClean="0"/>
              <a:t>(«estimere») </a:t>
            </a:r>
            <a:r>
              <a:rPr lang="nb-NO" altLang="nb-NO" sz="2400" dirty="0"/>
              <a:t>p</a:t>
            </a:r>
            <a:r>
              <a:rPr lang="nb-NO" altLang="nb-NO" sz="2400" i="0" dirty="0"/>
              <a:t> bruker vi andelen i utvalget som har kjennetegnet, dvs. </a:t>
            </a:r>
            <a:endParaRPr lang="nb-NO" altLang="nb-NO" sz="2400" b="1" i="0" dirty="0">
              <a:solidFill>
                <a:srgbClr val="008000"/>
              </a:solidFill>
            </a:endParaRPr>
          </a:p>
        </p:txBody>
      </p:sp>
      <p:graphicFrame>
        <p:nvGraphicFramePr>
          <p:cNvPr id="364552" name="Object 8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164686598"/>
              </p:ext>
            </p:extLst>
          </p:nvPr>
        </p:nvGraphicFramePr>
        <p:xfrm>
          <a:off x="4633517" y="590158"/>
          <a:ext cx="107473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5" name="Equation" r:id="rId5" imgW="609480" imgH="203040" progId="Equation.DSMT4">
                  <p:embed/>
                </p:oleObj>
              </mc:Choice>
              <mc:Fallback>
                <p:oleObj name="Equation" r:id="rId5" imgW="609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517" y="590158"/>
                        <a:ext cx="107473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684213" y="3866927"/>
            <a:ext cx="72723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 i="0">
              <a:solidFill>
                <a:srgbClr val="008000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29233" y="1157319"/>
            <a:ext cx="74882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/>
              <a:t>Av de </a:t>
            </a:r>
            <a:r>
              <a:rPr lang="nb-NO" altLang="nb-NO" sz="2400" i="0" dirty="0" err="1"/>
              <a:t>Moivres</a:t>
            </a:r>
            <a:r>
              <a:rPr lang="nb-NO" altLang="nb-NO" sz="2400" i="0" dirty="0"/>
              <a:t> resultat finner vi at </a:t>
            </a:r>
            <a:endParaRPr lang="nb-NO" altLang="nb-NO" sz="2400" b="1" i="0" dirty="0">
              <a:solidFill>
                <a:srgbClr val="008000"/>
              </a:solidFill>
            </a:endParaRPr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435140"/>
              </p:ext>
            </p:extLst>
          </p:nvPr>
        </p:nvGraphicFramePr>
        <p:xfrm>
          <a:off x="809116" y="1933622"/>
          <a:ext cx="459263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6" name="Equation" r:id="rId7" imgW="2133360" imgH="406080" progId="Equation.DSMT4">
                  <p:embed/>
                </p:oleObj>
              </mc:Choice>
              <mc:Fallback>
                <p:oleObj name="Equation" r:id="rId7" imgW="21333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116" y="1933622"/>
                        <a:ext cx="4592638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7209408" y="1956545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600" i="0"/>
              <a:t>95%</a:t>
            </a:r>
            <a:endParaRPr lang="en-US" altLang="nb-NO" sz="1600" i="0"/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8217471" y="1956545"/>
            <a:ext cx="865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600" i="0"/>
              <a:t>2.5%</a:t>
            </a:r>
            <a:endParaRPr lang="en-US" altLang="nb-NO" sz="1600" i="0"/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201346" y="1956545"/>
            <a:ext cx="865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600" i="0"/>
              <a:t>2.5%</a:t>
            </a:r>
            <a:endParaRPr lang="en-US" altLang="nb-NO" sz="1600" i="0"/>
          </a:p>
        </p:txBody>
      </p:sp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542920"/>
              </p:ext>
            </p:extLst>
          </p:nvPr>
        </p:nvGraphicFramePr>
        <p:xfrm>
          <a:off x="1049105" y="5032334"/>
          <a:ext cx="4497768" cy="150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7" name="Equation" r:id="rId9" imgW="2044440" imgH="685800" progId="Equation.DSMT4">
                  <p:embed/>
                </p:oleObj>
              </mc:Choice>
              <mc:Fallback>
                <p:oleObj name="Equation" r:id="rId9" imgW="204444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105" y="5032334"/>
                        <a:ext cx="4497768" cy="1508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787759" y="3068960"/>
            <a:ext cx="11525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/>
              <a:t>Nå</a:t>
            </a:r>
            <a:r>
              <a:rPr lang="nb-NO" altLang="nb-NO" i="0" dirty="0"/>
              <a:t> er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2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72937"/>
              </p:ext>
            </p:extLst>
          </p:nvPr>
        </p:nvGraphicFramePr>
        <p:xfrm>
          <a:off x="1940283" y="3114407"/>
          <a:ext cx="2508895" cy="1137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58" name="Equation" r:id="rId11" imgW="1091880" imgH="495000" progId="Equation.DSMT4">
                  <p:embed/>
                </p:oleObj>
              </mc:Choice>
              <mc:Fallback>
                <p:oleObj name="Equation" r:id="rId11" imgW="10918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283" y="3114407"/>
                        <a:ext cx="2508895" cy="1137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80E8-E569-4869-B984-10028D77292B}" type="slidenum">
              <a:rPr lang="en-US" altLang="nb-NO" smtClean="0"/>
              <a:pPr/>
              <a:t>18</a:t>
            </a:fld>
            <a:endParaRPr lang="en-US" altLang="nb-NO"/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809116" y="4153406"/>
            <a:ext cx="2394201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 smtClean="0"/>
              <a:t>Det følger at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35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 autoUpdateAnimBg="0"/>
      <p:bldP spid="15" grpId="0"/>
      <p:bldP spid="16" grpId="0"/>
      <p:bldP spid="17" grpId="0"/>
      <p:bldP spid="20" grpId="0" build="p" bldLvl="5" autoUpdateAnimBg="0"/>
      <p:bldP spid="22" grpId="0" build="p" bldLvl="5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3"/>
          <p:cNvSpPr>
            <a:spLocks noChangeArrowheads="1"/>
          </p:cNvSpPr>
          <p:nvPr/>
        </p:nvSpPr>
        <p:spPr bwMode="auto">
          <a:xfrm>
            <a:off x="684213" y="981075"/>
            <a:ext cx="727233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 i="0">
              <a:solidFill>
                <a:srgbClr val="008000"/>
              </a:solidFill>
            </a:endParaRPr>
          </a:p>
        </p:txBody>
      </p:sp>
      <p:graphicFrame>
        <p:nvGraphicFramePr>
          <p:cNvPr id="3676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404206"/>
              </p:ext>
            </p:extLst>
          </p:nvPr>
        </p:nvGraphicFramePr>
        <p:xfrm>
          <a:off x="1403648" y="713459"/>
          <a:ext cx="4637952" cy="1508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77" name="Equation" r:id="rId3" imgW="2108160" imgH="685800" progId="Equation.DSMT4">
                  <p:embed/>
                </p:oleObj>
              </mc:Choice>
              <mc:Fallback>
                <p:oleObj name="Equation" r:id="rId3" imgW="21081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713459"/>
                        <a:ext cx="4637952" cy="1508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628" name="Rectangle 12"/>
          <p:cNvSpPr>
            <a:spLocks noChangeArrowheads="1"/>
          </p:cNvSpPr>
          <p:nvPr/>
        </p:nvSpPr>
        <p:spPr bwMode="auto">
          <a:xfrm>
            <a:off x="684213" y="18346"/>
            <a:ext cx="79200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/>
              <a:t>Kan vise at vi kan erstatte </a:t>
            </a:r>
            <a:r>
              <a:rPr lang="nb-NO" altLang="nb-NO" sz="2400" dirty="0"/>
              <a:t>p</a:t>
            </a:r>
            <a:r>
              <a:rPr lang="nb-NO" altLang="nb-NO" sz="2400" i="0" dirty="0"/>
              <a:t> med      i nevneren: </a:t>
            </a:r>
            <a:endParaRPr lang="nb-NO" altLang="nb-NO" sz="2400" b="1" i="0" dirty="0">
              <a:solidFill>
                <a:srgbClr val="008000"/>
              </a:solidFill>
            </a:endParaRPr>
          </a:p>
        </p:txBody>
      </p:sp>
      <p:graphicFrame>
        <p:nvGraphicFramePr>
          <p:cNvPr id="367631" name="Object 15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9915029"/>
              </p:ext>
            </p:extLst>
          </p:nvPr>
        </p:nvGraphicFramePr>
        <p:xfrm>
          <a:off x="5292081" y="229765"/>
          <a:ext cx="347198" cy="462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78" name="Equation" r:id="rId5" imgW="152280" imgH="203040" progId="Equation.DSMT4">
                  <p:embed/>
                </p:oleObj>
              </mc:Choice>
              <mc:Fallback>
                <p:oleObj name="Equation" r:id="rId5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1" y="229765"/>
                        <a:ext cx="347198" cy="462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633" name="Rectangle 17"/>
          <p:cNvSpPr>
            <a:spLocks noChangeArrowheads="1"/>
          </p:cNvSpPr>
          <p:nvPr/>
        </p:nvSpPr>
        <p:spPr bwMode="auto">
          <a:xfrm>
            <a:off x="540098" y="2268185"/>
            <a:ext cx="820826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/>
              <a:t>Ulikhetene kan omformes slik at vi får </a:t>
            </a:r>
            <a:r>
              <a:rPr lang="nb-NO" altLang="nb-NO" sz="2400" dirty="0"/>
              <a:t>p</a:t>
            </a:r>
            <a:r>
              <a:rPr lang="nb-NO" altLang="nb-NO" sz="2400" i="0" dirty="0"/>
              <a:t> alene i midten:</a:t>
            </a:r>
            <a:endParaRPr lang="nb-NO" altLang="nb-NO" sz="2400" b="1" i="0" dirty="0">
              <a:solidFill>
                <a:srgbClr val="008000"/>
              </a:solidFill>
            </a:endParaRPr>
          </a:p>
        </p:txBody>
      </p:sp>
      <p:graphicFrame>
        <p:nvGraphicFramePr>
          <p:cNvPr id="3676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407463"/>
              </p:ext>
            </p:extLst>
          </p:nvPr>
        </p:nvGraphicFramePr>
        <p:xfrm>
          <a:off x="1045689" y="3131785"/>
          <a:ext cx="6835140" cy="876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79" name="Equation" r:id="rId7" imgW="2971800" imgH="380880" progId="Equation.DSMT4">
                  <p:embed/>
                </p:oleObj>
              </mc:Choice>
              <mc:Fallback>
                <p:oleObj name="Equation" r:id="rId7" imgW="2971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5689" y="3131785"/>
                        <a:ext cx="6835140" cy="8760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84213" y="4005907"/>
            <a:ext cx="727233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 i="0">
              <a:solidFill>
                <a:srgbClr val="0080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83420" y="4076701"/>
            <a:ext cx="8003379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/>
              <a:t>Det er altså tilnærmet 95% sannsynlig at undersøkelsen vil gi et resultat  som er slik at </a:t>
            </a:r>
            <a:r>
              <a:rPr lang="nb-NO" altLang="nb-NO" sz="2400" dirty="0"/>
              <a:t>p</a:t>
            </a:r>
            <a:r>
              <a:rPr lang="nb-NO" altLang="nb-NO" sz="2400" i="0" dirty="0"/>
              <a:t> blir liggende  i </a:t>
            </a:r>
            <a:r>
              <a:rPr lang="nb-NO" altLang="nb-NO" sz="2400" i="0" dirty="0" smtClean="0">
                <a:solidFill>
                  <a:srgbClr val="FF0000"/>
                </a:solidFill>
              </a:rPr>
              <a:t>konfidensintervallet:</a:t>
            </a:r>
            <a:endParaRPr lang="nb-NO" altLang="nb-NO" sz="2400" b="1" i="0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229592"/>
              </p:ext>
            </p:extLst>
          </p:nvPr>
        </p:nvGraphicFramePr>
        <p:xfrm>
          <a:off x="1540668" y="5608866"/>
          <a:ext cx="606266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80" name="Equation" r:id="rId9" imgW="2361960" imgH="380880" progId="Equation.DSMT4">
                  <p:embed/>
                </p:oleObj>
              </mc:Choice>
              <mc:Fallback>
                <p:oleObj name="Equation" r:id="rId9" imgW="2361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668" y="5608866"/>
                        <a:ext cx="606266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111931" y="5517232"/>
            <a:ext cx="7058025" cy="106953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nb-NO" altLang="nb-NO" sz="3200" i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80E8-E569-4869-B984-10028D77292B}" type="slidenum">
              <a:rPr lang="en-US" altLang="nb-NO" smtClean="0"/>
              <a:pPr/>
              <a:t>19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7504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33" grpId="0" build="p" bldLvl="5" autoUpdateAnimBg="0"/>
      <p:bldP spid="10" grpId="0" build="p" bldLvl="5" autoUpdateAnimBg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476" y="519995"/>
            <a:ext cx="8229600" cy="1143000"/>
          </a:xfrm>
        </p:spPr>
        <p:txBody>
          <a:bodyPr/>
          <a:lstStyle/>
          <a:p>
            <a:pPr algn="l" eaLnBrk="1" hangingPunct="1"/>
            <a:r>
              <a:rPr lang="nb-NO" altLang="nb-NO" sz="3200" dirty="0"/>
              <a:t>V</a:t>
            </a:r>
            <a:r>
              <a:rPr lang="nb-NO" altLang="nb-NO" sz="3200" dirty="0" smtClean="0"/>
              <a:t>i har følgende situasjon:</a:t>
            </a:r>
            <a:endParaRPr lang="en-US" altLang="nb-NO" sz="3200" dirty="0" smtClean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844" y="1410906"/>
            <a:ext cx="8147248" cy="280831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nb-NO" altLang="nb-NO" sz="2800" dirty="0" smtClean="0"/>
              <a:t>Vi har en mengde med </a:t>
            </a:r>
            <a:r>
              <a:rPr lang="nb-NO" altLang="nb-NO" sz="2800" i="1" dirty="0" smtClean="0"/>
              <a:t>N</a:t>
            </a:r>
            <a:r>
              <a:rPr lang="nb-NO" altLang="nb-NO" sz="2800" dirty="0" smtClean="0"/>
              <a:t> elementer</a:t>
            </a:r>
          </a:p>
          <a:p>
            <a:pPr eaLnBrk="1" hangingPunct="1">
              <a:lnSpc>
                <a:spcPct val="110000"/>
              </a:lnSpc>
              <a:spcBef>
                <a:spcPts val="800"/>
              </a:spcBef>
            </a:pPr>
            <a:r>
              <a:rPr lang="nb-NO" altLang="nb-NO" sz="2800" dirty="0" smtClean="0"/>
              <a:t>Elementene i mengden kan deles inn i to delmengder  </a:t>
            </a:r>
            <a:r>
              <a:rPr lang="nb-NO" altLang="nb-NO" sz="2800" i="1" dirty="0" smtClean="0"/>
              <a:t>D</a:t>
            </a:r>
            <a:r>
              <a:rPr lang="nb-NO" altLang="nb-NO" sz="2800" dirty="0" smtClean="0"/>
              <a:t>  og                                               </a:t>
            </a:r>
          </a:p>
          <a:p>
            <a:pPr marL="0" indent="0" eaLnBrk="1" hangingPunct="1">
              <a:lnSpc>
                <a:spcPct val="110000"/>
              </a:lnSpc>
              <a:spcBef>
                <a:spcPts val="0"/>
              </a:spcBef>
              <a:buNone/>
            </a:pPr>
            <a:r>
              <a:rPr lang="nb-NO" altLang="nb-NO" sz="2800" dirty="0"/>
              <a:t> </a:t>
            </a:r>
            <a:r>
              <a:rPr lang="nb-NO" altLang="nb-NO" sz="2800" dirty="0" smtClean="0"/>
              <a:t>   Det er </a:t>
            </a:r>
            <a:r>
              <a:rPr lang="nb-NO" altLang="nb-NO" sz="2800" i="1" dirty="0" smtClean="0"/>
              <a:t>m</a:t>
            </a:r>
            <a:r>
              <a:rPr lang="nb-NO" altLang="nb-NO" sz="2800" dirty="0" smtClean="0"/>
              <a:t> elementer i </a:t>
            </a:r>
            <a:r>
              <a:rPr lang="nb-NO" altLang="nb-NO" sz="2800" i="1" dirty="0" smtClean="0"/>
              <a:t>D</a:t>
            </a:r>
            <a:r>
              <a:rPr lang="nb-NO" altLang="nb-NO" sz="2800" dirty="0" smtClean="0"/>
              <a:t> og </a:t>
            </a:r>
            <a:r>
              <a:rPr lang="nb-NO" altLang="nb-NO" sz="2800" i="1" dirty="0" smtClean="0"/>
              <a:t>N – m </a:t>
            </a:r>
            <a:r>
              <a:rPr lang="nb-NO" altLang="nb-NO" sz="2800" dirty="0" smtClean="0"/>
              <a:t>elementer i</a:t>
            </a:r>
            <a:r>
              <a:rPr lang="nb-NO" altLang="nb-NO" sz="2400" dirty="0" smtClean="0"/>
              <a:t>                    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nb-NO" altLang="nb-NO" sz="2800" dirty="0" smtClean="0"/>
              <a:t>Vi trekker tilfeldig </a:t>
            </a:r>
            <a:r>
              <a:rPr lang="nb-NO" altLang="nb-NO" sz="2800" i="1" dirty="0" smtClean="0"/>
              <a:t>n</a:t>
            </a:r>
            <a:r>
              <a:rPr lang="nb-NO" altLang="nb-NO" sz="2800" dirty="0" smtClean="0"/>
              <a:t> elementer fra mengden uten </a:t>
            </a:r>
            <a:r>
              <a:rPr lang="nb-NO" altLang="nb-NO" sz="2800" dirty="0" err="1" smtClean="0"/>
              <a:t>tilbakelegging</a:t>
            </a:r>
            <a:r>
              <a:rPr lang="nb-NO" altLang="nb-NO" sz="2400" dirty="0" smtClean="0"/>
              <a:t>                    </a:t>
            </a:r>
          </a:p>
        </p:txBody>
      </p:sp>
      <p:graphicFrame>
        <p:nvGraphicFramePr>
          <p:cNvPr id="285704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46741804"/>
              </p:ext>
            </p:extLst>
          </p:nvPr>
        </p:nvGraphicFramePr>
        <p:xfrm>
          <a:off x="4171380" y="2474381"/>
          <a:ext cx="4048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56" name="Equation" r:id="rId3" imgW="164880" imgH="190440" progId="Equation.DSMT4">
                  <p:embed/>
                </p:oleObj>
              </mc:Choice>
              <mc:Fallback>
                <p:oleObj name="Equation" r:id="rId3" imgW="164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380" y="2474381"/>
                        <a:ext cx="40481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779212"/>
              </p:ext>
            </p:extLst>
          </p:nvPr>
        </p:nvGraphicFramePr>
        <p:xfrm>
          <a:off x="8282844" y="2941106"/>
          <a:ext cx="403956" cy="466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57" name="Equation" r:id="rId5" imgW="164880" imgH="190440" progId="Equation.DSMT4">
                  <p:embed/>
                </p:oleObj>
              </mc:Choice>
              <mc:Fallback>
                <p:oleObj name="Equation" r:id="rId5" imgW="164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2844" y="2941106"/>
                        <a:ext cx="403956" cy="4665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11560" y="92767"/>
            <a:ext cx="6275388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3600" b="1" i="0" kern="0" dirty="0" err="1" smtClean="0">
                <a:solidFill>
                  <a:schemeClr val="accent2"/>
                </a:solidFill>
              </a:rPr>
              <a:t>Hypergeometrisk</a:t>
            </a:r>
            <a:r>
              <a:rPr lang="nb-NO" altLang="nb-NO" sz="3600" b="1" i="0" kern="0" dirty="0" smtClean="0">
                <a:solidFill>
                  <a:schemeClr val="accent2"/>
                </a:solidFill>
              </a:rPr>
              <a:t> fordeling</a:t>
            </a:r>
            <a:endParaRPr lang="nb-NO" altLang="nb-NO" sz="3600" i="0" kern="0" dirty="0" smtClean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5476" y="4638080"/>
            <a:ext cx="7200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/>
              <a:t>La </a:t>
            </a:r>
            <a:r>
              <a:rPr lang="nb-NO" altLang="nb-NO" sz="2800" dirty="0" err="1"/>
              <a:t>X</a:t>
            </a:r>
            <a:r>
              <a:rPr lang="nb-NO" altLang="nb-NO" sz="2800" dirty="0"/>
              <a:t> </a:t>
            </a:r>
            <a:r>
              <a:rPr lang="nb-NO" altLang="nb-NO" sz="2800" i="0" dirty="0"/>
              <a:t>være antall elementer vi trekker fra </a:t>
            </a:r>
            <a:r>
              <a:rPr lang="nb-NO" altLang="nb-NO" sz="2800" dirty="0"/>
              <a:t>D</a:t>
            </a:r>
            <a:endParaRPr lang="en-US" altLang="nb-NO" sz="2800" i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323528" y="5229200"/>
                <a:ext cx="7489825" cy="1319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nb-NO" altLang="nb-NO" sz="2800" dirty="0" smtClean="0"/>
                  <a:t>              </a:t>
                </a:r>
                <a14:m>
                  <m:oMath xmlns:m="http://schemas.openxmlformats.org/officeDocument/2006/math">
                    <m:r>
                      <a:rPr lang="nb-NO" altLang="nb-NO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nb-NO" altLang="nb-NO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altLang="nb-NO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altLang="nb-NO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altLang="nb-NO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nb-NO" altLang="nb-NO" i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altLang="nb-NO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nb-NO" alt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b-NO" altLang="nb-NO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b-NO" altLang="nb-NO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nb-NO" altLang="nb-NO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nb-NO" alt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b-NO" altLang="nb-NO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altLang="nb-NO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nb-NO" altLang="nb-NO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mr>
                            </m:m>
                          </m:e>
                        </m:d>
                      </m:num>
                      <m:den>
                        <m:d>
                          <m:dPr>
                            <m:ctrlPr>
                              <a:rPr lang="nb-NO" alt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nb-NO" altLang="nb-NO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nb-NO" alt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</m:m>
                          </m:e>
                        </m:d>
                      </m:den>
                    </m:f>
                  </m:oMath>
                </a14:m>
                <a:endParaRPr lang="en-US" altLang="nb-NO" i="0" dirty="0"/>
              </a:p>
            </p:txBody>
          </p:sp>
        </mc:Choice>
        <mc:Fallback>
          <p:sp>
            <p:nvSpPr>
              <p:cNvPr id="9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528" y="5229200"/>
                <a:ext cx="7489825" cy="131933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12C8-1F33-4A03-BD99-3CB0A17A03FB}" type="slidenum">
              <a:rPr lang="en-US" altLang="nb-NO" smtClean="0"/>
              <a:pPr/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7668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/>
      <p:bldP spid="285699" grpId="0" uiExpand="1" build="p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79376" y="4448503"/>
            <a:ext cx="8426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 smtClean="0">
                <a:solidFill>
                  <a:srgbClr val="3333FF"/>
                </a:solidFill>
              </a:rPr>
              <a:t>Et 95% konfidensintervall for spireevnen er 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67544" y="3937774"/>
            <a:ext cx="7724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 smtClean="0">
                <a:solidFill>
                  <a:srgbClr val="3333FF"/>
                </a:solidFill>
              </a:rPr>
              <a:t>b) Vi har </a:t>
            </a:r>
            <a:r>
              <a:rPr lang="nb-NO" altLang="nb-NO" sz="2400" dirty="0" smtClean="0">
                <a:solidFill>
                  <a:srgbClr val="3333FF"/>
                </a:solidFill>
              </a:rPr>
              <a:t>n </a:t>
            </a:r>
            <a:r>
              <a:rPr lang="nb-NO" altLang="nb-NO" sz="2400" i="0" dirty="0" smtClean="0">
                <a:solidFill>
                  <a:srgbClr val="3333FF"/>
                </a:solidFill>
              </a:rPr>
              <a:t>= 500 og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440088"/>
              </p:ext>
            </p:extLst>
          </p:nvPr>
        </p:nvGraphicFramePr>
        <p:xfrm>
          <a:off x="3370330" y="3991025"/>
          <a:ext cx="29622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57" name="Equation" r:id="rId3" imgW="1346040" imgH="203040" progId="Equation.DSMT4">
                  <p:embed/>
                </p:oleObj>
              </mc:Choice>
              <mc:Fallback>
                <p:oleObj name="Equation" r:id="rId3" imgW="1346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330" y="3991025"/>
                        <a:ext cx="29622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112837"/>
              </p:ext>
            </p:extLst>
          </p:nvPr>
        </p:nvGraphicFramePr>
        <p:xfrm>
          <a:off x="683568" y="5020997"/>
          <a:ext cx="718820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58" name="Equation" r:id="rId5" imgW="3708360" imgH="380880" progId="Equation.DSMT4">
                  <p:embed/>
                </p:oleObj>
              </mc:Choice>
              <mc:Fallback>
                <p:oleObj name="Equation" r:id="rId5" imgW="3708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020997"/>
                        <a:ext cx="7188200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253341"/>
              </p:ext>
            </p:extLst>
          </p:nvPr>
        </p:nvGraphicFramePr>
        <p:xfrm>
          <a:off x="1547664" y="5894976"/>
          <a:ext cx="2262744" cy="558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59" name="Equation" r:id="rId7" imgW="1028520" imgH="253800" progId="Equation.DSMT4">
                  <p:embed/>
                </p:oleObj>
              </mc:Choice>
              <mc:Fallback>
                <p:oleObj name="Equation" r:id="rId7" imgW="1028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894976"/>
                        <a:ext cx="2262744" cy="558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83568" y="5919940"/>
            <a:ext cx="1476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 smtClean="0">
                <a:solidFill>
                  <a:srgbClr val="3333FF"/>
                </a:solidFill>
              </a:rPr>
              <a:t>dvs.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79376" y="2420888"/>
            <a:ext cx="86646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 smtClean="0">
                <a:solidFill>
                  <a:srgbClr val="3333FF"/>
                </a:solidFill>
              </a:rPr>
              <a:t>a) Hvis det produseres frø på flere jorder, bør produsenten velge frø fra tilfeldige steder på alle jordene og blande dem godt før de 500 frøene velges ut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584" y="175167"/>
            <a:ext cx="7986061" cy="212003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20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7750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10" grpId="0" build="allAtOnce"/>
      <p:bldP spid="11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87" y="28600"/>
            <a:ext cx="8060581" cy="1753760"/>
          </a:xfrm>
          <a:prstGeom prst="rect">
            <a:avLst/>
          </a:prstGeom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623392" y="2355553"/>
            <a:ext cx="8426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 smtClean="0">
                <a:solidFill>
                  <a:srgbClr val="3333FF"/>
                </a:solidFill>
              </a:rPr>
              <a:t>Et 95% konfidensintervall er 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11560" y="1844824"/>
            <a:ext cx="7724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u="sng" dirty="0" smtClean="0">
                <a:solidFill>
                  <a:srgbClr val="3333FF"/>
                </a:solidFill>
              </a:rPr>
              <a:t>2010:</a:t>
            </a:r>
            <a:r>
              <a:rPr lang="nb-NO" altLang="nb-NO" sz="2400" i="0" dirty="0" smtClean="0">
                <a:solidFill>
                  <a:srgbClr val="3333FF"/>
                </a:solidFill>
              </a:rPr>
              <a:t>  Vi har </a:t>
            </a:r>
            <a:r>
              <a:rPr lang="nb-NO" altLang="nb-NO" sz="2400" dirty="0" smtClean="0">
                <a:solidFill>
                  <a:srgbClr val="3333FF"/>
                </a:solidFill>
              </a:rPr>
              <a:t>n </a:t>
            </a:r>
            <a:r>
              <a:rPr lang="nb-NO" altLang="nb-NO" sz="2400" i="0" dirty="0" smtClean="0">
                <a:solidFill>
                  <a:srgbClr val="3333FF"/>
                </a:solidFill>
              </a:rPr>
              <a:t>= 60608 og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54513"/>
              </p:ext>
            </p:extLst>
          </p:nvPr>
        </p:nvGraphicFramePr>
        <p:xfrm>
          <a:off x="4439146" y="1884933"/>
          <a:ext cx="3576638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72" name="Equation" r:id="rId4" imgW="1625400" imgH="203040" progId="Equation.DSMT4">
                  <p:embed/>
                </p:oleObj>
              </mc:Choice>
              <mc:Fallback>
                <p:oleObj name="Equation" r:id="rId4" imgW="1625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146" y="1884933"/>
                        <a:ext cx="3576638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582698"/>
              </p:ext>
            </p:extLst>
          </p:nvPr>
        </p:nvGraphicFramePr>
        <p:xfrm>
          <a:off x="844550" y="2803525"/>
          <a:ext cx="71882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73" name="Equation" r:id="rId6" imgW="3708360" imgH="380880" progId="Equation.DSMT4">
                  <p:embed/>
                </p:oleObj>
              </mc:Choice>
              <mc:Fallback>
                <p:oleObj name="Equation" r:id="rId6" imgW="3708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2803525"/>
                        <a:ext cx="71882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624750"/>
              </p:ext>
            </p:extLst>
          </p:nvPr>
        </p:nvGraphicFramePr>
        <p:xfrm>
          <a:off x="1435291" y="3608801"/>
          <a:ext cx="2479680" cy="53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74" name="Equation" r:id="rId8" imgW="1180800" imgH="253800" progId="Equation.DSMT4">
                  <p:embed/>
                </p:oleObj>
              </mc:Choice>
              <mc:Fallback>
                <p:oleObj name="Equation" r:id="rId8" imgW="1180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291" y="3608801"/>
                        <a:ext cx="2479680" cy="532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96955" y="3622964"/>
            <a:ext cx="1476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 smtClean="0">
                <a:solidFill>
                  <a:srgbClr val="3333FF"/>
                </a:solidFill>
              </a:rPr>
              <a:t>dvs.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736192" y="4444411"/>
            <a:ext cx="7724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u="sng" dirty="0" smtClean="0">
                <a:solidFill>
                  <a:srgbClr val="3333FF"/>
                </a:solidFill>
              </a:rPr>
              <a:t>1987:</a:t>
            </a:r>
            <a:r>
              <a:rPr lang="nb-NO" altLang="nb-NO" sz="2400" i="0" dirty="0" smtClean="0">
                <a:solidFill>
                  <a:srgbClr val="3333FF"/>
                </a:solidFill>
              </a:rPr>
              <a:t>  Vi har </a:t>
            </a:r>
            <a:r>
              <a:rPr lang="nb-NO" altLang="nb-NO" sz="2400" dirty="0" smtClean="0">
                <a:solidFill>
                  <a:srgbClr val="3333FF"/>
                </a:solidFill>
              </a:rPr>
              <a:t>n </a:t>
            </a:r>
            <a:r>
              <a:rPr lang="nb-NO" altLang="nb-NO" sz="2400" i="0" dirty="0" smtClean="0">
                <a:solidFill>
                  <a:srgbClr val="3333FF"/>
                </a:solidFill>
              </a:rPr>
              <a:t>= 53500 og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209537"/>
              </p:ext>
            </p:extLst>
          </p:nvPr>
        </p:nvGraphicFramePr>
        <p:xfrm>
          <a:off x="4620915" y="4452199"/>
          <a:ext cx="3436937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75" name="Equation" r:id="rId10" imgW="1562040" imgH="203040" progId="Equation.DSMT4">
                  <p:embed/>
                </p:oleObj>
              </mc:Choice>
              <mc:Fallback>
                <p:oleObj name="Equation" r:id="rId10" imgW="1562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0915" y="4452199"/>
                        <a:ext cx="3436937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843056"/>
              </p:ext>
            </p:extLst>
          </p:nvPr>
        </p:nvGraphicFramePr>
        <p:xfrm>
          <a:off x="968375" y="5057775"/>
          <a:ext cx="71882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76" name="Equation" r:id="rId12" imgW="3708360" imgH="380880" progId="Equation.DSMT4">
                  <p:embed/>
                </p:oleObj>
              </mc:Choice>
              <mc:Fallback>
                <p:oleObj name="Equation" r:id="rId12" imgW="3708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375" y="5057775"/>
                        <a:ext cx="71882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516221"/>
              </p:ext>
            </p:extLst>
          </p:nvPr>
        </p:nvGraphicFramePr>
        <p:xfrm>
          <a:off x="1691680" y="6035946"/>
          <a:ext cx="2479680" cy="532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77" name="Equation" r:id="rId14" imgW="1180800" imgH="253800" progId="Equation.DSMT4">
                  <p:embed/>
                </p:oleObj>
              </mc:Choice>
              <mc:Fallback>
                <p:oleObj name="Equation" r:id="rId14" imgW="1180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6035946"/>
                        <a:ext cx="2479680" cy="5329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20440" y="6035946"/>
            <a:ext cx="1476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 smtClean="0">
                <a:solidFill>
                  <a:srgbClr val="3333FF"/>
                </a:solidFill>
              </a:rPr>
              <a:t>dvs.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21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0466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10" grpId="0" build="allAtOnce"/>
      <p:bldP spid="11" grpId="0" build="allAtOnce"/>
      <p:bldP spid="15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20440" y="3361230"/>
            <a:ext cx="7724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 smtClean="0">
                <a:solidFill>
                  <a:srgbClr val="3333FF"/>
                </a:solidFill>
              </a:rPr>
              <a:t>Vi har </a:t>
            </a:r>
            <a:r>
              <a:rPr lang="nb-NO" altLang="nb-NO" sz="2400" dirty="0" smtClean="0">
                <a:solidFill>
                  <a:srgbClr val="3333FF"/>
                </a:solidFill>
              </a:rPr>
              <a:t>n </a:t>
            </a:r>
            <a:r>
              <a:rPr lang="nb-NO" altLang="nb-NO" sz="2400" i="0" dirty="0" smtClean="0">
                <a:solidFill>
                  <a:srgbClr val="3333FF"/>
                </a:solidFill>
              </a:rPr>
              <a:t>= 204 og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17" y="548680"/>
            <a:ext cx="8035741" cy="1483712"/>
          </a:xfrm>
          <a:prstGeom prst="rect">
            <a:avLst/>
          </a:prstGeom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96955" y="4019540"/>
            <a:ext cx="8426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 smtClean="0">
                <a:solidFill>
                  <a:srgbClr val="3333FF"/>
                </a:solidFill>
              </a:rPr>
              <a:t>Et 95% konfidensintervall er 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709880" y="2332227"/>
            <a:ext cx="77242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 smtClean="0">
                <a:solidFill>
                  <a:srgbClr val="3333FF"/>
                </a:solidFill>
              </a:rPr>
              <a:t>Vi lager et 95% konfidensintervall for sannsynligheten for sekser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844399"/>
              </p:ext>
            </p:extLst>
          </p:nvPr>
        </p:nvGraphicFramePr>
        <p:xfrm>
          <a:off x="3439637" y="3410031"/>
          <a:ext cx="27940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12" name="Equation" r:id="rId4" imgW="1269720" imgH="203040" progId="Equation.DSMT4">
                  <p:embed/>
                </p:oleObj>
              </mc:Choice>
              <mc:Fallback>
                <p:oleObj name="Equation" r:id="rId4" imgW="1269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637" y="3410031"/>
                        <a:ext cx="279400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028952"/>
              </p:ext>
            </p:extLst>
          </p:nvPr>
        </p:nvGraphicFramePr>
        <p:xfrm>
          <a:off x="995363" y="4614863"/>
          <a:ext cx="669607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13" name="Equation" r:id="rId6" imgW="3454200" imgH="380880" progId="Equation.DSMT4">
                  <p:embed/>
                </p:oleObj>
              </mc:Choice>
              <mc:Fallback>
                <p:oleObj name="Equation" r:id="rId6" imgW="34542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4614863"/>
                        <a:ext cx="6696075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428514"/>
              </p:ext>
            </p:extLst>
          </p:nvPr>
        </p:nvGraphicFramePr>
        <p:xfrm>
          <a:off x="1435291" y="5870740"/>
          <a:ext cx="21605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14" name="Equation" r:id="rId8" imgW="1028520" imgH="253800" progId="Equation.DSMT4">
                  <p:embed/>
                </p:oleObj>
              </mc:Choice>
              <mc:Fallback>
                <p:oleObj name="Equation" r:id="rId8" imgW="1028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291" y="5870740"/>
                        <a:ext cx="216058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96955" y="5862511"/>
            <a:ext cx="14766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 smtClean="0">
                <a:solidFill>
                  <a:srgbClr val="3333FF"/>
                </a:solidFill>
              </a:rPr>
              <a:t>dvs.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22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7958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4" grpId="0" build="allAtOnce"/>
      <p:bldP spid="5" grpId="0" build="allAtOnce"/>
      <p:bldP spid="9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764704"/>
            <a:ext cx="8229600" cy="1143000"/>
          </a:xfrm>
        </p:spPr>
        <p:txBody>
          <a:bodyPr/>
          <a:lstStyle/>
          <a:p>
            <a:pPr algn="l" eaLnBrk="1" hangingPunct="1"/>
            <a:r>
              <a:rPr lang="nb-NO" altLang="nb-NO" sz="3200" dirty="0" smtClean="0"/>
              <a:t>Vi har følgende situasjon:</a:t>
            </a:r>
            <a:endParaRPr lang="en-US" altLang="nb-NO" sz="3200" dirty="0" smtClean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700808"/>
            <a:ext cx="8291513" cy="3816424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nb-NO" altLang="nb-NO" sz="2800" dirty="0" smtClean="0"/>
              <a:t>Vi gjør </a:t>
            </a:r>
            <a:r>
              <a:rPr lang="nb-NO" altLang="nb-NO" sz="2800" i="1" dirty="0" smtClean="0"/>
              <a:t>n</a:t>
            </a:r>
            <a:r>
              <a:rPr lang="nb-NO" altLang="nb-NO" sz="2800" dirty="0" smtClean="0"/>
              <a:t> forsøk</a:t>
            </a:r>
            <a:r>
              <a:rPr lang="nb-NO" altLang="nb-NO" dirty="0" smtClean="0"/>
              <a:t>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nb-NO" altLang="nb-NO" sz="2800" dirty="0" smtClean="0"/>
              <a:t>I hvert forsøk er det to muligheter:                  Enten inntreffer en bestemt begivenhet </a:t>
            </a:r>
            <a:r>
              <a:rPr lang="nb-NO" altLang="nb-NO" sz="2800" i="1" dirty="0" smtClean="0"/>
              <a:t>S</a:t>
            </a:r>
            <a:r>
              <a:rPr lang="nb-NO" altLang="nb-NO" sz="2800" dirty="0" smtClean="0"/>
              <a:t>        ellers så gjør den ikke det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nb-NO" altLang="nb-NO" sz="2800" dirty="0" smtClean="0"/>
              <a:t>I hvert forsøk er sannsynligheten lik </a:t>
            </a:r>
            <a:r>
              <a:rPr lang="nb-NO" altLang="nb-NO" sz="2800" i="1" dirty="0" smtClean="0"/>
              <a:t>p</a:t>
            </a:r>
            <a:r>
              <a:rPr lang="nb-NO" altLang="nb-NO" sz="2800" dirty="0" smtClean="0"/>
              <a:t> for at </a:t>
            </a:r>
            <a:r>
              <a:rPr lang="nb-NO" altLang="nb-NO" sz="2800" i="1" dirty="0" smtClean="0"/>
              <a:t>S</a:t>
            </a:r>
            <a:r>
              <a:rPr lang="nb-NO" altLang="nb-NO" sz="2800" dirty="0" smtClean="0"/>
              <a:t> skal inntreffe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nb-NO" altLang="nb-NO" sz="2800" dirty="0" smtClean="0"/>
              <a:t>Forsøkene er uavhengige</a:t>
            </a:r>
            <a:r>
              <a:rPr lang="nb-NO" altLang="nb-NO" dirty="0" smtClean="0"/>
              <a:t>                                             </a:t>
            </a:r>
            <a:r>
              <a:rPr lang="nb-NO" altLang="nb-NO" sz="2800" dirty="0" smtClean="0"/>
              <a:t>                   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08520" y="-18257"/>
            <a:ext cx="6275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4000" b="1" i="0" kern="0" smtClean="0">
                <a:solidFill>
                  <a:schemeClr val="accent2"/>
                </a:solidFill>
              </a:rPr>
              <a:t>Binomisk fordeling</a:t>
            </a:r>
            <a:endParaRPr lang="nb-NO" altLang="nb-NO" sz="4000" i="0" kern="0" dirty="0" smtClean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682757" y="5877272"/>
                <a:ext cx="7489825" cy="739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18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nb-NO" altLang="nb-NO" sz="280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altLang="nb-NO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altLang="nb-NO" sz="280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altLang="nb-NO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altLang="nb-NO" sz="280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nb-NO" altLang="nb-NO" sz="2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altLang="nb-NO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b-NO" altLang="nb-NO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altLang="nb-NO" sz="280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nb-NO" altLang="nb-NO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nb-NO" altLang="nb-NO" sz="280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altLang="nb-NO" sz="2800" i="0" dirty="0"/>
              </a:p>
            </p:txBody>
          </p:sp>
        </mc:Choice>
        <mc:Fallback xmlns="">
          <p:sp>
            <p:nvSpPr>
              <p:cNvPr id="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757" y="5877272"/>
                <a:ext cx="7489825" cy="73930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2757" y="5174032"/>
            <a:ext cx="79933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dirty="0" err="1" smtClean="0"/>
              <a:t>X</a:t>
            </a:r>
            <a:r>
              <a:rPr lang="nb-NO" altLang="nb-NO" sz="2800" dirty="0" smtClean="0"/>
              <a:t> </a:t>
            </a:r>
            <a:r>
              <a:rPr lang="nb-NO" altLang="nb-NO" sz="2800" i="0" dirty="0" smtClean="0"/>
              <a:t>er </a:t>
            </a:r>
            <a:r>
              <a:rPr lang="nb-NO" altLang="nb-NO" sz="2800" i="0" dirty="0"/>
              <a:t>antall ganger </a:t>
            </a:r>
            <a:r>
              <a:rPr lang="nb-NO" altLang="nb-NO" sz="2800" dirty="0"/>
              <a:t>S </a:t>
            </a:r>
            <a:r>
              <a:rPr lang="nb-NO" altLang="nb-NO" sz="2800" i="0" dirty="0"/>
              <a:t>inntreffer i de </a:t>
            </a:r>
            <a:r>
              <a:rPr lang="nb-NO" altLang="nb-NO" sz="2800" dirty="0"/>
              <a:t>n</a:t>
            </a:r>
            <a:r>
              <a:rPr lang="nb-NO" altLang="nb-NO" sz="2800" i="0" dirty="0"/>
              <a:t> forsøkene</a:t>
            </a:r>
            <a:endParaRPr lang="en-US" altLang="nb-NO" sz="2800" i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12C8-1F33-4A03-BD99-3CB0A17A03FB}" type="slidenum">
              <a:rPr lang="en-US" altLang="nb-NO" smtClean="0"/>
              <a:pPr/>
              <a:t>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8020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/>
      <p:bldP spid="299011" grpId="0" build="p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988503" y="4639907"/>
            <a:ext cx="799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 smtClean="0">
                <a:solidFill>
                  <a:srgbClr val="3333FF"/>
                </a:solidFill>
              </a:rPr>
              <a:t>Med </a:t>
            </a:r>
            <a:r>
              <a:rPr lang="nb-NO" altLang="nb-NO" sz="2400" i="0" dirty="0" err="1" smtClean="0">
                <a:solidFill>
                  <a:srgbClr val="3333FF"/>
                </a:solidFill>
              </a:rPr>
              <a:t>tilbakelegging</a:t>
            </a:r>
            <a:r>
              <a:rPr lang="nb-NO" altLang="nb-NO" sz="2400" i="0" dirty="0" smtClean="0">
                <a:solidFill>
                  <a:srgbClr val="3333FF"/>
                </a:solidFill>
              </a:rPr>
              <a:t>:</a:t>
            </a:r>
            <a:endParaRPr lang="nb-NO" altLang="nb-NO" sz="2400" i="0" dirty="0">
              <a:solidFill>
                <a:srgbClr val="3333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9296"/>
            <a:ext cx="7237756" cy="1838732"/>
          </a:xfrm>
          <a:prstGeom prst="rect">
            <a:avLst/>
          </a:prstGeom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51520" y="1916832"/>
            <a:ext cx="720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>
                <a:solidFill>
                  <a:srgbClr val="3333FF"/>
                </a:solidFill>
              </a:rPr>
              <a:t>a</a:t>
            </a:r>
            <a:r>
              <a:rPr lang="nb-NO" altLang="nb-NO" sz="2400" i="0" dirty="0" smtClean="0">
                <a:solidFill>
                  <a:srgbClr val="3333FF"/>
                </a:solidFill>
              </a:rPr>
              <a:t>)</a:t>
            </a:r>
            <a:endParaRPr lang="nb-NO" altLang="nb-NO" sz="2400" i="0" dirty="0">
              <a:solidFill>
                <a:srgbClr val="3333FF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971600" y="2420888"/>
            <a:ext cx="799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 smtClean="0">
                <a:solidFill>
                  <a:srgbClr val="3333FF"/>
                </a:solidFill>
              </a:rPr>
              <a:t>Trekning med </a:t>
            </a:r>
            <a:r>
              <a:rPr lang="nb-NO" altLang="nb-NO" sz="2400" i="0" dirty="0" err="1" smtClean="0">
                <a:solidFill>
                  <a:srgbClr val="3333FF"/>
                </a:solidFill>
              </a:rPr>
              <a:t>tilbakelegging</a:t>
            </a:r>
            <a:r>
              <a:rPr lang="nb-NO" altLang="nb-NO" sz="2400" i="0" dirty="0" smtClean="0">
                <a:solidFill>
                  <a:srgbClr val="3333FF"/>
                </a:solidFill>
              </a:rPr>
              <a:t>: binomisk</a:t>
            </a:r>
            <a:endParaRPr lang="nb-NO" altLang="nb-NO" sz="2400" i="0" dirty="0">
              <a:solidFill>
                <a:srgbClr val="3333FF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929104" y="1959223"/>
            <a:ext cx="799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 smtClean="0">
                <a:solidFill>
                  <a:srgbClr val="3333FF"/>
                </a:solidFill>
              </a:rPr>
              <a:t>Trekning uten </a:t>
            </a:r>
            <a:r>
              <a:rPr lang="nb-NO" altLang="nb-NO" sz="2400" i="0" dirty="0" err="1" smtClean="0">
                <a:solidFill>
                  <a:srgbClr val="3333FF"/>
                </a:solidFill>
              </a:rPr>
              <a:t>tilbakelegging</a:t>
            </a:r>
            <a:r>
              <a:rPr lang="nb-NO" altLang="nb-NO" sz="2400" i="0" dirty="0" smtClean="0">
                <a:solidFill>
                  <a:srgbClr val="3333FF"/>
                </a:solidFill>
              </a:rPr>
              <a:t>: </a:t>
            </a:r>
            <a:r>
              <a:rPr lang="nb-NO" altLang="nb-NO" sz="2400" i="0" dirty="0" err="1" smtClean="0">
                <a:solidFill>
                  <a:srgbClr val="3333FF"/>
                </a:solidFill>
              </a:rPr>
              <a:t>hypergeometrisk</a:t>
            </a:r>
            <a:endParaRPr lang="nb-NO" altLang="nb-NO" sz="2400" i="0" dirty="0">
              <a:solidFill>
                <a:srgbClr val="3333FF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39991" y="3022039"/>
            <a:ext cx="543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 smtClean="0">
                <a:solidFill>
                  <a:srgbClr val="3333FF"/>
                </a:solidFill>
              </a:rPr>
              <a:t>b)</a:t>
            </a:r>
            <a:endParaRPr lang="nb-NO" altLang="nb-NO" sz="2400" i="0" dirty="0">
              <a:solidFill>
                <a:srgbClr val="3333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4067944" y="2924944"/>
                <a:ext cx="4104456" cy="1382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40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altLang="nb-NO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nb-NO" altLang="nb-NO" sz="2400" i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altLang="nb-NO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b-NO" altLang="nb-NO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altLang="nb-NO" sz="24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altLang="nb-NO" sz="24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nb-NO" altLang="nb-NO" sz="240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nb-NO" altLang="nb-NO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altLang="nb-NO" sz="24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altLang="nb-NO" sz="24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nb-NO" altLang="nb-NO" sz="24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nb-NO" altLang="nb-NO" sz="240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b-NO" altLang="nb-NO" sz="240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nb-NO" altLang="nb-NO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altLang="nb-NO" sz="24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altLang="nb-NO" sz="24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nb-NO" altLang="nb-NO" sz="24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 lang="nb-NO" altLang="nb-NO" sz="2400" i="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8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7944" y="2924944"/>
                <a:ext cx="4104456" cy="1382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88503" y="3344218"/>
            <a:ext cx="799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>
                <a:solidFill>
                  <a:srgbClr val="3333FF"/>
                </a:solidFill>
              </a:rPr>
              <a:t>U</a:t>
            </a:r>
            <a:r>
              <a:rPr lang="nb-NO" altLang="nb-NO" sz="2400" i="0" dirty="0" smtClean="0">
                <a:solidFill>
                  <a:srgbClr val="3333FF"/>
                </a:solidFill>
              </a:rPr>
              <a:t>ten </a:t>
            </a:r>
            <a:r>
              <a:rPr lang="nb-NO" altLang="nb-NO" sz="2400" i="0" dirty="0" err="1" smtClean="0">
                <a:solidFill>
                  <a:srgbClr val="3333FF"/>
                </a:solidFill>
              </a:rPr>
              <a:t>tilbakelegging</a:t>
            </a:r>
            <a:r>
              <a:rPr lang="nb-NO" altLang="nb-NO" sz="2400" i="0" dirty="0" smtClean="0">
                <a:solidFill>
                  <a:srgbClr val="3333FF"/>
                </a:solidFill>
              </a:rPr>
              <a:t>:</a:t>
            </a:r>
            <a:endParaRPr lang="nb-NO" altLang="nb-NO" sz="2400" i="0" dirty="0">
              <a:solidFill>
                <a:srgbClr val="3333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>
                <a:off x="4060304" y="4349445"/>
                <a:ext cx="5083696" cy="1002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40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altLang="nb-NO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nb-NO" altLang="nb-NO" sz="2400" i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altLang="nb-NO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b-NO" altLang="nb-NO" sz="2400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altLang="nb-NO" sz="240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nb-NO" altLang="nb-NO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altLang="nb-NO" sz="240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altLang="nb-NO" sz="24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altLang="nb-NO" sz="240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nb-NO" altLang="nb-NO" sz="240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nb-NO" altLang="nb-NO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altLang="nb-NO" sz="240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altLang="nb-NO" sz="24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altLang="nb-NO" sz="24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nb-NO" altLang="nb-NO" sz="240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nb-NO" altLang="nb-NO" sz="2400" i="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10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0304" y="4349445"/>
                <a:ext cx="5083696" cy="1002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163324"/>
              </p:ext>
            </p:extLst>
          </p:nvPr>
        </p:nvGraphicFramePr>
        <p:xfrm>
          <a:off x="1326454" y="5642682"/>
          <a:ext cx="6096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nb-NO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   </a:t>
                      </a:r>
                      <a:r>
                        <a:rPr lang="nb-NO" baseline="0" dirty="0" smtClean="0">
                          <a:solidFill>
                            <a:srgbClr val="0066FF"/>
                          </a:solidFill>
                        </a:rPr>
                        <a:t>  </a:t>
                      </a:r>
                      <a:r>
                        <a:rPr lang="nb-NO" i="1" baseline="0" dirty="0" smtClean="0">
                          <a:solidFill>
                            <a:srgbClr val="0066FF"/>
                          </a:solidFill>
                        </a:rPr>
                        <a:t>k</a:t>
                      </a:r>
                      <a:endParaRPr lang="nb-NO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        0     </a:t>
                      </a:r>
                      <a:endParaRPr lang="nb-NO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       1</a:t>
                      </a:r>
                      <a:endParaRPr lang="nb-NO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       2</a:t>
                      </a:r>
                      <a:endParaRPr lang="nb-NO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Uten</a:t>
                      </a:r>
                      <a:endParaRPr lang="nb-NO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  P(</a:t>
                      </a:r>
                      <a:r>
                        <a:rPr lang="nb-NO" i="1" dirty="0" err="1" smtClean="0">
                          <a:solidFill>
                            <a:srgbClr val="0066FF"/>
                          </a:solidFill>
                        </a:rPr>
                        <a:t>X</a:t>
                      </a:r>
                      <a:r>
                        <a:rPr lang="nb-NO" i="1" baseline="0" dirty="0" smtClean="0"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lang="nb-NO" i="0" baseline="0" dirty="0" smtClean="0">
                          <a:solidFill>
                            <a:srgbClr val="0066FF"/>
                          </a:solidFill>
                        </a:rPr>
                        <a:t>= </a:t>
                      </a:r>
                      <a:r>
                        <a:rPr lang="nb-NO" i="1" baseline="0" dirty="0" smtClean="0">
                          <a:solidFill>
                            <a:srgbClr val="0066FF"/>
                          </a:solidFill>
                        </a:rPr>
                        <a:t>k </a:t>
                      </a:r>
                      <a:r>
                        <a:rPr lang="nb-NO" i="0" baseline="0" dirty="0" smtClean="0">
                          <a:solidFill>
                            <a:srgbClr val="0066FF"/>
                          </a:solidFill>
                        </a:rPr>
                        <a:t>)</a:t>
                      </a:r>
                      <a:endParaRPr lang="nb-NO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      </a:t>
                      </a:r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0.10</a:t>
                      </a:r>
                      <a:endParaRPr lang="nb-NO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    </a:t>
                      </a:r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0.60</a:t>
                      </a:r>
                      <a:endParaRPr lang="nb-NO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     </a:t>
                      </a:r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0.30</a:t>
                      </a:r>
                      <a:endParaRPr lang="nb-NO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Med</a:t>
                      </a:r>
                      <a:endParaRPr lang="nb-NO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 P(</a:t>
                      </a:r>
                      <a:r>
                        <a:rPr lang="nb-NO" i="1" dirty="0" err="1" smtClean="0">
                          <a:solidFill>
                            <a:srgbClr val="0066FF"/>
                          </a:solidFill>
                        </a:rPr>
                        <a:t>X</a:t>
                      </a:r>
                      <a:r>
                        <a:rPr lang="nb-NO" i="1" baseline="0" dirty="0" smtClean="0"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lang="nb-NO" i="0" baseline="0" dirty="0" smtClean="0">
                          <a:solidFill>
                            <a:srgbClr val="0066FF"/>
                          </a:solidFill>
                        </a:rPr>
                        <a:t>= </a:t>
                      </a:r>
                      <a:r>
                        <a:rPr lang="nb-NO" i="1" baseline="0" dirty="0" smtClean="0">
                          <a:solidFill>
                            <a:srgbClr val="0066FF"/>
                          </a:solidFill>
                        </a:rPr>
                        <a:t>k </a:t>
                      </a:r>
                      <a:r>
                        <a:rPr lang="nb-NO" i="0" baseline="0" dirty="0" smtClean="0">
                          <a:solidFill>
                            <a:srgbClr val="0066FF"/>
                          </a:solidFill>
                        </a:rPr>
                        <a:t>)</a:t>
                      </a:r>
                      <a:endParaRPr lang="nb-NO" dirty="0" smtClean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      </a:t>
                      </a:r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0.16</a:t>
                      </a:r>
                      <a:endParaRPr lang="nb-NO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    </a:t>
                      </a:r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0.48</a:t>
                      </a:r>
                      <a:endParaRPr lang="nb-NO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     </a:t>
                      </a:r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0.36</a:t>
                      </a:r>
                      <a:endParaRPr lang="nb-NO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3558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59" y="260648"/>
            <a:ext cx="7998481" cy="1319200"/>
          </a:xfrm>
          <a:prstGeom prst="rect">
            <a:avLst/>
          </a:prstGeom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025015" y="3719462"/>
            <a:ext cx="799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 smtClean="0">
                <a:solidFill>
                  <a:srgbClr val="3333FF"/>
                </a:solidFill>
              </a:rPr>
              <a:t>Med </a:t>
            </a:r>
            <a:r>
              <a:rPr lang="nb-NO" altLang="nb-NO" sz="2400" i="0" dirty="0" err="1" smtClean="0">
                <a:solidFill>
                  <a:srgbClr val="3333FF"/>
                </a:solidFill>
              </a:rPr>
              <a:t>tilbakelegging</a:t>
            </a:r>
            <a:r>
              <a:rPr lang="nb-NO" altLang="nb-NO" sz="2400" i="0" dirty="0" smtClean="0">
                <a:solidFill>
                  <a:srgbClr val="3333FF"/>
                </a:solidFill>
              </a:rPr>
              <a:t>:</a:t>
            </a:r>
            <a:endParaRPr lang="nb-NO" altLang="nb-NO" sz="2400" i="0" dirty="0">
              <a:solidFill>
                <a:srgbClr val="3333FF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39991" y="1869911"/>
            <a:ext cx="543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>
                <a:solidFill>
                  <a:srgbClr val="3333FF"/>
                </a:solidFill>
              </a:rPr>
              <a:t>c</a:t>
            </a:r>
            <a:r>
              <a:rPr lang="nb-NO" altLang="nb-NO" sz="2400" i="0" dirty="0" smtClean="0">
                <a:solidFill>
                  <a:srgbClr val="3333FF"/>
                </a:solidFill>
              </a:rPr>
              <a:t>)</a:t>
            </a:r>
            <a:endParaRPr lang="nb-NO" altLang="nb-NO" sz="2400" i="0" dirty="0">
              <a:solidFill>
                <a:srgbClr val="3333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10"/>
              <p:cNvSpPr txBox="1">
                <a:spLocks noChangeArrowheads="1"/>
              </p:cNvSpPr>
              <p:nvPr/>
            </p:nvSpPr>
            <p:spPr bwMode="auto">
              <a:xfrm>
                <a:off x="4067944" y="1772816"/>
                <a:ext cx="4104456" cy="1382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40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altLang="nb-NO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nb-NO" altLang="nb-NO" sz="2400" i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altLang="nb-NO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b-NO" altLang="nb-NO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altLang="nb-NO" sz="24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altLang="nb-NO" sz="24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nb-NO" altLang="nb-NO" sz="24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nb-NO" altLang="nb-NO" sz="240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d>
                            <m:dPr>
                              <m:ctrlPr>
                                <a:rPr lang="nb-NO" altLang="nb-NO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altLang="nb-NO" sz="24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altLang="nb-NO" sz="24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nb-NO" altLang="nb-NO" sz="24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nb-NO" altLang="nb-NO" sz="24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nb-NO" altLang="nb-NO" sz="240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nb-NO" altLang="nb-NO" sz="240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nb-NO" altLang="nb-NO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nb-NO" altLang="nb-NO" sz="24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altLang="nb-NO" sz="24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nb-NO" altLang="nb-NO" sz="24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nb-NO" altLang="nb-NO" sz="2400" b="0" i="1" smtClean="0">
                                        <a:solidFill>
                                          <a:srgbClr val="0066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den>
                      </m:f>
                    </m:oMath>
                  </m:oMathPara>
                </a14:m>
                <a:endParaRPr lang="nb-NO" altLang="nb-NO" sz="2400" i="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6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7944" y="1772816"/>
                <a:ext cx="4104456" cy="1382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988503" y="2192090"/>
            <a:ext cx="7992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>
                <a:solidFill>
                  <a:srgbClr val="3333FF"/>
                </a:solidFill>
              </a:rPr>
              <a:t>U</a:t>
            </a:r>
            <a:r>
              <a:rPr lang="nb-NO" altLang="nb-NO" sz="2400" i="0" dirty="0" smtClean="0">
                <a:solidFill>
                  <a:srgbClr val="3333FF"/>
                </a:solidFill>
              </a:rPr>
              <a:t>ten </a:t>
            </a:r>
            <a:r>
              <a:rPr lang="nb-NO" altLang="nb-NO" sz="2400" i="0" dirty="0" err="1" smtClean="0">
                <a:solidFill>
                  <a:srgbClr val="3333FF"/>
                </a:solidFill>
              </a:rPr>
              <a:t>tilbakelegging</a:t>
            </a:r>
            <a:r>
              <a:rPr lang="nb-NO" altLang="nb-NO" sz="2400" i="0" dirty="0" smtClean="0">
                <a:solidFill>
                  <a:srgbClr val="3333FF"/>
                </a:solidFill>
              </a:rPr>
              <a:t>:</a:t>
            </a:r>
            <a:endParaRPr lang="nb-NO" altLang="nb-NO" sz="2400" i="0" dirty="0">
              <a:solidFill>
                <a:srgbClr val="3333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4096816" y="3429000"/>
                <a:ext cx="5083696" cy="1002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40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altLang="nb-NO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nb-NO" altLang="nb-NO" sz="2400" i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altLang="nb-NO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b-NO" altLang="nb-NO" sz="2400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altLang="nb-NO" sz="240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nb-NO" altLang="nb-NO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altLang="nb-NO" sz="240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altLang="nb-NO" sz="24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altLang="nb-NO" sz="240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nb-NO" altLang="nb-NO" sz="24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num>
                                <m:den>
                                  <m:r>
                                    <a:rPr lang="nb-NO" altLang="nb-NO" sz="240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nb-NO" altLang="nb-NO" sz="24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nb-NO" altLang="nb-NO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nb-NO" altLang="nb-NO" sz="2400" i="1" smtClean="0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nb-NO" altLang="nb-NO" sz="2400" i="1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altLang="nb-NO" sz="24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200</m:t>
                                  </m:r>
                                </m:num>
                                <m:den>
                                  <m:r>
                                    <a:rPr lang="nb-NO" altLang="nb-NO" sz="240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nb-NO" altLang="nb-NO" sz="2400" b="0" i="1" smtClean="0">
                                      <a:solidFill>
                                        <a:srgbClr val="0066FF"/>
                                      </a:solidFill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nb-NO" altLang="nb-NO" sz="2400" i="0" dirty="0">
                  <a:solidFill>
                    <a:srgbClr val="0066FF"/>
                  </a:solidFill>
                </a:endParaRPr>
              </a:p>
            </p:txBody>
          </p:sp>
        </mc:Choice>
        <mc:Fallback xmlns="">
          <p:sp>
            <p:nvSpPr>
              <p:cNvPr id="8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6816" y="3429000"/>
                <a:ext cx="5083696" cy="1002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993449"/>
              </p:ext>
            </p:extLst>
          </p:nvPr>
        </p:nvGraphicFramePr>
        <p:xfrm>
          <a:off x="1331640" y="4993161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nb-NO"/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Uten (b)</a:t>
                      </a:r>
                      <a:endParaRPr lang="nb-NO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  P(</a:t>
                      </a:r>
                      <a:r>
                        <a:rPr lang="nb-NO" i="1" dirty="0" err="1" smtClean="0">
                          <a:solidFill>
                            <a:srgbClr val="0066FF"/>
                          </a:solidFill>
                        </a:rPr>
                        <a:t>X</a:t>
                      </a:r>
                      <a:r>
                        <a:rPr lang="nb-NO" i="1" baseline="0" dirty="0" smtClean="0"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lang="nb-NO" i="0" baseline="0" dirty="0" smtClean="0">
                          <a:solidFill>
                            <a:srgbClr val="0066FF"/>
                          </a:solidFill>
                        </a:rPr>
                        <a:t>= </a:t>
                      </a:r>
                      <a:r>
                        <a:rPr lang="nb-NO" i="1" baseline="0" dirty="0" smtClean="0">
                          <a:solidFill>
                            <a:srgbClr val="0066FF"/>
                          </a:solidFill>
                        </a:rPr>
                        <a:t>k </a:t>
                      </a:r>
                      <a:r>
                        <a:rPr lang="nb-NO" i="0" baseline="0" dirty="0" smtClean="0">
                          <a:solidFill>
                            <a:srgbClr val="0066FF"/>
                          </a:solidFill>
                        </a:rPr>
                        <a:t>)</a:t>
                      </a:r>
                      <a:endParaRPr lang="nb-NO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      </a:t>
                      </a:r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0.10</a:t>
                      </a:r>
                      <a:endParaRPr lang="nb-NO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    </a:t>
                      </a:r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0.60</a:t>
                      </a:r>
                      <a:endParaRPr lang="nb-NO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     </a:t>
                      </a:r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0.30</a:t>
                      </a:r>
                      <a:endParaRPr lang="nb-NO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Uten (c)</a:t>
                      </a:r>
                      <a:endParaRPr lang="nb-NO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  P(</a:t>
                      </a:r>
                      <a:r>
                        <a:rPr lang="nb-NO" i="1" dirty="0" err="1" smtClean="0">
                          <a:solidFill>
                            <a:srgbClr val="0066FF"/>
                          </a:solidFill>
                        </a:rPr>
                        <a:t>X</a:t>
                      </a:r>
                      <a:r>
                        <a:rPr lang="nb-NO" i="1" baseline="0" dirty="0" smtClean="0"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lang="nb-NO" i="0" baseline="0" dirty="0" smtClean="0">
                          <a:solidFill>
                            <a:srgbClr val="0066FF"/>
                          </a:solidFill>
                        </a:rPr>
                        <a:t>= </a:t>
                      </a:r>
                      <a:r>
                        <a:rPr lang="nb-NO" i="1" baseline="0" dirty="0" smtClean="0">
                          <a:solidFill>
                            <a:srgbClr val="0066FF"/>
                          </a:solidFill>
                        </a:rPr>
                        <a:t>k </a:t>
                      </a:r>
                      <a:r>
                        <a:rPr lang="nb-NO" i="0" baseline="0" dirty="0" smtClean="0">
                          <a:solidFill>
                            <a:srgbClr val="0066FF"/>
                          </a:solidFill>
                        </a:rPr>
                        <a:t>)</a:t>
                      </a:r>
                      <a:endParaRPr lang="nb-NO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   </a:t>
                      </a:r>
                      <a:r>
                        <a:rPr lang="nb-NO" baseline="0" dirty="0" smtClean="0"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0.1595</a:t>
                      </a:r>
                      <a:endParaRPr lang="nb-NO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  </a:t>
                      </a:r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0.4810</a:t>
                      </a:r>
                      <a:endParaRPr lang="nb-NO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   </a:t>
                      </a:r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0.3595</a:t>
                      </a:r>
                      <a:endParaRPr lang="nb-NO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Med</a:t>
                      </a:r>
                      <a:endParaRPr lang="nb-NO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  P(</a:t>
                      </a:r>
                      <a:r>
                        <a:rPr lang="nb-NO" i="1" dirty="0" err="1" smtClean="0">
                          <a:solidFill>
                            <a:srgbClr val="0066FF"/>
                          </a:solidFill>
                        </a:rPr>
                        <a:t>X</a:t>
                      </a:r>
                      <a:r>
                        <a:rPr lang="nb-NO" i="1" baseline="0" dirty="0" smtClean="0">
                          <a:solidFill>
                            <a:srgbClr val="0066FF"/>
                          </a:solidFill>
                        </a:rPr>
                        <a:t> </a:t>
                      </a:r>
                      <a:r>
                        <a:rPr lang="nb-NO" i="0" baseline="0" dirty="0" smtClean="0">
                          <a:solidFill>
                            <a:srgbClr val="0066FF"/>
                          </a:solidFill>
                        </a:rPr>
                        <a:t>= </a:t>
                      </a:r>
                      <a:r>
                        <a:rPr lang="nb-NO" i="1" baseline="0" dirty="0" smtClean="0">
                          <a:solidFill>
                            <a:srgbClr val="0066FF"/>
                          </a:solidFill>
                        </a:rPr>
                        <a:t>k </a:t>
                      </a:r>
                      <a:r>
                        <a:rPr lang="nb-NO" i="0" baseline="0" dirty="0" smtClean="0">
                          <a:solidFill>
                            <a:srgbClr val="0066FF"/>
                          </a:solidFill>
                        </a:rPr>
                        <a:t>)</a:t>
                      </a:r>
                      <a:endParaRPr lang="nb-NO" dirty="0" smtClean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      </a:t>
                      </a:r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0.16</a:t>
                      </a:r>
                      <a:endParaRPr lang="nb-NO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    </a:t>
                      </a:r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0.48</a:t>
                      </a:r>
                      <a:endParaRPr lang="nb-NO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     </a:t>
                      </a:r>
                      <a:r>
                        <a:rPr lang="nb-NO" dirty="0" smtClean="0">
                          <a:solidFill>
                            <a:srgbClr val="0066FF"/>
                          </a:solidFill>
                        </a:rPr>
                        <a:t>0.36</a:t>
                      </a:r>
                      <a:endParaRPr lang="nb-NO" dirty="0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3215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39" y="476672"/>
            <a:ext cx="8023321" cy="2734624"/>
          </a:xfrm>
          <a:prstGeom prst="rect">
            <a:avLst/>
          </a:prstGeom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339991" y="3860000"/>
            <a:ext cx="543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 smtClean="0">
                <a:solidFill>
                  <a:srgbClr val="3333FF"/>
                </a:solidFill>
              </a:rPr>
              <a:t>d)</a:t>
            </a:r>
            <a:endParaRPr lang="nb-NO" altLang="nb-NO" sz="2400" i="0" dirty="0">
              <a:solidFill>
                <a:srgbClr val="3333FF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971600" y="3906166"/>
            <a:ext cx="7992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 smtClean="0">
                <a:solidFill>
                  <a:srgbClr val="3333FF"/>
                </a:solidFill>
              </a:rPr>
              <a:t>Utvalget vi trekker er lite i forhold til hele populasjonen.</a:t>
            </a:r>
          </a:p>
          <a:p>
            <a:pPr eaLnBrk="1" hangingPunct="1">
              <a:spcBef>
                <a:spcPts val="0"/>
              </a:spcBef>
            </a:pPr>
            <a:r>
              <a:rPr lang="nb-NO" altLang="nb-NO" sz="2400" i="0" dirty="0" smtClean="0">
                <a:solidFill>
                  <a:srgbClr val="3333FF"/>
                </a:solidFill>
              </a:rPr>
              <a:t>Derfor er det rimelig å anta at </a:t>
            </a:r>
            <a:r>
              <a:rPr lang="nb-NO" altLang="nb-NO" sz="2400" dirty="0" err="1" smtClean="0">
                <a:solidFill>
                  <a:srgbClr val="3333FF"/>
                </a:solidFill>
              </a:rPr>
              <a:t>X</a:t>
            </a:r>
            <a:r>
              <a:rPr lang="nb-NO" altLang="nb-NO" sz="2400" dirty="0" smtClean="0">
                <a:solidFill>
                  <a:srgbClr val="3333FF"/>
                </a:solidFill>
              </a:rPr>
              <a:t> </a:t>
            </a:r>
            <a:r>
              <a:rPr lang="nb-NO" altLang="nb-NO" sz="2400" i="0" dirty="0" smtClean="0">
                <a:solidFill>
                  <a:srgbClr val="3333FF"/>
                </a:solidFill>
              </a:rPr>
              <a:t>er binomisk fordelt.</a:t>
            </a:r>
            <a:endParaRPr lang="nb-NO" altLang="nb-NO" sz="2400" i="0" dirty="0">
              <a:solidFill>
                <a:srgbClr val="3333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6486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7</a:t>
            </a:fld>
            <a:endParaRPr lang="en-US" altLang="nb-NO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45" y="44624"/>
            <a:ext cx="8159941" cy="2874304"/>
          </a:xfrm>
          <a:prstGeom prst="rect">
            <a:avLst/>
          </a:prstGeom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11560" y="2924944"/>
            <a:ext cx="720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>
                <a:solidFill>
                  <a:srgbClr val="3333FF"/>
                </a:solidFill>
              </a:rPr>
              <a:t>a</a:t>
            </a:r>
            <a:r>
              <a:rPr lang="nb-NO" altLang="nb-NO" sz="2400" i="0" dirty="0" smtClean="0">
                <a:solidFill>
                  <a:srgbClr val="3333FF"/>
                </a:solidFill>
              </a:rPr>
              <a:t>)</a:t>
            </a:r>
            <a:endParaRPr lang="nb-NO" altLang="nb-NO" sz="2400" i="0" dirty="0">
              <a:solidFill>
                <a:srgbClr val="3333FF"/>
              </a:solidFill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289144" y="2967335"/>
            <a:ext cx="40749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 smtClean="0">
                <a:solidFill>
                  <a:srgbClr val="3333FF"/>
                </a:solidFill>
              </a:rPr>
              <a:t>Jf. forrige oppgave.</a:t>
            </a:r>
            <a:endParaRPr lang="nb-NO" altLang="nb-NO" sz="2400" i="0" dirty="0">
              <a:solidFill>
                <a:srgbClr val="3333FF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28023" y="3624246"/>
            <a:ext cx="543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 smtClean="0">
                <a:solidFill>
                  <a:srgbClr val="3333FF"/>
                </a:solidFill>
              </a:rPr>
              <a:t>b)</a:t>
            </a:r>
            <a:endParaRPr lang="nb-NO" altLang="nb-NO" sz="2400" i="0" dirty="0">
              <a:solidFill>
                <a:srgbClr val="3333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 Box 10"/>
              <p:cNvSpPr txBox="1">
                <a:spLocks noChangeArrowheads="1"/>
              </p:cNvSpPr>
              <p:nvPr/>
            </p:nvSpPr>
            <p:spPr bwMode="auto">
              <a:xfrm>
                <a:off x="1360512" y="3501008"/>
                <a:ext cx="5083696" cy="708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40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altLang="nb-NO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nb-NO" altLang="nb-NO" sz="2400" i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altLang="nb-NO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b-NO" altLang="nb-NO" sz="2400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b-NO" altLang="nb-NO" sz="2400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altLang="nb-NO" sz="240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r>
                        <a:rPr lang="nb-NO" altLang="nb-NO" sz="24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b-NO" altLang="nb-NO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nb-NO" altLang="nb-NO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nb-NO" altLang="nb-NO" sz="2400" i="0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10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0512" y="3501008"/>
                <a:ext cx="5083696" cy="7081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79607" y="4339619"/>
            <a:ext cx="543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i="0" dirty="0">
                <a:solidFill>
                  <a:srgbClr val="3333FF"/>
                </a:solidFill>
              </a:rPr>
              <a:t>c</a:t>
            </a:r>
            <a:r>
              <a:rPr lang="nb-NO" altLang="nb-NO" sz="2400" i="0" dirty="0" smtClean="0">
                <a:solidFill>
                  <a:srgbClr val="3333FF"/>
                </a:solidFill>
              </a:rPr>
              <a:t>)</a:t>
            </a:r>
            <a:endParaRPr lang="nb-NO" altLang="nb-NO" sz="2400" i="0" dirty="0">
              <a:solidFill>
                <a:srgbClr val="3333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1412096" y="4339618"/>
                <a:ext cx="508369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40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altLang="nb-NO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nb-NO" altLang="nb-NO" sz="2400" i="0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12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2096" y="4339618"/>
                <a:ext cx="5083696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3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 Box 10"/>
              <p:cNvSpPr txBox="1">
                <a:spLocks noChangeArrowheads="1"/>
              </p:cNvSpPr>
              <p:nvPr/>
            </p:nvSpPr>
            <p:spPr bwMode="auto">
              <a:xfrm>
                <a:off x="1393304" y="5655182"/>
                <a:ext cx="263542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40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altLang="nb-NO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nb-NO" altLang="nb-NO" sz="2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nb-NO" altLang="nb-NO" sz="2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nb-NO" altLang="nb-NO" sz="2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190</m:t>
                      </m:r>
                    </m:oMath>
                  </m:oMathPara>
                </a14:m>
                <a:endParaRPr lang="nb-NO" altLang="nb-NO" sz="2400" i="0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13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3304" y="5655182"/>
                <a:ext cx="2635424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6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1412096" y="6280657"/>
                <a:ext cx="299546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40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altLang="nb-NO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nb-NO" altLang="nb-NO" sz="2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nb-NO" altLang="nb-NO" sz="2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nb-NO" altLang="nb-NO" sz="2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202</m:t>
                      </m:r>
                    </m:oMath>
                  </m:oMathPara>
                </a14:m>
                <a:endParaRPr lang="nb-NO" altLang="nb-NO" sz="2400" i="0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14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2096" y="6280657"/>
                <a:ext cx="2995464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6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auto">
              <a:xfrm>
                <a:off x="5746120" y="5093637"/>
                <a:ext cx="161416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  <m:r>
                        <a:rPr lang="nb-NO" altLang="nb-NO" sz="2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134</m:t>
                      </m:r>
                    </m:oMath>
                  </m:oMathPara>
                </a14:m>
                <a:endParaRPr lang="nb-NO" altLang="nb-NO" sz="2400" i="0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15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6120" y="5093637"/>
                <a:ext cx="1614160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 Box 10"/>
              <p:cNvSpPr txBox="1">
                <a:spLocks noChangeArrowheads="1"/>
              </p:cNvSpPr>
              <p:nvPr/>
            </p:nvSpPr>
            <p:spPr bwMode="auto">
              <a:xfrm>
                <a:off x="2696407" y="4221088"/>
                <a:ext cx="3560874" cy="708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altLang="nb-NO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400" i="1">
                                  <a:solidFill>
                                    <a:srgbClr val="0066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b-NO" altLang="nb-NO" sz="2400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nb-NO" altLang="nb-NO" sz="2400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altLang="nb-NO" sz="2400" b="0" i="1" smtClean="0">
                                    <a:solidFill>
                                      <a:srgbClr val="0066FF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nb-NO" altLang="nb-NO" sz="240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b-NO" altLang="nb-NO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nb-NO" altLang="nb-NO" sz="24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20−3</m:t>
                          </m:r>
                        </m:sup>
                      </m:sSup>
                    </m:oMath>
                  </m:oMathPara>
                </a14:m>
                <a:endParaRPr lang="nb-NO" altLang="nb-NO" sz="2400" i="0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16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6407" y="4221088"/>
                <a:ext cx="3560874" cy="7081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2696407" y="5093637"/>
                <a:ext cx="337152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=1140</m:t>
                      </m:r>
                      <m:r>
                        <a:rPr lang="nb-NO" altLang="nb-NO" sz="2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nb-NO" altLang="nb-NO" sz="2400" i="1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nb-NO" altLang="nb-NO" sz="24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sup>
                      </m:sSup>
                    </m:oMath>
                  </m:oMathPara>
                </a14:m>
                <a:endParaRPr lang="nb-NO" altLang="nb-NO" sz="2400" i="0" dirty="0">
                  <a:solidFill>
                    <a:srgbClr val="0066FF"/>
                  </a:solidFill>
                </a:endParaRPr>
              </a:p>
            </p:txBody>
          </p:sp>
        </mc:Choice>
        <mc:Fallback>
          <p:sp>
            <p:nvSpPr>
              <p:cNvPr id="17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6407" y="5093637"/>
                <a:ext cx="3371522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23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1871516"/>
              </p:ext>
            </p:extLst>
          </p:nvPr>
        </p:nvGraphicFramePr>
        <p:xfrm>
          <a:off x="669949" y="1270298"/>
          <a:ext cx="7516813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18" name="Equation" r:id="rId3" imgW="2920680" imgH="228600" progId="Equation.DSMT4">
                  <p:embed/>
                </p:oleObj>
              </mc:Choice>
              <mc:Fallback>
                <p:oleObj name="Equation" r:id="rId3" imgW="2920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49" y="1270298"/>
                        <a:ext cx="7516813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12006" y="333673"/>
            <a:ext cx="71278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En </a:t>
            </a:r>
            <a:r>
              <a:rPr lang="nb-NO" altLang="nb-NO" i="0" dirty="0" smtClean="0"/>
              <a:t>tilfeldig </a:t>
            </a:r>
            <a:r>
              <a:rPr lang="nb-NO" altLang="nb-NO" i="0" dirty="0"/>
              <a:t>variabel </a:t>
            </a:r>
            <a:r>
              <a:rPr lang="nb-NO" altLang="nb-NO" dirty="0" err="1"/>
              <a:t>X</a:t>
            </a:r>
            <a:r>
              <a:rPr lang="nb-NO" altLang="nb-NO" i="0" dirty="0"/>
              <a:t> har mulige </a:t>
            </a:r>
            <a:r>
              <a:rPr lang="nb-NO" altLang="nb-NO" i="0" dirty="0" smtClean="0"/>
              <a:t>verdier     </a:t>
            </a:r>
            <a:r>
              <a:rPr lang="nb-NO" altLang="nb-NO" i="1" dirty="0" smtClean="0"/>
              <a:t>x</a:t>
            </a:r>
            <a:r>
              <a:rPr lang="nb-NO" altLang="nb-NO" sz="2400" i="0" baseline="-25000" dirty="0" smtClean="0"/>
              <a:t>1 </a:t>
            </a:r>
            <a:r>
              <a:rPr lang="nb-NO" altLang="nb-NO" dirty="0" smtClean="0"/>
              <a:t>, </a:t>
            </a:r>
            <a:r>
              <a:rPr lang="nb-NO" altLang="nb-NO" i="1" dirty="0" smtClean="0"/>
              <a:t>x</a:t>
            </a:r>
            <a:r>
              <a:rPr lang="nb-NO" altLang="nb-NO" sz="2400" i="0" baseline="-25000" dirty="0" smtClean="0"/>
              <a:t>2 </a:t>
            </a:r>
            <a:r>
              <a:rPr lang="nb-NO" altLang="nb-NO" sz="2400" baseline="-25000" dirty="0" smtClean="0"/>
              <a:t> </a:t>
            </a:r>
            <a:r>
              <a:rPr lang="nb-NO" altLang="nb-NO" dirty="0" smtClean="0"/>
              <a:t>,…, </a:t>
            </a:r>
            <a:r>
              <a:rPr lang="nb-NO" altLang="nb-NO" i="1" dirty="0" err="1"/>
              <a:t>x</a:t>
            </a:r>
            <a:r>
              <a:rPr lang="nb-NO" altLang="nb-NO" sz="2400" i="1" baseline="-25000" dirty="0" err="1"/>
              <a:t>m</a:t>
            </a:r>
            <a:r>
              <a:rPr lang="nb-NO" altLang="nb-NO" sz="2400" i="1" baseline="-25000" dirty="0"/>
              <a:t> </a:t>
            </a:r>
            <a:r>
              <a:rPr lang="nb-NO" altLang="nb-NO" dirty="0"/>
              <a:t>. </a:t>
            </a:r>
            <a:r>
              <a:rPr lang="nb-NO" altLang="nb-NO" i="0" dirty="0"/>
              <a:t>Da er </a:t>
            </a:r>
            <a:r>
              <a:rPr lang="nb-NO" altLang="nb-NO" i="0" dirty="0">
                <a:solidFill>
                  <a:srgbClr val="FF0000"/>
                </a:solidFill>
              </a:rPr>
              <a:t>forventningsverdien</a:t>
            </a:r>
            <a:r>
              <a:rPr lang="nb-NO" altLang="nb-NO" i="0" dirty="0"/>
              <a:t> 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467544" y="260648"/>
            <a:ext cx="8353300" cy="18002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i="0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7370865"/>
              </p:ext>
            </p:extLst>
          </p:nvPr>
        </p:nvGraphicFramePr>
        <p:xfrm>
          <a:off x="741957" y="3917405"/>
          <a:ext cx="7716838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19" name="Equation" r:id="rId5" imgW="3225600" imgH="482400" progId="Equation.DSMT4">
                  <p:embed/>
                </p:oleObj>
              </mc:Choice>
              <mc:Fallback>
                <p:oleObj name="Equation" r:id="rId5" imgW="32256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57" y="3917405"/>
                        <a:ext cx="7716838" cy="1154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11757" y="2408238"/>
            <a:ext cx="71278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nb-NO" altLang="nb-NO" i="0" dirty="0"/>
              <a:t>En </a:t>
            </a:r>
            <a:r>
              <a:rPr lang="nb-NO" altLang="nb-NO" i="0" dirty="0" smtClean="0"/>
              <a:t>tilfeldig </a:t>
            </a:r>
            <a:r>
              <a:rPr lang="nb-NO" altLang="nb-NO" i="0" dirty="0"/>
              <a:t>variabel </a:t>
            </a:r>
            <a:r>
              <a:rPr lang="nb-NO" altLang="nb-NO" i="1" dirty="0" err="1"/>
              <a:t>X</a:t>
            </a:r>
            <a:r>
              <a:rPr lang="nb-NO" altLang="nb-NO" dirty="0"/>
              <a:t> </a:t>
            </a:r>
            <a:r>
              <a:rPr lang="nb-NO" altLang="nb-NO" i="0" dirty="0"/>
              <a:t>har mulige verdier </a:t>
            </a:r>
            <a:r>
              <a:rPr lang="nb-NO" altLang="nb-NO" i="0" dirty="0" smtClean="0"/>
              <a:t>   </a:t>
            </a:r>
            <a:r>
              <a:rPr lang="nb-NO" altLang="nb-NO" i="1" dirty="0" smtClean="0"/>
              <a:t>x</a:t>
            </a:r>
            <a:r>
              <a:rPr lang="nb-NO" altLang="nb-NO" sz="2400" i="0" baseline="-25000" dirty="0" smtClean="0"/>
              <a:t>1 </a:t>
            </a:r>
            <a:r>
              <a:rPr lang="nb-NO" altLang="nb-NO" dirty="0" smtClean="0"/>
              <a:t>, </a:t>
            </a:r>
            <a:r>
              <a:rPr lang="nb-NO" altLang="nb-NO" i="1" dirty="0" smtClean="0"/>
              <a:t>x</a:t>
            </a:r>
            <a:r>
              <a:rPr lang="nb-NO" altLang="nb-NO" sz="2400" i="0" baseline="-25000" dirty="0" smtClean="0"/>
              <a:t>2 </a:t>
            </a:r>
            <a:r>
              <a:rPr lang="nb-NO" altLang="nb-NO" dirty="0" smtClean="0"/>
              <a:t>, </a:t>
            </a:r>
            <a:r>
              <a:rPr lang="nb-NO" altLang="nb-NO" dirty="0"/>
              <a:t>…, </a:t>
            </a:r>
            <a:r>
              <a:rPr lang="nb-NO" altLang="nb-NO" i="1" dirty="0" err="1"/>
              <a:t>x</a:t>
            </a:r>
            <a:r>
              <a:rPr lang="nb-NO" altLang="nb-NO" sz="2400" i="1" baseline="-25000" dirty="0" err="1"/>
              <a:t>m</a:t>
            </a:r>
            <a:r>
              <a:rPr lang="nb-NO" altLang="nb-NO" sz="2400" i="1" baseline="-25000" dirty="0"/>
              <a:t> </a:t>
            </a:r>
            <a:r>
              <a:rPr lang="nb-NO" altLang="nb-NO" dirty="0"/>
              <a:t> </a:t>
            </a:r>
            <a:r>
              <a:rPr lang="nb-NO" altLang="nb-NO" i="0" dirty="0"/>
              <a:t>og forventningsverdi </a:t>
            </a:r>
            <a:r>
              <a:rPr lang="nb-NO" altLang="nb-NO" dirty="0"/>
              <a:t/>
            </a:r>
            <a:br>
              <a:rPr lang="nb-NO" altLang="nb-NO" dirty="0"/>
            </a:br>
            <a:r>
              <a:rPr lang="nb-NO" altLang="nb-NO" i="0" dirty="0"/>
              <a:t>Da er variansen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0320" y="2276872"/>
            <a:ext cx="8280524" cy="2794645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038466"/>
              </p:ext>
            </p:extLst>
          </p:nvPr>
        </p:nvGraphicFramePr>
        <p:xfrm>
          <a:off x="6193506" y="2910409"/>
          <a:ext cx="4667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20" name="Equation" r:id="rId7" imgW="152280" imgH="164880" progId="Equation.DSMT4">
                  <p:embed/>
                </p:oleObj>
              </mc:Choice>
              <mc:Fallback>
                <p:oleObj name="Equation" r:id="rId7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3506" y="2910409"/>
                        <a:ext cx="4667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39924" y="5373217"/>
            <a:ext cx="8280920" cy="1008111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Standardavviket til en </a:t>
            </a:r>
            <a:r>
              <a:rPr lang="nb-NO" altLang="nb-NO" i="0" dirty="0" smtClean="0"/>
              <a:t>tilfeldig </a:t>
            </a:r>
            <a:r>
              <a:rPr lang="nb-NO" altLang="nb-NO" i="0" dirty="0"/>
              <a:t>variabel </a:t>
            </a:r>
            <a:r>
              <a:rPr lang="nb-NO" altLang="nb-NO" dirty="0" err="1"/>
              <a:t>X</a:t>
            </a:r>
            <a:r>
              <a:rPr lang="nb-NO" altLang="nb-NO" i="0" dirty="0"/>
              <a:t> er gitt </a:t>
            </a:r>
            <a:r>
              <a:rPr lang="nb-NO" altLang="nb-NO" i="0" dirty="0" smtClean="0"/>
              <a:t>ved</a:t>
            </a:r>
          </a:p>
          <a:p>
            <a:pPr eaLnBrk="1" hangingPunct="1"/>
            <a:endParaRPr lang="nb-NO" altLang="nb-NO" sz="4000" i="0" dirty="0"/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606731"/>
              </p:ext>
            </p:extLst>
          </p:nvPr>
        </p:nvGraphicFramePr>
        <p:xfrm>
          <a:off x="827956" y="5830132"/>
          <a:ext cx="31353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21" name="Equation" r:id="rId9" imgW="1473120" imgH="253800" progId="Equation.DSMT4">
                  <p:embed/>
                </p:oleObj>
              </mc:Choice>
              <mc:Fallback>
                <p:oleObj name="Equation" r:id="rId9" imgW="1473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956" y="5830132"/>
                        <a:ext cx="313531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081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animBg="1"/>
      <p:bldP spid="10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0146"/>
          <a:stretch/>
        </p:blipFill>
        <p:spPr>
          <a:xfrm>
            <a:off x="552334" y="188640"/>
            <a:ext cx="8073001" cy="2088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41" y="2420888"/>
            <a:ext cx="8073001" cy="8970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10"/>
              <p:cNvSpPr txBox="1">
                <a:spLocks noChangeArrowheads="1"/>
              </p:cNvSpPr>
              <p:nvPr/>
            </p:nvSpPr>
            <p:spPr bwMode="auto">
              <a:xfrm>
                <a:off x="755576" y="3952021"/>
                <a:ext cx="813690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nb-NO" altLang="nb-NO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nb-NO" altLang="nb-NO" sz="24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altLang="nb-NO" sz="24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altLang="nb-NO" sz="2400" i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altLang="nb-NO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nb-NO" altLang="nb-NO" sz="24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b-NO" altLang="nb-NO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nb-NO" altLang="nb-NO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nb-NO" altLang="nb-NO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93</m:t>
                    </m:r>
                    <m:r>
                      <a:rPr lang="nb-NO" altLang="nb-NO" sz="240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nb-NO" altLang="nb-NO" sz="2400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altLang="nb-NO" sz="2400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nb-NO" altLang="nb-NO" sz="2400" b="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000</m:t>
                    </m:r>
                    <m:r>
                      <a:rPr lang="nb-NO" altLang="nb-NO" sz="24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b-NO" altLang="nb-NO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nb-NO" altLang="nb-NO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nb-NO" altLang="nb-NO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05</m:t>
                    </m:r>
                    <m:r>
                      <a:rPr lang="nb-NO" altLang="nb-NO" sz="240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nb-NO" altLang="nb-NO" sz="2400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nb-NO" altLang="nb-NO" sz="2400" dirty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nb-NO" altLang="nb-NO" sz="2400" b="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500</m:t>
                    </m:r>
                    <m:r>
                      <a:rPr lang="nb-NO" altLang="nb-NO" sz="24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b-NO" altLang="nb-NO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nb-NO" altLang="nb-NO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nb-NO" altLang="nb-NO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02=120</m:t>
                    </m:r>
                    <m:r>
                      <a:rPr lang="nb-NO" altLang="nb-NO" sz="24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b-NO" altLang="nb-NO" sz="2400" b="0" i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kroner</m:t>
                    </m:r>
                  </m:oMath>
                </a14:m>
                <a:endParaRPr lang="nb-NO" altLang="nb-NO" sz="2400" i="0" dirty="0" smtClean="0">
                  <a:solidFill>
                    <a:srgbClr val="3333FF"/>
                  </a:solidFill>
                </a:endParaRPr>
              </a:p>
            </p:txBody>
          </p:sp>
        </mc:Choice>
        <mc:Fallback>
          <p:sp>
            <p:nvSpPr>
              <p:cNvPr id="5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5576" y="3952021"/>
                <a:ext cx="8136904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2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49896" y="3404150"/>
            <a:ext cx="78360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nb-NO" altLang="nb-NO" sz="2400" dirty="0" err="1" smtClean="0">
                <a:solidFill>
                  <a:srgbClr val="3333FF"/>
                </a:solidFill>
              </a:rPr>
              <a:t>X</a:t>
            </a:r>
            <a:r>
              <a:rPr lang="nb-NO" altLang="nb-NO" sz="2400" dirty="0" smtClean="0">
                <a:solidFill>
                  <a:srgbClr val="3333FF"/>
                </a:solidFill>
              </a:rPr>
              <a:t> </a:t>
            </a:r>
            <a:r>
              <a:rPr lang="nb-NO" altLang="nb-NO" sz="2400" i="0" dirty="0" smtClean="0">
                <a:solidFill>
                  <a:srgbClr val="3333FF"/>
                </a:solidFill>
              </a:rPr>
              <a:t>er erstatning for en tilfeldig valgt sykkeleier</a:t>
            </a:r>
            <a:endParaRPr lang="nb-NO" altLang="nb-NO" sz="2400" dirty="0">
              <a:solidFill>
                <a:srgbClr val="3333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 Box 10"/>
              <p:cNvSpPr txBox="1">
                <a:spLocks noChangeArrowheads="1"/>
              </p:cNvSpPr>
              <p:nvPr/>
            </p:nvSpPr>
            <p:spPr bwMode="auto">
              <a:xfrm>
                <a:off x="0" y="4509759"/>
                <a:ext cx="9289032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</a:pPr>
                <a:r>
                  <a:rPr lang="nb-NO" altLang="nb-NO" sz="2200" i="0" dirty="0" smtClean="0">
                    <a:solidFill>
                      <a:srgbClr val="0066FF"/>
                    </a:solidFill>
                  </a:rPr>
                  <a:t>       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altLang="nb-NO" sz="22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altLang="nb-NO" sz="22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nb-NO" altLang="nb-NO" sz="2200" i="1" dirty="0" smtClean="0">
                  <a:solidFill>
                    <a:srgbClr val="0066FF"/>
                  </a:solidFill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ts val="1200"/>
                  </a:spcBef>
                </a:pPr>
                <a:r>
                  <a:rPr lang="nb-NO" altLang="nb-NO" sz="2200" dirty="0" smtClean="0">
                    <a:solidFill>
                      <a:srgbClr val="0066FF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nb-NO" altLang="nb-NO" sz="2200" i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nb-NO" altLang="nb-NO" sz="22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altLang="nb-NO" sz="22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nb-NO" altLang="nb-NO" sz="22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0−120)</m:t>
                        </m:r>
                      </m:e>
                      <m:sup>
                        <m:r>
                          <a:rPr lang="nb-NO" altLang="nb-NO" sz="22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altLang="nb-NO" sz="22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b-NO" altLang="nb-NO" sz="22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nb-NO" altLang="nb-NO" sz="22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nb-NO" altLang="nb-NO" sz="22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93</m:t>
                    </m:r>
                    <m:r>
                      <a:rPr lang="nb-NO" altLang="nb-NO" sz="220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nb-NO" altLang="nb-NO" sz="22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altLang="nb-NO" sz="22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altLang="nb-NO" sz="22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nb-NO" altLang="nb-NO" sz="220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0−120</m:t>
                            </m:r>
                          </m:e>
                        </m:d>
                      </m:e>
                      <m:sup>
                        <m:r>
                          <a:rPr lang="nb-NO" altLang="nb-NO" sz="22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altLang="nb-NO" sz="22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b-NO" altLang="nb-NO" sz="22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nb-NO" altLang="nb-NO" sz="22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nb-NO" altLang="nb-NO" sz="22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05</m:t>
                    </m:r>
                    <m:r>
                      <a:rPr lang="nb-NO" altLang="nb-NO" sz="220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nb-NO" altLang="nb-NO" sz="2200" i="1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nb-NO" altLang="nb-NO" sz="22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altLang="nb-NO" sz="2200" b="0" i="1" smtClean="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3500</m:t>
                            </m:r>
                            <m:r>
                              <a:rPr lang="nb-NO" altLang="nb-NO" sz="2200">
                                <a:solidFill>
                                  <a:srgbClr val="0066FF"/>
                                </a:solidFill>
                                <a:latin typeface="Cambria Math" panose="02040503050406030204" pitchFamily="18" charset="0"/>
                              </a:rPr>
                              <m:t>−120</m:t>
                            </m:r>
                          </m:e>
                        </m:d>
                      </m:e>
                      <m:sup>
                        <m:r>
                          <a:rPr lang="nb-NO" altLang="nb-NO" sz="220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nb-NO" altLang="nb-NO" sz="22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nb-NO" altLang="nb-NO" sz="22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nb-NO" altLang="nb-NO" sz="22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nb-NO" altLang="nb-NO" sz="22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02</m:t>
                    </m:r>
                  </m:oMath>
                </a14:m>
                <a:endParaRPr lang="nb-NO" altLang="nb-NO" sz="2200" b="0" i="1" dirty="0" smtClean="0">
                  <a:solidFill>
                    <a:srgbClr val="0066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7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09759"/>
                <a:ext cx="9289032" cy="923330"/>
              </a:xfrm>
              <a:prstGeom prst="rect">
                <a:avLst/>
              </a:prstGeom>
              <a:blipFill rotWithShape="0">
                <a:blip r:embed="rId5"/>
                <a:stretch>
                  <a:fillRect t="-3974" b="-86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762472" y="6216272"/>
                <a:ext cx="5146344" cy="5052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altLang="nb-NO" sz="2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𝑆𝐷</m:t>
                      </m:r>
                      <m:d>
                        <m:dPr>
                          <m:ctrlP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altLang="nb-NO" sz="2400" b="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altLang="nb-NO" sz="2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nb-NO" altLang="nb-NO" sz="2400" i="1" smtClean="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b-NO" altLang="nb-NO" sz="2400">
                              <a:solidFill>
                                <a:srgbClr val="0066FF"/>
                              </a:solidFill>
                              <a:latin typeface="Cambria Math" panose="02040503050406030204" pitchFamily="18" charset="0"/>
                            </a:rPr>
                            <m:t>280600</m:t>
                          </m:r>
                        </m:e>
                      </m:rad>
                      <m:r>
                        <a:rPr lang="nb-NO" altLang="nb-NO" sz="240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=529</m:t>
                      </m:r>
                      <m:r>
                        <a:rPr lang="nb-NO" altLang="nb-NO" sz="2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nb-NO" altLang="nb-NO" sz="240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72</m:t>
                      </m:r>
                      <m:r>
                        <a:rPr lang="nb-NO" altLang="nb-NO" sz="2400" b="0" i="1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nb-NO" altLang="nb-NO" sz="2400" b="0" i="0" smtClean="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kroner</m:t>
                      </m:r>
                      <m:r>
                        <a:rPr lang="nb-NO" altLang="nb-NO" sz="2400">
                          <a:solidFill>
                            <a:srgbClr val="0066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nb-NO" sz="24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472" y="6216272"/>
                <a:ext cx="5146344" cy="50520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9</a:t>
            </a:fld>
            <a:endParaRPr lang="en-US" alt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 Box 10"/>
              <p:cNvSpPr txBox="1">
                <a:spLocks noChangeArrowheads="1"/>
              </p:cNvSpPr>
              <p:nvPr/>
            </p:nvSpPr>
            <p:spPr bwMode="auto">
              <a:xfrm>
                <a:off x="0" y="5585557"/>
                <a:ext cx="3490056" cy="430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ts val="1200"/>
                  </a:spcBef>
                </a:pPr>
                <a:r>
                  <a:rPr lang="nb-NO" altLang="nb-NO" sz="2200" b="0" dirty="0" smtClean="0">
                    <a:solidFill>
                      <a:srgbClr val="0066FF"/>
                    </a:solidFill>
                    <a:ea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nb-NO" altLang="nb-NO" sz="220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=2806</m:t>
                    </m:r>
                    <m:r>
                      <a:rPr lang="nb-NO" altLang="nb-NO" sz="220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  <m:r>
                      <a:rPr lang="nb-NO" altLang="nb-NO" sz="2200" b="0" i="1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altLang="nb-NO" sz="22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 altLang="nb-NO" sz="2200" b="0" i="0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kroner</m:t>
                        </m:r>
                      </m:e>
                      <m:sup>
                        <m:r>
                          <a:rPr lang="nb-NO" altLang="nb-NO" sz="2200" b="0" i="1" smtClean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nb-NO" altLang="nb-NO" sz="2200" dirty="0" smtClean="0">
                  <a:solidFill>
                    <a:srgbClr val="3333FF"/>
                  </a:solidFill>
                </a:endParaRPr>
              </a:p>
            </p:txBody>
          </p:sp>
        </mc:Choice>
        <mc:Fallback>
          <p:sp>
            <p:nvSpPr>
              <p:cNvPr id="9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585557"/>
                <a:ext cx="3490056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62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11856</TotalTime>
  <Words>924</Words>
  <Application>Microsoft Office PowerPoint</Application>
  <PresentationFormat>On-screen Show (4:3)</PresentationFormat>
  <Paragraphs>167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Cambria Math</vt:lpstr>
      <vt:lpstr>Default Design</vt:lpstr>
      <vt:lpstr>Equation</vt:lpstr>
      <vt:lpstr>MathType 6.0 Equation</vt:lpstr>
      <vt:lpstr>Mtb Graph</vt:lpstr>
      <vt:lpstr>MAT0100V Sannsynlighetsregning og kombinatorikk</vt:lpstr>
      <vt:lpstr>Vi har følgende situasjon:</vt:lpstr>
      <vt:lpstr>Vi har følgende situasjon: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Tilnærming av binomiske sannsynligheter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Estimering og konfidensintervall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MA-EVU2 Sannsynlighetsregning med anvendelser i spillteori og statistikk</dc:title>
  <dc:creator>borgan</dc:creator>
  <cp:lastModifiedBy>Borgan</cp:lastModifiedBy>
  <cp:revision>700</cp:revision>
  <cp:lastPrinted>2016-04-23T16:45:55Z</cp:lastPrinted>
  <dcterms:created xsi:type="dcterms:W3CDTF">2003-10-01T16:45:29Z</dcterms:created>
  <dcterms:modified xsi:type="dcterms:W3CDTF">2017-04-28T06:36:00Z</dcterms:modified>
</cp:coreProperties>
</file>