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84" r:id="rId2"/>
    <p:sldId id="440" r:id="rId3"/>
    <p:sldId id="441" r:id="rId4"/>
    <p:sldId id="442" r:id="rId5"/>
    <p:sldId id="443" r:id="rId6"/>
    <p:sldId id="437" r:id="rId7"/>
    <p:sldId id="425" r:id="rId8"/>
    <p:sldId id="426" r:id="rId9"/>
    <p:sldId id="422" r:id="rId10"/>
    <p:sldId id="423" r:id="rId11"/>
    <p:sldId id="427" r:id="rId12"/>
    <p:sldId id="444" r:id="rId13"/>
    <p:sldId id="445" r:id="rId14"/>
    <p:sldId id="446" r:id="rId15"/>
    <p:sldId id="448" r:id="rId16"/>
    <p:sldId id="447" r:id="rId17"/>
    <p:sldId id="368" r:id="rId18"/>
    <p:sldId id="369" r:id="rId19"/>
    <p:sldId id="371" r:id="rId20"/>
    <p:sldId id="438" r:id="rId21"/>
    <p:sldId id="432" r:id="rId22"/>
    <p:sldId id="408" r:id="rId23"/>
    <p:sldId id="386" r:id="rId24"/>
    <p:sldId id="374" r:id="rId25"/>
    <p:sldId id="375" r:id="rId26"/>
    <p:sldId id="389" r:id="rId2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969696"/>
    <a:srgbClr val="CC6600"/>
    <a:srgbClr val="00CC66"/>
    <a:srgbClr val="5F5F5F"/>
    <a:srgbClr val="333333"/>
    <a:srgbClr val="008000"/>
    <a:srgbClr val="CC0000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34" autoAdjust="0"/>
    <p:restoredTop sz="94660"/>
  </p:normalViewPr>
  <p:slideViewPr>
    <p:cSldViewPr>
      <p:cViewPr varScale="1">
        <p:scale>
          <a:sx n="84" d="100"/>
          <a:sy n="84" d="100"/>
        </p:scale>
        <p:origin x="1338" y="78"/>
      </p:cViewPr>
      <p:guideLst>
        <p:guide orient="horz" pos="225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image" Target="../media/image85.wmf"/><Relationship Id="rId4" Type="http://schemas.openxmlformats.org/officeDocument/2006/relationships/image" Target="../media/image8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0.wmf"/><Relationship Id="rId1" Type="http://schemas.openxmlformats.org/officeDocument/2006/relationships/image" Target="../media/image8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E71988B1-6F3B-47CC-9218-14BA89A4301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922407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i="0"/>
            </a:lvl1pPr>
          </a:lstStyle>
          <a:p>
            <a:fld id="{E34C4848-3F95-4748-A52E-B905EFF4A00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95486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C4848-3F95-4748-A52E-B905EFF4A00D}" type="slidenum">
              <a:rPr lang="en-US" altLang="nb-NO" smtClean="0"/>
              <a:pPr/>
              <a:t>10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3957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F7DA6-1338-4D80-9EC2-26F1A97D62DE}" type="slidenum">
              <a:rPr lang="en-US" altLang="nb-NO" smtClean="0"/>
              <a:pPr/>
              <a:t>13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250454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C4848-3F95-4748-A52E-B905EFF4A00D}" type="slidenum">
              <a:rPr lang="en-US" altLang="nb-NO" smtClean="0"/>
              <a:pPr/>
              <a:t>21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438959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99C571-34D8-4767-8EFC-866DE620F51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95298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5F017-A567-45B1-90DE-682E5DD64A99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52050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BA6C05-E6E8-468D-9819-DAE722D251B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969091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980E8-E569-4869-B984-10028D77292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39308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CA12C8-1F33-4A03-BD99-3CB0A17A03F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878690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AF8D1B-6A85-47B6-8C7C-AD7C5A24B84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675641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BA7E01-AEF2-4F30-ACBD-E3C9573D95C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70938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07174-6011-4D5B-A475-622DAA20BE1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87686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B5C55-4AE9-4CD8-91D1-216DE941861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6093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FBCA9-3B42-4BDE-8285-427CD76473D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13241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FED9A-7E58-46AA-B569-B35E02DA7E1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56994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784232-6B0B-4CB7-908D-DC1004E9369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2854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8A933-BD3B-48CB-A8CE-AF89DC446FCB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3068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16301-091A-4F4A-9032-15EFE1FDF72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84857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EAD9E1-0C40-42B7-8698-6E28DE6571C5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62382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 smtClean="0"/>
              <a:t>Click to edit Master text styles</a:t>
            </a:r>
          </a:p>
          <a:p>
            <a:pPr lvl="1"/>
            <a:r>
              <a:rPr lang="en-US" altLang="nb-NO" smtClean="0"/>
              <a:t>Second level</a:t>
            </a:r>
          </a:p>
          <a:p>
            <a:pPr lvl="2"/>
            <a:r>
              <a:rPr lang="en-US" altLang="nb-NO" smtClean="0"/>
              <a:t>Third level</a:t>
            </a:r>
          </a:p>
          <a:p>
            <a:pPr lvl="3"/>
            <a:r>
              <a:rPr lang="en-US" altLang="nb-NO" smtClean="0"/>
              <a:t>Fourth level</a:t>
            </a:r>
          </a:p>
          <a:p>
            <a:pPr lvl="4"/>
            <a:r>
              <a:rPr lang="en-US" altLang="nb-N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MA-EVU2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0578DF33-F810-4931-B238-468A50404115}" type="slidenum">
              <a:rPr lang="en-US" altLang="nb-NO"/>
              <a:pPr/>
              <a:t>‹#›</a:t>
            </a:fld>
            <a:endParaRPr lang="en-US" alt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42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4.wmf"/><Relationship Id="rId12" Type="http://schemas.openxmlformats.org/officeDocument/2006/relationships/image" Target="../media/image41.png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5.png"/><Relationship Id="rId7" Type="http://schemas.openxmlformats.org/officeDocument/2006/relationships/image" Target="../media/image4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46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50.png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5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50.wmf"/><Relationship Id="rId3" Type="http://schemas.openxmlformats.org/officeDocument/2006/relationships/notesSlide" Target="../notesSlides/notesSlide2.xml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7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9.wmf"/><Relationship Id="rId20" Type="http://schemas.openxmlformats.org/officeDocument/2006/relationships/image" Target="../media/image51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53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10" Type="http://schemas.openxmlformats.org/officeDocument/2006/relationships/image" Target="../media/image46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54.e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8.wmf"/><Relationship Id="rId22" Type="http://schemas.openxmlformats.org/officeDocument/2006/relationships/image" Target="../media/image5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oleObject" Target="../embeddings/oleObject56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12" Type="http://schemas.openxmlformats.org/officeDocument/2006/relationships/image" Target="../media/image5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6.wmf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52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4.bin"/><Relationship Id="rId14" Type="http://schemas.openxmlformats.org/officeDocument/2006/relationships/image" Target="../media/image6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65.wmf"/><Relationship Id="rId3" Type="http://schemas.openxmlformats.org/officeDocument/2006/relationships/image" Target="../media/image67.png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4.wmf"/><Relationship Id="rId5" Type="http://schemas.openxmlformats.org/officeDocument/2006/relationships/image" Target="../media/image61.wmf"/><Relationship Id="rId15" Type="http://schemas.openxmlformats.org/officeDocument/2006/relationships/image" Target="../media/image66.w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3.wmf"/><Relationship Id="rId14" Type="http://schemas.openxmlformats.org/officeDocument/2006/relationships/oleObject" Target="../embeddings/oleObject62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6.png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5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9.wmf"/><Relationship Id="rId11" Type="http://schemas.openxmlformats.org/officeDocument/2006/relationships/image" Target="../media/image74.jpeg"/><Relationship Id="rId5" Type="http://schemas.openxmlformats.org/officeDocument/2006/relationships/oleObject" Target="../embeddings/oleObject64.bin"/><Relationship Id="rId15" Type="http://schemas.openxmlformats.org/officeDocument/2006/relationships/image" Target="../media/image71.wmf"/><Relationship Id="rId10" Type="http://schemas.openxmlformats.org/officeDocument/2006/relationships/image" Target="../media/image73.jpeg"/><Relationship Id="rId4" Type="http://schemas.openxmlformats.org/officeDocument/2006/relationships/image" Target="../media/image68.wmf"/><Relationship Id="rId9" Type="http://schemas.openxmlformats.org/officeDocument/2006/relationships/image" Target="../media/image72.png"/><Relationship Id="rId14" Type="http://schemas.openxmlformats.org/officeDocument/2006/relationships/oleObject" Target="../embeddings/oleObject6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81.wmf"/><Relationship Id="rId4" Type="http://schemas.openxmlformats.org/officeDocument/2006/relationships/oleObject" Target="../embeddings/oleObject6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68.bin"/><Relationship Id="rId4" Type="http://schemas.openxmlformats.org/officeDocument/2006/relationships/image" Target="../media/image84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100.png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5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87.wmf"/><Relationship Id="rId4" Type="http://schemas.openxmlformats.org/officeDocument/2006/relationships/image" Target="../media/image14.png"/><Relationship Id="rId9" Type="http://schemas.openxmlformats.org/officeDocument/2006/relationships/oleObject" Target="../embeddings/oleObject7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90.wmf"/><Relationship Id="rId5" Type="http://schemas.openxmlformats.org/officeDocument/2006/relationships/oleObject" Target="../embeddings/oleObject74.bin"/><Relationship Id="rId4" Type="http://schemas.openxmlformats.org/officeDocument/2006/relationships/image" Target="../media/image89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1.wmf"/><Relationship Id="rId3" Type="http://schemas.openxmlformats.org/officeDocument/2006/relationships/image" Target="../media/image13.png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3.png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image" Target="../media/image29.png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31.jpeg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36.png"/><Relationship Id="rId5" Type="http://schemas.openxmlformats.org/officeDocument/2006/relationships/image" Target="../media/image28.wmf"/><Relationship Id="rId10" Type="http://schemas.openxmlformats.org/officeDocument/2006/relationships/image" Target="../media/image32.png"/><Relationship Id="rId4" Type="http://schemas.openxmlformats.org/officeDocument/2006/relationships/oleObject" Target="../embeddings/oleObject27.bin"/><Relationship Id="rId9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55688" y="381000"/>
            <a:ext cx="7200900" cy="2160588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nb-NO" altLang="nb-NO" sz="3600" b="1" smtClean="0">
                <a:solidFill>
                  <a:srgbClr val="000099"/>
                </a:solidFill>
              </a:rPr>
              <a:t>MAT0100V</a:t>
            </a:r>
            <a:br>
              <a:rPr lang="nb-NO" altLang="nb-NO" sz="3600" b="1" smtClean="0">
                <a:solidFill>
                  <a:srgbClr val="000099"/>
                </a:solidFill>
              </a:rPr>
            </a:br>
            <a:r>
              <a:rPr lang="nb-NO" altLang="nb-NO" sz="3200" b="1" smtClean="0">
                <a:solidFill>
                  <a:srgbClr val="000099"/>
                </a:solidFill>
              </a:rPr>
              <a:t>Sannsynlighetsregning og kombinatorikk</a:t>
            </a:r>
            <a:endParaRPr lang="en-GB" altLang="nb-NO" sz="3200" b="1" smtClean="0">
              <a:solidFill>
                <a:srgbClr val="00009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57192"/>
            <a:ext cx="6400800" cy="1152525"/>
          </a:xfrm>
        </p:spPr>
        <p:txBody>
          <a:bodyPr/>
          <a:lstStyle/>
          <a:p>
            <a:pPr eaLnBrk="1" hangingPunct="1"/>
            <a:r>
              <a:rPr lang="nb-NO" altLang="nb-NO" sz="2000" dirty="0" smtClean="0"/>
              <a:t>Ørnulf Borgan</a:t>
            </a:r>
          </a:p>
          <a:p>
            <a:pPr eaLnBrk="1" hangingPunct="1"/>
            <a:r>
              <a:rPr lang="nb-NO" altLang="nb-NO" sz="2000" dirty="0" smtClean="0"/>
              <a:t>Matematisk institutt</a:t>
            </a:r>
          </a:p>
          <a:p>
            <a:pPr eaLnBrk="1" hangingPunct="1"/>
            <a:r>
              <a:rPr lang="nb-NO" altLang="nb-NO" sz="2000" dirty="0" smtClean="0"/>
              <a:t>Universitetet i Oslo</a:t>
            </a:r>
          </a:p>
          <a:p>
            <a:pPr eaLnBrk="1" hangingPunct="1"/>
            <a:endParaRPr lang="nb-NO" altLang="nb-NO" dirty="0" smtClean="0"/>
          </a:p>
          <a:p>
            <a:pPr eaLnBrk="1" hangingPunct="1"/>
            <a:endParaRPr lang="en-GB" altLang="nb-NO" dirty="0" smtClean="0"/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251520" y="2924944"/>
            <a:ext cx="9001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b-NO" altLang="nb-NO" sz="2400" b="1" i="0" dirty="0">
                <a:solidFill>
                  <a:srgbClr val="CC0000"/>
                </a:solidFill>
              </a:rPr>
              <a:t>O</a:t>
            </a:r>
            <a:r>
              <a:rPr lang="nb-NO" altLang="nb-NO" sz="2400" b="1" i="0" dirty="0" smtClean="0">
                <a:solidFill>
                  <a:srgbClr val="CC0000"/>
                </a:solidFill>
              </a:rPr>
              <a:t>rdnet utvalg med og uten tilbakelegging (repetisjon)</a:t>
            </a:r>
          </a:p>
          <a:p>
            <a:pPr algn="ctr">
              <a:spcBef>
                <a:spcPct val="0"/>
              </a:spcBef>
              <a:spcAft>
                <a:spcPts val="600"/>
              </a:spcAft>
              <a:buNone/>
            </a:pPr>
            <a:r>
              <a:rPr lang="nb-NO" altLang="nb-NO" sz="2400" b="1" i="0" dirty="0" smtClean="0">
                <a:solidFill>
                  <a:srgbClr val="CC0000"/>
                </a:solidFill>
              </a:rPr>
              <a:t>Uordnet utvalg uten </a:t>
            </a:r>
            <a:r>
              <a:rPr lang="nb-NO" altLang="nb-NO" sz="2400" b="1" i="0" dirty="0" err="1">
                <a:solidFill>
                  <a:srgbClr val="CC0000"/>
                </a:solidFill>
              </a:rPr>
              <a:t>tilbakelegging</a:t>
            </a:r>
            <a:r>
              <a:rPr lang="nb-NO" altLang="nb-NO" sz="2400" b="1" i="0" dirty="0">
                <a:solidFill>
                  <a:srgbClr val="CC0000"/>
                </a:solidFill>
              </a:rPr>
              <a:t> (repetisjon</a:t>
            </a:r>
            <a:r>
              <a:rPr lang="nb-NO" altLang="nb-NO" sz="2400" b="1" i="0" dirty="0" smtClean="0">
                <a:solidFill>
                  <a:srgbClr val="CC0000"/>
                </a:solidFill>
              </a:rPr>
              <a:t>)</a:t>
            </a: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b-NO" altLang="nb-NO" sz="2400" b="1" i="0" dirty="0" smtClean="0">
                <a:solidFill>
                  <a:srgbClr val="CC0000"/>
                </a:solidFill>
              </a:rPr>
              <a:t>Tilfeldige variabler og sannsynlighetsfordelinger</a:t>
            </a:r>
            <a:endParaRPr lang="nb-NO" altLang="nb-NO" sz="2400" b="1" i="0" dirty="0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nb-NO" altLang="nb-NO" sz="2400" b="1" i="0" dirty="0" err="1" smtClean="0">
                <a:solidFill>
                  <a:srgbClr val="CC0000"/>
                </a:solidFill>
              </a:rPr>
              <a:t>Hypergeometrisk</a:t>
            </a:r>
            <a:r>
              <a:rPr lang="nb-NO" altLang="nb-NO" sz="2400" b="1" i="0" dirty="0" smtClean="0">
                <a:solidFill>
                  <a:srgbClr val="CC0000"/>
                </a:solidFill>
              </a:rPr>
              <a:t> fordeling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9C571-34D8-4767-8EFC-866DE620F510}" type="slidenum">
              <a:rPr lang="en-US" altLang="nb-NO" smtClean="0"/>
              <a:pPr/>
              <a:t>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0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915866" y="4567604"/>
            <a:ext cx="3257550" cy="99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2585" i="0" u="sng"/>
          </a:p>
        </p:txBody>
      </p:sp>
      <p:sp>
        <p:nvSpPr>
          <p:cNvPr id="254979" name="Rectangle 3"/>
          <p:cNvSpPr>
            <a:spLocks noChangeArrowheads="1"/>
          </p:cNvSpPr>
          <p:nvPr/>
        </p:nvSpPr>
        <p:spPr bwMode="auto">
          <a:xfrm>
            <a:off x="586110" y="191029"/>
            <a:ext cx="4849986" cy="94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400" i="0" dirty="0">
                <a:solidFill>
                  <a:srgbClr val="008000"/>
                </a:solidFill>
              </a:rPr>
              <a:t>Eksempel </a:t>
            </a:r>
            <a:r>
              <a:rPr lang="nb-NO" altLang="nb-NO" sz="2400" i="0" dirty="0" smtClean="0">
                <a:solidFill>
                  <a:srgbClr val="008000"/>
                </a:solidFill>
              </a:rPr>
              <a:t>6.10 (modifisert):</a:t>
            </a:r>
            <a:r>
              <a:rPr lang="nb-NO" altLang="nb-NO" sz="2400" i="0" dirty="0" smtClean="0"/>
              <a:t> </a:t>
            </a:r>
            <a:endParaRPr lang="nb-NO" altLang="nb-NO" sz="2400" i="0" dirty="0"/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400" i="0" dirty="0"/>
              <a:t>En pokerspiller får delt ut fem kort </a:t>
            </a:r>
            <a:endParaRPr lang="en-US" altLang="nb-NO" sz="2400" i="0" dirty="0"/>
          </a:p>
        </p:txBody>
      </p:sp>
      <p:sp>
        <p:nvSpPr>
          <p:cNvPr id="254980" name="Rectangle 4"/>
          <p:cNvSpPr>
            <a:spLocks noChangeArrowheads="1"/>
          </p:cNvSpPr>
          <p:nvPr/>
        </p:nvSpPr>
        <p:spPr bwMode="auto">
          <a:xfrm>
            <a:off x="586109" y="2396605"/>
            <a:ext cx="7378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400" i="0" dirty="0"/>
              <a:t>Antall mulige måter å dele ut fem kort </a:t>
            </a:r>
            <a:r>
              <a:rPr lang="nb-NO" altLang="nb-NO" sz="2400" i="0" dirty="0" smtClean="0"/>
              <a:t>på er</a:t>
            </a:r>
            <a:endParaRPr lang="en-US" altLang="nb-NO" sz="2400" i="0" dirty="0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586109" y="3342630"/>
            <a:ext cx="7378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400" i="0" dirty="0"/>
              <a:t>Antall av disse som gir </a:t>
            </a:r>
            <a:r>
              <a:rPr lang="nb-NO" altLang="nb-NO" sz="2400" i="0" dirty="0" smtClean="0"/>
              <a:t>fem kort i samme farge er</a:t>
            </a:r>
            <a:endParaRPr lang="en-US" altLang="nb-NO" sz="2400" i="0" dirty="0"/>
          </a:p>
        </p:txBody>
      </p:sp>
      <p:graphicFrame>
        <p:nvGraphicFramePr>
          <p:cNvPr id="2549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772941"/>
              </p:ext>
            </p:extLst>
          </p:nvPr>
        </p:nvGraphicFramePr>
        <p:xfrm>
          <a:off x="814266" y="5725477"/>
          <a:ext cx="25955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5" name="Equation" r:id="rId4" imgW="1028520" imgH="203040" progId="Equation.DSMT4">
                  <p:embed/>
                </p:oleObj>
              </mc:Choice>
              <mc:Fallback>
                <p:oleObj name="Equation" r:id="rId4" imgW="1028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4266" y="5725477"/>
                        <a:ext cx="2595563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00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67612"/>
              </p:ext>
            </p:extLst>
          </p:nvPr>
        </p:nvGraphicFramePr>
        <p:xfrm>
          <a:off x="5997491" y="4373371"/>
          <a:ext cx="118427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6" name="Equation" r:id="rId6" imgW="469800" imgH="177480" progId="Equation.DSMT4">
                  <p:embed/>
                </p:oleObj>
              </mc:Choice>
              <mc:Fallback>
                <p:oleObj name="Equation" r:id="rId6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7491" y="4373371"/>
                        <a:ext cx="118427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005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7435983"/>
              </p:ext>
            </p:extLst>
          </p:nvPr>
        </p:nvGraphicFramePr>
        <p:xfrm>
          <a:off x="3404089" y="5564066"/>
          <a:ext cx="1538654" cy="866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7" name="Equation" r:id="rId8" imgW="609480" imgH="342720" progId="Equation.DSMT4">
                  <p:embed/>
                </p:oleObj>
              </mc:Choice>
              <mc:Fallback>
                <p:oleObj name="Equation" r:id="rId8" imgW="6094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089" y="5564066"/>
                        <a:ext cx="1538654" cy="8660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5006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04201"/>
              </p:ext>
            </p:extLst>
          </p:nvPr>
        </p:nvGraphicFramePr>
        <p:xfrm>
          <a:off x="5074626" y="5772150"/>
          <a:ext cx="1478574" cy="44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128" name="Equation" r:id="rId10" imgW="583920" imgH="177480" progId="Equation.DSMT4">
                  <p:embed/>
                </p:oleObj>
              </mc:Choice>
              <mc:Fallback>
                <p:oleObj name="Equation" r:id="rId10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626" y="5772150"/>
                        <a:ext cx="1478574" cy="44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F8D1B-6A85-47B6-8C7C-AD7C5A24B843}" type="slidenum">
              <a:rPr lang="en-US" altLang="nb-NO" smtClean="0"/>
              <a:pPr/>
              <a:t>10</a:t>
            </a:fld>
            <a:endParaRPr lang="en-US" altLang="nb-NO"/>
          </a:p>
        </p:txBody>
      </p:sp>
      <p:sp>
        <p:nvSpPr>
          <p:cNvPr id="24" name="Rectangle 8"/>
          <p:cNvSpPr>
            <a:spLocks noChangeArrowheads="1"/>
          </p:cNvSpPr>
          <p:nvPr/>
        </p:nvSpPr>
        <p:spPr bwMode="auto">
          <a:xfrm>
            <a:off x="586120" y="1326076"/>
            <a:ext cx="815970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400" i="0" dirty="0"/>
              <a:t>Hva er sannsynligheten for at spilleren </a:t>
            </a:r>
            <a:r>
              <a:rPr lang="nb-NO" altLang="nb-NO" sz="2400" i="0" dirty="0" smtClean="0"/>
              <a:t>får fem kort i samme «farge»? </a:t>
            </a:r>
            <a:endParaRPr lang="en-US" altLang="nb-NO" sz="2400" i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553200" y="2148405"/>
                <a:ext cx="1010749" cy="9235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altLang="nb-N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2148405"/>
                <a:ext cx="1010749" cy="923523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72481" y="4087346"/>
                <a:ext cx="6480719" cy="913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altLang="nb-N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alt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nb-NO" alt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altLang="nb-NO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nb-NO" alt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altLang="nb-NO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nb-NO" alt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81" y="4087346"/>
                <a:ext cx="6480719" cy="9135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330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/>
      <p:bldP spid="254980" grpId="0" build="p"/>
      <p:bldP spid="254986" grpId="0" build="p"/>
      <p:bldP spid="24" grpId="0" build="p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-756592" y="44624"/>
            <a:ext cx="9371013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3200" i="0" kern="0" dirty="0" smtClean="0">
              <a:solidFill>
                <a:srgbClr val="FF0000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539254" y="328509"/>
            <a:ext cx="7777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800" i="0" dirty="0">
                <a:solidFill>
                  <a:srgbClr val="008000"/>
                </a:solidFill>
              </a:rPr>
              <a:t>Eksempel 6.11:</a:t>
            </a:r>
            <a:r>
              <a:rPr lang="nb-NO" altLang="nb-NO" sz="2800" i="0" dirty="0"/>
              <a:t> I en kartong er det 12 sikringer</a:t>
            </a:r>
            <a:endParaRPr lang="en-US" altLang="nb-NO" sz="2800" i="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75221" y="1082198"/>
            <a:ext cx="77052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nb-NO" altLang="nb-NO" sz="2800" i="0" dirty="0" smtClean="0"/>
              <a:t>Fire av dem er defekte, resten er i orden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611188" y="1608651"/>
            <a:ext cx="77052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nb-NO" altLang="nb-NO" sz="2800" i="0" dirty="0" smtClean="0"/>
              <a:t>Vi </a:t>
            </a:r>
            <a:r>
              <a:rPr lang="nb-NO" altLang="nb-NO" sz="2800" i="0" dirty="0"/>
              <a:t>trekker tilfeldig tre </a:t>
            </a:r>
            <a:r>
              <a:rPr lang="nb-NO" altLang="nb-NO" sz="2800" i="0" dirty="0" smtClean="0"/>
              <a:t>sikringer</a:t>
            </a:r>
            <a:endParaRPr lang="nb-NO" altLang="nb-NO" sz="2800" i="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75221" y="2207540"/>
            <a:ext cx="77052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  <a:buFontTx/>
              <a:buNone/>
            </a:pPr>
            <a:r>
              <a:rPr lang="nb-NO" altLang="nb-NO" sz="2800" i="0" dirty="0" smtClean="0"/>
              <a:t>Hva </a:t>
            </a:r>
            <a:r>
              <a:rPr lang="nb-NO" altLang="nb-NO" sz="2800" i="0" dirty="0"/>
              <a:t>er sannsynligheten for at én er defekt</a:t>
            </a:r>
            <a:r>
              <a:rPr lang="nb-NO" altLang="nb-NO" sz="2800" i="0" dirty="0" smtClean="0"/>
              <a:t>?</a:t>
            </a:r>
            <a:endParaRPr lang="nb-NO" altLang="nb-NO" sz="2800" i="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>
                <a:spLocks noChangeArrowheads="1"/>
              </p:cNvSpPr>
              <p:nvPr/>
            </p:nvSpPr>
            <p:spPr bwMode="auto">
              <a:xfrm>
                <a:off x="644362" y="3168944"/>
                <a:ext cx="7705228" cy="810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buFontTx/>
                  <a:buNone/>
                </a:pPr>
                <a:r>
                  <a:rPr lang="nb-NO" altLang="nb-NO" sz="2800" i="0" dirty="0" smtClean="0"/>
                  <a:t>Antall </a:t>
                </a:r>
                <a:r>
                  <a:rPr lang="nb-NO" altLang="nb-NO" sz="2800" i="0" dirty="0"/>
                  <a:t>mulige </a:t>
                </a:r>
                <a:r>
                  <a:rPr lang="nb-NO" altLang="nb-NO" sz="2800" i="0" dirty="0" smtClean="0"/>
                  <a:t>utvalg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altLang="nb-NO" sz="2800" i="0" dirty="0" smtClean="0"/>
                  <a:t> </a:t>
                </a:r>
                <a:endParaRPr lang="nb-NO" altLang="nb-NO" sz="2800" i="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362" y="3168944"/>
                <a:ext cx="7705228" cy="810799"/>
              </a:xfrm>
              <a:prstGeom prst="rect">
                <a:avLst/>
              </a:prstGeom>
              <a:blipFill rotWithShape="0">
                <a:blip r:embed="rId3"/>
                <a:stretch>
                  <a:fillRect l="-1661" b="-15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644362" y="4008824"/>
                <a:ext cx="7705228" cy="8079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buFontTx/>
                  <a:buNone/>
                </a:pPr>
                <a:r>
                  <a:rPr lang="nb-NO" altLang="nb-NO" sz="2800" i="0" dirty="0" smtClean="0"/>
                  <a:t>Antall </a:t>
                </a:r>
                <a:r>
                  <a:rPr lang="nb-NO" altLang="nb-NO" sz="2800" i="0" dirty="0"/>
                  <a:t>gunstige </a:t>
                </a:r>
                <a:r>
                  <a:rPr lang="nb-NO" altLang="nb-NO" sz="2800" i="0" dirty="0" smtClean="0"/>
                  <a:t>utvalg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nb-NO" altLang="nb-NO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nb-NO" altLang="nb-N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altLang="nb-NO" sz="2800" i="0" dirty="0"/>
                  <a:t> </a:t>
                </a:r>
                <a:endParaRPr lang="en-US" altLang="nb-NO" sz="2800" i="0" dirty="0"/>
              </a:p>
            </p:txBody>
          </p:sp>
        </mc:Choice>
        <mc:Fallback xmlns="">
          <p:sp>
            <p:nvSpPr>
              <p:cNvPr id="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362" y="4008824"/>
                <a:ext cx="7705228" cy="807978"/>
              </a:xfrm>
              <a:prstGeom prst="rect">
                <a:avLst/>
              </a:prstGeom>
              <a:blipFill rotWithShape="0">
                <a:blip r:embed="rId4"/>
                <a:stretch>
                  <a:fillRect l="-1661" b="-2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34821"/>
              </p:ext>
            </p:extLst>
          </p:nvPr>
        </p:nvGraphicFramePr>
        <p:xfrm>
          <a:off x="755576" y="5165567"/>
          <a:ext cx="4225925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2" name="Equation" r:id="rId5" imgW="1612800" imgH="317160" progId="Equation.DSMT4">
                  <p:embed/>
                </p:oleObj>
              </mc:Choice>
              <mc:Fallback>
                <p:oleObj name="Equation" r:id="rId5" imgW="16128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5165567"/>
                        <a:ext cx="4225925" cy="83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933-BD3B-48CB-A8CE-AF89DC446FCB}" type="slidenum">
              <a:rPr lang="en-US" altLang="nb-NO" smtClean="0"/>
              <a:pPr/>
              <a:t>11</a:t>
            </a:fld>
            <a:endParaRPr lang="en-US" alt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>
                <a:spLocks noChangeArrowheads="1"/>
              </p:cNvSpPr>
              <p:nvPr/>
            </p:nvSpPr>
            <p:spPr bwMode="auto">
              <a:xfrm>
                <a:off x="4860032" y="3312733"/>
                <a:ext cx="1862236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nb-NO" altLang="nb-NO" sz="2800" b="0" i="1" smtClean="0">
                        <a:latin typeface="Cambria Math" panose="02040503050406030204" pitchFamily="18" charset="0"/>
                      </a:rPr>
                      <m:t>=220</m:t>
                    </m:r>
                  </m:oMath>
                </a14:m>
                <a:r>
                  <a:rPr lang="nb-NO" altLang="nb-NO" sz="2800" i="0" dirty="0" smtClean="0"/>
                  <a:t> </a:t>
                </a:r>
                <a:endParaRPr lang="nb-NO" altLang="nb-NO" sz="2800" i="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0032" y="3312733"/>
                <a:ext cx="1862236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6"/>
              <p:cNvSpPr>
                <a:spLocks noChangeArrowheads="1"/>
              </p:cNvSpPr>
              <p:nvPr/>
            </p:nvSpPr>
            <p:spPr bwMode="auto">
              <a:xfrm>
                <a:off x="5791150" y="4145879"/>
                <a:ext cx="2798340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nb-NO" altLang="nb-NO" sz="2800">
                        <a:latin typeface="Cambria Math" panose="02040503050406030204" pitchFamily="18" charset="0"/>
                      </a:rPr>
                      <m:t>=</m:t>
                    </m:r>
                    <m:r>
                      <a:rPr lang="nb-NO" altLang="nb-NO" sz="28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nb-NO" altLang="nb-N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∙28</m:t>
                    </m:r>
                  </m:oMath>
                </a14:m>
                <a:r>
                  <a:rPr lang="nb-NO" altLang="nb-NO" sz="2800" i="0" dirty="0"/>
                  <a:t> </a:t>
                </a:r>
                <a:endParaRPr lang="en-US" altLang="nb-NO" sz="2800" i="0" dirty="0"/>
              </a:p>
            </p:txBody>
          </p:sp>
        </mc:Choice>
        <mc:Fallback xmlns="">
          <p:sp>
            <p:nvSpPr>
              <p:cNvPr id="13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1150" y="4145879"/>
                <a:ext cx="2798340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6"/>
              <p:cNvSpPr>
                <a:spLocks noChangeArrowheads="1"/>
              </p:cNvSpPr>
              <p:nvPr/>
            </p:nvSpPr>
            <p:spPr bwMode="auto">
              <a:xfrm>
                <a:off x="7127776" y="4141779"/>
                <a:ext cx="2016224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  <a:buFontTx/>
                  <a:buNone/>
                </a:pPr>
                <a14:m>
                  <m:oMath xmlns:m="http://schemas.openxmlformats.org/officeDocument/2006/math">
                    <m:r>
                      <a:rPr lang="nb-NO" altLang="nb-NO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nb-NO" altLang="nb-NO" sz="2800" b="0" i="1" smtClean="0">
                        <a:latin typeface="Cambria Math" panose="02040503050406030204" pitchFamily="18" charset="0"/>
                      </a:rPr>
                      <m:t>112</m:t>
                    </m:r>
                  </m:oMath>
                </a14:m>
                <a:r>
                  <a:rPr lang="nb-NO" altLang="nb-NO" sz="2800" i="0" dirty="0"/>
                  <a:t> </a:t>
                </a:r>
                <a:endParaRPr lang="en-US" altLang="nb-NO" sz="2800" i="0" dirty="0"/>
              </a:p>
            </p:txBody>
          </p:sp>
        </mc:Choice>
        <mc:Fallback xmlns="">
          <p:sp>
            <p:nvSpPr>
              <p:cNvPr id="14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27776" y="4141779"/>
                <a:ext cx="2016224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215001"/>
              </p:ext>
            </p:extLst>
          </p:nvPr>
        </p:nvGraphicFramePr>
        <p:xfrm>
          <a:off x="5006633" y="5372296"/>
          <a:ext cx="1331912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3" name="Equation" r:id="rId10" imgW="507960" imgH="177480" progId="Equation.DSMT4">
                  <p:embed/>
                </p:oleObj>
              </mc:Choice>
              <mc:Fallback>
                <p:oleObj name="Equation" r:id="rId10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633" y="5372296"/>
                        <a:ext cx="1331912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04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ChangeArrowheads="1"/>
          </p:cNvSpPr>
          <p:nvPr/>
        </p:nvSpPr>
        <p:spPr bwMode="auto">
          <a:xfrm>
            <a:off x="887130" y="513655"/>
            <a:ext cx="7904606" cy="243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585" i="0" smtClean="0">
                <a:solidFill>
                  <a:srgbClr val="008000"/>
                </a:solidFill>
              </a:rPr>
              <a:t>Eksempel 6.12:</a:t>
            </a:r>
            <a:r>
              <a:rPr lang="nb-NO" altLang="nb-NO" sz="2585" i="0" smtClean="0"/>
              <a:t> 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585" i="0" smtClean="0"/>
              <a:t>I en klasse er det 11 jenter og 14 gutter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585" i="0" smtClean="0"/>
              <a:t>Fire elever velges ved loddtrekning til en festkomité</a:t>
            </a:r>
          </a:p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585" i="0" smtClean="0"/>
              <a:t>Hva er sannsynligheten for at det blir to jenter og               to gutter i komiteen?</a:t>
            </a:r>
            <a:endParaRPr lang="en-US" altLang="nb-NO" sz="2585" i="0" dirty="0"/>
          </a:p>
        </p:txBody>
      </p:sp>
      <p:sp>
        <p:nvSpPr>
          <p:cNvPr id="271370" name="Rectangle 10"/>
          <p:cNvSpPr>
            <a:spLocks noChangeArrowheads="1"/>
          </p:cNvSpPr>
          <p:nvPr/>
        </p:nvSpPr>
        <p:spPr bwMode="auto">
          <a:xfrm>
            <a:off x="915866" y="3284984"/>
            <a:ext cx="7178919" cy="142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585" i="0" dirty="0"/>
              <a:t>Antall mulige </a:t>
            </a:r>
            <a:r>
              <a:rPr lang="nb-NO" altLang="nb-NO" sz="2585" i="0" dirty="0" smtClean="0"/>
              <a:t>utvalg er</a:t>
            </a:r>
            <a:endParaRPr lang="nb-NO" altLang="nb-NO" sz="2585" i="0" dirty="0"/>
          </a:p>
          <a:p>
            <a:pPr>
              <a:spcBef>
                <a:spcPts val="4200"/>
              </a:spcBef>
              <a:buNone/>
            </a:pPr>
            <a:r>
              <a:rPr lang="nb-NO" altLang="nb-NO" sz="2585" i="0" dirty="0"/>
              <a:t>Antall gunstige </a:t>
            </a:r>
            <a:r>
              <a:rPr lang="nb-NO" altLang="nb-NO" sz="2585" i="0" dirty="0" smtClean="0"/>
              <a:t>utvalg er</a:t>
            </a:r>
            <a:endParaRPr lang="en-US" altLang="nb-NO" sz="2585" i="0" dirty="0"/>
          </a:p>
        </p:txBody>
      </p:sp>
      <p:graphicFrame>
        <p:nvGraphicFramePr>
          <p:cNvPr id="2713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30534"/>
              </p:ext>
            </p:extLst>
          </p:nvPr>
        </p:nvGraphicFramePr>
        <p:xfrm>
          <a:off x="1009271" y="5661248"/>
          <a:ext cx="455453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6" name="Equation" r:id="rId3" imgW="2031840" imgH="393480" progId="Equation.DSMT4">
                  <p:embed/>
                </p:oleObj>
              </mc:Choice>
              <mc:Fallback>
                <p:oleObj name="Equation" r:id="rId3" imgW="2031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271" y="5661248"/>
                        <a:ext cx="4554537" cy="88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D2F2-6131-402A-B97D-73F2063DDFF5}" type="slidenum">
              <a:rPr lang="en-US" altLang="nb-NO" smtClean="0"/>
              <a:pPr/>
              <a:t>12</a:t>
            </a:fld>
            <a:endParaRPr lang="en-US" altLang="nb-NO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597890"/>
              </p:ext>
            </p:extLst>
          </p:nvPr>
        </p:nvGraphicFramePr>
        <p:xfrm>
          <a:off x="5409824" y="3280894"/>
          <a:ext cx="1315081" cy="438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7" name="Equation" r:id="rId5" imgW="533160" imgH="177480" progId="Equation.DSMT4">
                  <p:embed/>
                </p:oleObj>
              </mc:Choice>
              <mc:Fallback>
                <p:oleObj name="Equation" r:id="rId5" imgW="533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9824" y="3280894"/>
                        <a:ext cx="1315081" cy="4389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7214503"/>
              </p:ext>
            </p:extLst>
          </p:nvPr>
        </p:nvGraphicFramePr>
        <p:xfrm>
          <a:off x="6758672" y="4256394"/>
          <a:ext cx="1166446" cy="39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8" name="Equation" r:id="rId7" imgW="520560" imgH="177480" progId="Equation.DSMT4">
                  <p:embed/>
                </p:oleObj>
              </mc:Choice>
              <mc:Fallback>
                <p:oleObj name="Equation" r:id="rId7" imgW="520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672" y="4256394"/>
                        <a:ext cx="1166446" cy="398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2732274"/>
              </p:ext>
            </p:extLst>
          </p:nvPr>
        </p:nvGraphicFramePr>
        <p:xfrm>
          <a:off x="7884368" y="4236078"/>
          <a:ext cx="1053612" cy="3985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59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4368" y="4236078"/>
                        <a:ext cx="1053612" cy="3985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889399"/>
              </p:ext>
            </p:extLst>
          </p:nvPr>
        </p:nvGraphicFramePr>
        <p:xfrm>
          <a:off x="5586668" y="5902547"/>
          <a:ext cx="11382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260" name="Equation" r:id="rId11" imgW="507960" imgH="177480" progId="Equation.DSMT4">
                  <p:embed/>
                </p:oleObj>
              </mc:Choice>
              <mc:Fallback>
                <p:oleObj name="Equation" r:id="rId11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6668" y="5902547"/>
                        <a:ext cx="11382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343881" y="2990751"/>
                <a:ext cx="766150" cy="920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altLang="nb-N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881" y="2990751"/>
                <a:ext cx="766150" cy="920317"/>
              </a:xfrm>
              <a:prstGeom prst="rect">
                <a:avLst/>
              </a:prstGeom>
              <a:blipFill rotWithShape="0">
                <a:blip r:embed="rId13"/>
                <a:stretch>
                  <a:fillRect r="-19200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466002" y="4000530"/>
                <a:ext cx="2311595" cy="9103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altLang="nb-N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  <m:r>
                        <a:rPr lang="nb-NO" altLang="nb-NO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nb-NO" alt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002" y="4000530"/>
                <a:ext cx="2311595" cy="91031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573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/>
      <p:bldP spid="271370" grpId="0" build="p"/>
      <p:bldP spid="3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780" y="266094"/>
            <a:ext cx="8357706" cy="106371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13</a:t>
            </a:fld>
            <a:endParaRPr lang="en-US" altLang="nb-NO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45780" y="1452464"/>
            <a:ext cx="6658402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>
                <a:solidFill>
                  <a:srgbClr val="3333FF"/>
                </a:solidFill>
              </a:rPr>
              <a:t>Antall mulige utvalg er </a:t>
            </a: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564517" y="2278684"/>
            <a:ext cx="7454068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74796" indent="-474796" eaLnBrk="1" hangingPunct="1">
              <a:spcBef>
                <a:spcPct val="30000"/>
              </a:spcBef>
              <a:buAutoNum type="alphaLcParenR"/>
            </a:pPr>
            <a:r>
              <a:rPr lang="nb-NO" altLang="nb-NO" sz="2585" i="0" dirty="0">
                <a:solidFill>
                  <a:srgbClr val="3333FF"/>
                </a:solidFill>
              </a:rPr>
              <a:t>Her er antall gunstige utvalg</a:t>
            </a: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>
            <p:extLst/>
          </p:nvPr>
        </p:nvGraphicFramePr>
        <p:xfrm>
          <a:off x="4065208" y="1279793"/>
          <a:ext cx="1318846" cy="879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38" name="Equation" r:id="rId5" imgW="571320" imgH="380880" progId="Equation.DSMT4">
                  <p:embed/>
                </p:oleObj>
              </mc:Choice>
              <mc:Fallback>
                <p:oleObj name="Equation" r:id="rId5" imgW="5713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208" y="1279793"/>
                        <a:ext cx="1318846" cy="879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1"/>
          <p:cNvGraphicFramePr>
            <a:graphicFrameLocks noChangeAspect="1"/>
          </p:cNvGraphicFramePr>
          <p:nvPr>
            <p:extLst/>
          </p:nvPr>
        </p:nvGraphicFramePr>
        <p:xfrm>
          <a:off x="5390495" y="2079244"/>
          <a:ext cx="1230923" cy="879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39" name="Equation" r:id="rId7" imgW="533160" imgH="380880" progId="Equation.DSMT4">
                  <p:embed/>
                </p:oleObj>
              </mc:Choice>
              <mc:Fallback>
                <p:oleObj name="Equation" r:id="rId7" imgW="53316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0495" y="2079244"/>
                        <a:ext cx="1230923" cy="879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627416" y="3344945"/>
          <a:ext cx="2753458" cy="9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0" name="Equation" r:id="rId9" imgW="1193760" imgH="393480" progId="Equation.DSMT4">
                  <p:embed/>
                </p:oleObj>
              </mc:Choice>
              <mc:Fallback>
                <p:oleObj name="Equation" r:id="rId9" imgW="1193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416" y="3344945"/>
                        <a:ext cx="2753458" cy="90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029799" y="2821638"/>
            <a:ext cx="7454068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>
                <a:solidFill>
                  <a:srgbClr val="3333FF"/>
                </a:solidFill>
              </a:rPr>
              <a:t>Derfor er: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64517" y="4270977"/>
            <a:ext cx="7454068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>
                <a:solidFill>
                  <a:srgbClr val="3333FF"/>
                </a:solidFill>
              </a:rPr>
              <a:t>b)  Tilsvarende finner vi: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1717724" y="4813930"/>
          <a:ext cx="3134457" cy="1699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1" name="Equation" r:id="rId11" imgW="1358640" imgH="736560" progId="Equation.DSMT4">
                  <p:embed/>
                </p:oleObj>
              </mc:Choice>
              <mc:Fallback>
                <p:oleObj name="Equation" r:id="rId11" imgW="135864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724" y="4813930"/>
                        <a:ext cx="3134457" cy="16998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>
            <p:extLst/>
          </p:nvPr>
        </p:nvGraphicFramePr>
        <p:xfrm>
          <a:off x="5412689" y="1480931"/>
          <a:ext cx="1260231" cy="468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2" name="Equation" r:id="rId13" imgW="545760" imgH="203040" progId="Equation.DSMT4">
                  <p:embed/>
                </p:oleObj>
              </mc:Choice>
              <mc:Fallback>
                <p:oleObj name="Equation" r:id="rId13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2689" y="1480931"/>
                        <a:ext cx="1260231" cy="4689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1"/>
          <p:cNvGraphicFramePr>
            <a:graphicFrameLocks noChangeAspect="1"/>
          </p:cNvGraphicFramePr>
          <p:nvPr>
            <p:extLst/>
          </p:nvPr>
        </p:nvGraphicFramePr>
        <p:xfrm>
          <a:off x="6621418" y="2292426"/>
          <a:ext cx="907073" cy="4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3" name="Equation" r:id="rId15" imgW="393480" imgH="177480" progId="Equation.DSMT4">
                  <p:embed/>
                </p:oleObj>
              </mc:Choice>
              <mc:Fallback>
                <p:oleObj name="Equation" r:id="rId15" imgW="393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1418" y="2292426"/>
                        <a:ext cx="907073" cy="410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/>
          </p:nvPr>
        </p:nvGraphicFramePr>
        <p:xfrm>
          <a:off x="4380873" y="3370413"/>
          <a:ext cx="1289538" cy="9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4" name="Equation" r:id="rId17" imgW="558720" imgH="393480" progId="Equation.DSMT4">
                  <p:embed/>
                </p:oleObj>
              </mc:Choice>
              <mc:Fallback>
                <p:oleObj name="Equation" r:id="rId17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0873" y="3370413"/>
                        <a:ext cx="1289538" cy="90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/>
          </p:nvPr>
        </p:nvGraphicFramePr>
        <p:xfrm>
          <a:off x="5746066" y="3615541"/>
          <a:ext cx="1172308" cy="4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5" name="Equation" r:id="rId19" imgW="507960" imgH="177480" progId="Equation.DSMT4">
                  <p:embed/>
                </p:oleObj>
              </mc:Choice>
              <mc:Fallback>
                <p:oleObj name="Equation" r:id="rId19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066" y="3615541"/>
                        <a:ext cx="1172308" cy="410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025643" y="5189366"/>
          <a:ext cx="1289538" cy="9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6" name="Equation" r:id="rId21" imgW="558720" imgH="393480" progId="Equation.DSMT4">
                  <p:embed/>
                </p:oleObj>
              </mc:Choice>
              <mc:Fallback>
                <p:oleObj name="Equation" r:id="rId21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5643" y="5189366"/>
                        <a:ext cx="1289538" cy="90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/>
          </p:nvPr>
        </p:nvGraphicFramePr>
        <p:xfrm>
          <a:off x="6356183" y="5426716"/>
          <a:ext cx="1172308" cy="4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447" name="Equation" r:id="rId23" imgW="507960" imgH="177480" progId="Equation.DSMT4">
                  <p:embed/>
                </p:oleObj>
              </mc:Choice>
              <mc:Fallback>
                <p:oleObj name="Equation" r:id="rId23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6183" y="5426716"/>
                        <a:ext cx="1172308" cy="410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457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C37D0-6396-43A2-A05F-B0E5DDC280A6}" type="slidenum">
              <a:rPr lang="en-US" altLang="nb-NO" smtClean="0"/>
              <a:pPr/>
              <a:t>14</a:t>
            </a:fld>
            <a:endParaRPr lang="en-US" altLang="nb-NO"/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564517" y="923526"/>
            <a:ext cx="7454068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>
                <a:solidFill>
                  <a:srgbClr val="3333FF"/>
                </a:solidFill>
              </a:rPr>
              <a:t>c)  Her er antall gunstige utvalg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964435"/>
              </p:ext>
            </p:extLst>
          </p:nvPr>
        </p:nvGraphicFramePr>
        <p:xfrm>
          <a:off x="1653022" y="1710119"/>
          <a:ext cx="1846385" cy="879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4" name="Equation" r:id="rId3" imgW="799920" imgH="380880" progId="Equation.DSMT4">
                  <p:embed/>
                </p:oleObj>
              </mc:Choice>
              <mc:Fallback>
                <p:oleObj name="Equation" r:id="rId3" imgW="79992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3022" y="1710119"/>
                        <a:ext cx="1846385" cy="8792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1"/>
          <p:cNvGraphicFramePr>
            <a:graphicFrameLocks noChangeAspect="1"/>
          </p:cNvGraphicFramePr>
          <p:nvPr>
            <p:extLst/>
          </p:nvPr>
        </p:nvGraphicFramePr>
        <p:xfrm>
          <a:off x="1733550" y="3504884"/>
          <a:ext cx="4013688" cy="9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5" name="Equation" r:id="rId5" imgW="1739880" imgH="393480" progId="Equation.DSMT4">
                  <p:embed/>
                </p:oleObj>
              </mc:Choice>
              <mc:Fallback>
                <p:oleObj name="Equation" r:id="rId5" imgW="17398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3504884"/>
                        <a:ext cx="4013688" cy="90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107967" y="2892972"/>
            <a:ext cx="4595904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>
                <a:solidFill>
                  <a:srgbClr val="3333FF"/>
                </a:solidFill>
              </a:rPr>
              <a:t>Det gir at 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/>
          </p:nvPr>
        </p:nvGraphicFramePr>
        <p:xfrm>
          <a:off x="3634886" y="1941230"/>
          <a:ext cx="1346689" cy="4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6" name="Equation" r:id="rId7" imgW="583920" imgH="177480" progId="Equation.DSMT4">
                  <p:embed/>
                </p:oleObj>
              </mc:Choice>
              <mc:Fallback>
                <p:oleObj name="Equation" r:id="rId7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4886" y="1941230"/>
                        <a:ext cx="1346689" cy="410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/>
          </p:nvPr>
        </p:nvGraphicFramePr>
        <p:xfrm>
          <a:off x="5117054" y="1955685"/>
          <a:ext cx="1084385" cy="4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7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7054" y="1955685"/>
                        <a:ext cx="1084385" cy="410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/>
          </p:nvPr>
        </p:nvGraphicFramePr>
        <p:xfrm>
          <a:off x="5750169" y="3504884"/>
          <a:ext cx="1289538" cy="908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8" name="Equation" r:id="rId11" imgW="558720" imgH="393480" progId="Equation.DSMT4">
                  <p:embed/>
                </p:oleObj>
              </mc:Choice>
              <mc:Fallback>
                <p:oleObj name="Equation" r:id="rId11" imgW="5587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0169" y="3504884"/>
                        <a:ext cx="1289538" cy="908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>
            <p:extLst/>
          </p:nvPr>
        </p:nvGraphicFramePr>
        <p:xfrm>
          <a:off x="7274902" y="3753999"/>
          <a:ext cx="1170842" cy="41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99" name="Equation" r:id="rId13" imgW="507960" imgH="177480" progId="Equation.DSMT4">
                  <p:embed/>
                </p:oleObj>
              </mc:Choice>
              <mc:Fallback>
                <p:oleObj name="Equation" r:id="rId13" imgW="5079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4902" y="3753999"/>
                        <a:ext cx="1170842" cy="410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11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5" y="114191"/>
            <a:ext cx="8774430" cy="3153728"/>
          </a:xfrm>
          <a:prstGeom prst="rect">
            <a:avLst/>
          </a:prstGeom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46324" y="3609910"/>
            <a:ext cx="8390172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74796" indent="-474796" eaLnBrk="1" hangingPunct="1">
              <a:spcBef>
                <a:spcPct val="30000"/>
              </a:spcBef>
              <a:buAutoNum type="alphaLcParenR"/>
            </a:pPr>
            <a:r>
              <a:rPr lang="nb-NO" altLang="nb-NO" sz="2585" i="0" dirty="0" smtClean="0">
                <a:solidFill>
                  <a:srgbClr val="3333FF"/>
                </a:solidFill>
              </a:rPr>
              <a:t>Antall valg for firemannsrommet er</a:t>
            </a:r>
            <a:endParaRPr lang="nb-NO" altLang="nb-NO" sz="2585" i="0" dirty="0">
              <a:solidFill>
                <a:srgbClr val="3333FF"/>
              </a:solidFill>
            </a:endParaRPr>
          </a:p>
        </p:txBody>
      </p:sp>
      <p:graphicFrame>
        <p:nvGraphicFramePr>
          <p:cNvPr id="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337465"/>
              </p:ext>
            </p:extLst>
          </p:nvPr>
        </p:nvGraphicFramePr>
        <p:xfrm>
          <a:off x="6425586" y="3429000"/>
          <a:ext cx="5556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6" name="Equation" r:id="rId4" imgW="241200" imgH="380880" progId="Equation.DSMT4">
                  <p:embed/>
                </p:oleObj>
              </mc:Choice>
              <mc:Fallback>
                <p:oleObj name="Equation" r:id="rId4" imgW="241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5586" y="3429000"/>
                        <a:ext cx="5556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80889"/>
              </p:ext>
            </p:extLst>
          </p:nvPr>
        </p:nvGraphicFramePr>
        <p:xfrm>
          <a:off x="7025254" y="3663156"/>
          <a:ext cx="877888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7" name="Equation" r:id="rId6" imgW="380880" imgH="177480" progId="Equation.DSMT4">
                  <p:embed/>
                </p:oleObj>
              </mc:Choice>
              <mc:Fallback>
                <p:oleObj name="Equation" r:id="rId6" imgW="380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5254" y="3663156"/>
                        <a:ext cx="877888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46324" y="4762038"/>
            <a:ext cx="8390172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 smtClean="0">
                <a:solidFill>
                  <a:srgbClr val="3333FF"/>
                </a:solidFill>
              </a:rPr>
              <a:t>b)  Antall valg for tremannsrommet er</a:t>
            </a:r>
            <a:endParaRPr lang="nb-NO" altLang="nb-NO" sz="2585" i="0" dirty="0">
              <a:solidFill>
                <a:srgbClr val="3333FF"/>
              </a:solidFill>
            </a:endParaRPr>
          </a:p>
        </p:txBody>
      </p:sp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812793"/>
              </p:ext>
            </p:extLst>
          </p:nvPr>
        </p:nvGraphicFramePr>
        <p:xfrm>
          <a:off x="6440041" y="4580335"/>
          <a:ext cx="5254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8" name="Equation" r:id="rId8" imgW="228600" imgH="380880" progId="Equation.DSMT4">
                  <p:embed/>
                </p:oleObj>
              </mc:Choice>
              <mc:Fallback>
                <p:oleObj name="Equation" r:id="rId8" imgW="2286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0041" y="4580335"/>
                        <a:ext cx="525463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088291"/>
              </p:ext>
            </p:extLst>
          </p:nvPr>
        </p:nvGraphicFramePr>
        <p:xfrm>
          <a:off x="7113141" y="4815285"/>
          <a:ext cx="701675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9" name="Equation" r:id="rId10" imgW="304560" imgH="177480" progId="Equation.DSMT4">
                  <p:embed/>
                </p:oleObj>
              </mc:Choice>
              <mc:Fallback>
                <p:oleObj name="Equation" r:id="rId10" imgW="3045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141" y="4815285"/>
                        <a:ext cx="701675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721800" y="5668306"/>
            <a:ext cx="8390172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 smtClean="0">
                <a:solidFill>
                  <a:srgbClr val="3333FF"/>
                </a:solidFill>
              </a:rPr>
              <a:t>c)  Antall måter de kan fordele seg på rommene er</a:t>
            </a:r>
            <a:endParaRPr lang="nb-NO" altLang="nb-NO" sz="2585" i="0" dirty="0">
              <a:solidFill>
                <a:srgbClr val="3333FF"/>
              </a:solidFill>
            </a:endParaRPr>
          </a:p>
        </p:txBody>
      </p:sp>
      <p:graphicFrame>
        <p:nvGraphicFramePr>
          <p:cNvPr id="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4674264"/>
              </p:ext>
            </p:extLst>
          </p:nvPr>
        </p:nvGraphicFramePr>
        <p:xfrm>
          <a:off x="1835696" y="6237312"/>
          <a:ext cx="1346200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20" name="Equation" r:id="rId12" imgW="583920" imgH="177480" progId="Equation.DSMT4">
                  <p:embed/>
                </p:oleObj>
              </mc:Choice>
              <mc:Fallback>
                <p:oleObj name="Equation" r:id="rId12" imgW="5839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6237312"/>
                        <a:ext cx="1346200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66102"/>
              </p:ext>
            </p:extLst>
          </p:nvPr>
        </p:nvGraphicFramePr>
        <p:xfrm>
          <a:off x="3151044" y="6237312"/>
          <a:ext cx="10525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21" name="Equation" r:id="rId14" imgW="457200" imgH="177480" progId="Equation.DSMT4">
                  <p:embed/>
                </p:oleObj>
              </mc:Choice>
              <mc:Fallback>
                <p:oleObj name="Equation" r:id="rId14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1044" y="6237312"/>
                        <a:ext cx="1052513" cy="407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061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915867" y="412068"/>
            <a:ext cx="3988777" cy="224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585" i="0">
                <a:solidFill>
                  <a:srgbClr val="008000"/>
                </a:solidFill>
              </a:rPr>
              <a:t>Eksempel 6.13:</a:t>
            </a:r>
            <a:r>
              <a:rPr lang="nb-NO" altLang="nb-NO" sz="2585" i="0"/>
              <a:t> </a:t>
            </a:r>
          </a:p>
          <a:p>
            <a:pPr eaLnBrk="1" hangingPunct="1">
              <a:buFontTx/>
              <a:buNone/>
            </a:pPr>
            <a:r>
              <a:rPr lang="nb-NO" altLang="nb-NO" sz="2585" i="0"/>
              <a:t>En pokerspiller får delt ut fem tilfeldig valgte kort</a:t>
            </a:r>
          </a:p>
          <a:p>
            <a:pPr eaLnBrk="1" hangingPunct="1">
              <a:buFontTx/>
              <a:buNone/>
            </a:pPr>
            <a:r>
              <a:rPr lang="nb-NO" altLang="nb-NO" sz="2585" i="0"/>
              <a:t>Hva er sannsynligheten for at spilleren får to par?</a:t>
            </a:r>
            <a:endParaRPr lang="en-US" altLang="nb-NO" sz="2585" i="0"/>
          </a:p>
        </p:txBody>
      </p:sp>
      <p:graphicFrame>
        <p:nvGraphicFramePr>
          <p:cNvPr id="278531" name="Object 3"/>
          <p:cNvGraphicFramePr>
            <a:graphicFrameLocks noChangeAspect="1"/>
          </p:cNvGraphicFramePr>
          <p:nvPr>
            <p:extLst/>
          </p:nvPr>
        </p:nvGraphicFramePr>
        <p:xfrm>
          <a:off x="4025413" y="2650626"/>
          <a:ext cx="2222988" cy="803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34" name="Equation" r:id="rId3" imgW="1054080" imgH="380880" progId="Equation.DSMT4">
                  <p:embed/>
                </p:oleObj>
              </mc:Choice>
              <mc:Fallback>
                <p:oleObj name="Equation" r:id="rId3" imgW="105408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413" y="2650626"/>
                        <a:ext cx="2222988" cy="8030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8532" name="Rectangle 4"/>
          <p:cNvSpPr>
            <a:spLocks noChangeArrowheads="1"/>
          </p:cNvSpPr>
          <p:nvPr/>
        </p:nvSpPr>
        <p:spPr bwMode="auto">
          <a:xfrm>
            <a:off x="915867" y="2733032"/>
            <a:ext cx="7178919" cy="1170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  <a:buFontTx/>
              <a:buNone/>
            </a:pPr>
            <a:r>
              <a:rPr lang="nb-NO" altLang="nb-NO" sz="2585" i="0" dirty="0"/>
              <a:t>Antall mulige utvalg:</a:t>
            </a:r>
          </a:p>
          <a:p>
            <a:pPr>
              <a:spcBef>
                <a:spcPts val="2215"/>
              </a:spcBef>
              <a:buNone/>
            </a:pPr>
            <a:r>
              <a:rPr lang="nb-NO" altLang="nb-NO" sz="2585" i="0" dirty="0"/>
              <a:t>Antall gunstige utvalg:</a:t>
            </a:r>
            <a:endParaRPr lang="en-US" altLang="nb-NO" sz="2585" i="0" dirty="0"/>
          </a:p>
        </p:txBody>
      </p:sp>
      <p:graphicFrame>
        <p:nvGraphicFramePr>
          <p:cNvPr id="278533" name="Object 5"/>
          <p:cNvGraphicFramePr>
            <a:graphicFrameLocks noChangeAspect="1"/>
          </p:cNvGraphicFramePr>
          <p:nvPr>
            <p:extLst/>
          </p:nvPr>
        </p:nvGraphicFramePr>
        <p:xfrm>
          <a:off x="1684606" y="3966797"/>
          <a:ext cx="2372345" cy="773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35" name="Equation" r:id="rId5" imgW="1168200" imgH="380880" progId="Equation.DSMT4">
                  <p:embed/>
                </p:oleObj>
              </mc:Choice>
              <mc:Fallback>
                <p:oleObj name="Equation" r:id="rId5" imgW="1168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4606" y="3966797"/>
                        <a:ext cx="2372345" cy="773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853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623422"/>
              </p:ext>
            </p:extLst>
          </p:nvPr>
        </p:nvGraphicFramePr>
        <p:xfrm>
          <a:off x="1355725" y="5683250"/>
          <a:ext cx="427355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36" name="Equation" r:id="rId7" imgW="1688760" imgH="342720" progId="Equation.DSMT4">
                  <p:embed/>
                </p:oleObj>
              </mc:Choice>
              <mc:Fallback>
                <p:oleObj name="Equation" r:id="rId7" imgW="1688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5725" y="5683250"/>
                        <a:ext cx="4273550" cy="86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8535" name="Picture 7" descr="ruter-fem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70790">
            <a:off x="5317881" y="546883"/>
            <a:ext cx="1060938" cy="16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536" name="Picture 8" descr="hjerter-fem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3067">
            <a:off x="5650524" y="546883"/>
            <a:ext cx="1046285" cy="162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537" name="Picture 9" descr="hjerter-sju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2" y="479475"/>
            <a:ext cx="1063869" cy="16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538" name="Picture 10" descr="spar-sju"/>
          <p:cNvPicPr>
            <a:picLocks noGrp="1" noChangeAspect="1" noChangeArrowheads="1"/>
          </p:cNvPicPr>
          <p:nvPr>
            <p:ph sz="half" idx="2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449772">
            <a:off x="6581044" y="546883"/>
            <a:ext cx="1093177" cy="1727689"/>
          </a:xfrm>
          <a:noFill/>
        </p:spPr>
      </p:pic>
      <p:pic>
        <p:nvPicPr>
          <p:cNvPr id="278539" name="Picture 11" descr="ruter-konge"/>
          <p:cNvPicPr>
            <a:picLocks noGrp="1" noChangeAspect="1" noChangeArrowheads="1"/>
          </p:cNvPicPr>
          <p:nvPr>
            <p:ph sz="half" idx="1"/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935685">
            <a:off x="7178921" y="678766"/>
            <a:ext cx="1181100" cy="1793631"/>
          </a:xfrm>
          <a:noFill/>
        </p:spPr>
      </p:pic>
      <p:sp>
        <p:nvSpPr>
          <p:cNvPr id="278540" name="AutoShape 12"/>
          <p:cNvSpPr>
            <a:spLocks/>
          </p:cNvSpPr>
          <p:nvPr/>
        </p:nvSpPr>
        <p:spPr bwMode="auto">
          <a:xfrm rot="16200000">
            <a:off x="1827043" y="4540935"/>
            <a:ext cx="274028" cy="558897"/>
          </a:xfrm>
          <a:prstGeom prst="leftBrace">
            <a:avLst>
              <a:gd name="adj1" fmla="val 18681"/>
              <a:gd name="adj2" fmla="val 50000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2954"/>
          </a:p>
        </p:txBody>
      </p:sp>
      <p:sp>
        <p:nvSpPr>
          <p:cNvPr id="278541" name="AutoShape 13"/>
          <p:cNvSpPr>
            <a:spLocks/>
          </p:cNvSpPr>
          <p:nvPr/>
        </p:nvSpPr>
        <p:spPr bwMode="auto">
          <a:xfrm rot="-5400000">
            <a:off x="2475768" y="4593249"/>
            <a:ext cx="266700" cy="464527"/>
          </a:xfrm>
          <a:prstGeom prst="leftBrace">
            <a:avLst>
              <a:gd name="adj1" fmla="val 14515"/>
              <a:gd name="adj2" fmla="val 50000"/>
            </a:avLst>
          </a:prstGeom>
          <a:noFill/>
          <a:ln w="2857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2954"/>
          </a:p>
        </p:txBody>
      </p:sp>
      <p:sp>
        <p:nvSpPr>
          <p:cNvPr id="278542" name="AutoShape 14"/>
          <p:cNvSpPr>
            <a:spLocks/>
          </p:cNvSpPr>
          <p:nvPr/>
        </p:nvSpPr>
        <p:spPr bwMode="auto">
          <a:xfrm rot="-5400000">
            <a:off x="3007704" y="4594716"/>
            <a:ext cx="266700" cy="464526"/>
          </a:xfrm>
          <a:prstGeom prst="leftBrace">
            <a:avLst>
              <a:gd name="adj1" fmla="val 14515"/>
              <a:gd name="adj2" fmla="val 50000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2954"/>
          </a:p>
        </p:txBody>
      </p:sp>
      <p:sp>
        <p:nvSpPr>
          <p:cNvPr id="278543" name="AutoShape 15"/>
          <p:cNvSpPr>
            <a:spLocks/>
          </p:cNvSpPr>
          <p:nvPr/>
        </p:nvSpPr>
        <p:spPr bwMode="auto">
          <a:xfrm rot="16200000">
            <a:off x="3615925" y="4554771"/>
            <a:ext cx="280893" cy="538088"/>
          </a:xfrm>
          <a:prstGeom prst="leftBrace">
            <a:avLst>
              <a:gd name="adj1" fmla="val 18636"/>
              <a:gd name="adj2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2954"/>
          </a:p>
        </p:txBody>
      </p:sp>
      <p:sp>
        <p:nvSpPr>
          <p:cNvPr id="278544" name="Text Box 16"/>
          <p:cNvSpPr txBox="1">
            <a:spLocks noChangeArrowheads="1"/>
          </p:cNvSpPr>
          <p:nvPr/>
        </p:nvSpPr>
        <p:spPr bwMode="auto">
          <a:xfrm>
            <a:off x="846994" y="5017479"/>
            <a:ext cx="1861038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662" i="0">
                <a:solidFill>
                  <a:srgbClr val="CC0000"/>
                </a:solidFill>
              </a:rPr>
              <a:t>valg av to verdier</a:t>
            </a:r>
            <a:endParaRPr lang="en-US" altLang="nb-NO" sz="1662" i="0">
              <a:solidFill>
                <a:srgbClr val="CC0000"/>
              </a:solidFill>
            </a:endParaRPr>
          </a:p>
        </p:txBody>
      </p:sp>
      <p:sp>
        <p:nvSpPr>
          <p:cNvPr id="278545" name="Text Box 17"/>
          <p:cNvSpPr txBox="1">
            <a:spLocks noChangeArrowheads="1"/>
          </p:cNvSpPr>
          <p:nvPr/>
        </p:nvSpPr>
        <p:spPr bwMode="auto">
          <a:xfrm>
            <a:off x="1777514" y="5023339"/>
            <a:ext cx="1861038" cy="60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662" i="0">
                <a:solidFill>
                  <a:srgbClr val="000099"/>
                </a:solidFill>
              </a:rPr>
              <a:t>valg av to kort i første verdi</a:t>
            </a:r>
            <a:endParaRPr lang="en-US" altLang="nb-NO" sz="1662" i="0">
              <a:solidFill>
                <a:srgbClr val="000099"/>
              </a:solidFill>
            </a:endParaRPr>
          </a:p>
        </p:txBody>
      </p:sp>
      <p:sp>
        <p:nvSpPr>
          <p:cNvPr id="278546" name="Text Box 18"/>
          <p:cNvSpPr txBox="1">
            <a:spLocks noChangeArrowheads="1"/>
          </p:cNvSpPr>
          <p:nvPr/>
        </p:nvSpPr>
        <p:spPr bwMode="auto">
          <a:xfrm>
            <a:off x="2576148" y="5030667"/>
            <a:ext cx="1861038" cy="60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662" i="0">
                <a:solidFill>
                  <a:srgbClr val="008000"/>
                </a:solidFill>
              </a:rPr>
              <a:t>valg av to kort i andre verdi</a:t>
            </a:r>
            <a:endParaRPr lang="en-US" altLang="nb-NO" sz="1662" i="0">
              <a:solidFill>
                <a:srgbClr val="008000"/>
              </a:solidFill>
            </a:endParaRPr>
          </a:p>
        </p:txBody>
      </p:sp>
      <p:sp>
        <p:nvSpPr>
          <p:cNvPr id="278547" name="Text Box 19"/>
          <p:cNvSpPr txBox="1">
            <a:spLocks noChangeArrowheads="1"/>
          </p:cNvSpPr>
          <p:nvPr/>
        </p:nvSpPr>
        <p:spPr bwMode="auto">
          <a:xfrm>
            <a:off x="2908791" y="5023339"/>
            <a:ext cx="1861038" cy="603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662" i="0">
                <a:solidFill>
                  <a:schemeClr val="bg2"/>
                </a:solidFill>
              </a:rPr>
              <a:t>valg av ett kort i en tredje verdi</a:t>
            </a:r>
            <a:endParaRPr lang="en-US" altLang="nb-NO" sz="1662" i="0">
              <a:solidFill>
                <a:schemeClr val="bg2"/>
              </a:solidFill>
            </a:endParaRPr>
          </a:p>
        </p:txBody>
      </p:sp>
      <p:graphicFrame>
        <p:nvGraphicFramePr>
          <p:cNvPr id="278548" name="Object 20"/>
          <p:cNvGraphicFramePr>
            <a:graphicFrameLocks noChangeAspect="1"/>
          </p:cNvGraphicFramePr>
          <p:nvPr>
            <p:extLst/>
          </p:nvPr>
        </p:nvGraphicFramePr>
        <p:xfrm>
          <a:off x="4210051" y="4195397"/>
          <a:ext cx="1522534" cy="487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237" name="Equation" r:id="rId14" imgW="634680" imgH="203040" progId="Equation.DSMT4">
                  <p:embed/>
                </p:oleObj>
              </mc:Choice>
              <mc:Fallback>
                <p:oleObj name="Equation" r:id="rId14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051" y="4195397"/>
                        <a:ext cx="1522534" cy="4879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A68E4-38B9-4645-8A66-DE5CF1AA37A7}" type="slidenum">
              <a:rPr lang="en-US" altLang="nb-NO" smtClean="0"/>
              <a:pPr/>
              <a:t>16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401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 build="p"/>
      <p:bldP spid="278532" grpId="0" build="p"/>
      <p:bldP spid="278540" grpId="0" animBg="1"/>
      <p:bldP spid="278541" grpId="0" animBg="1"/>
      <p:bldP spid="278542" grpId="0" animBg="1"/>
      <p:bldP spid="278543" grpId="0" animBg="1"/>
      <p:bldP spid="278544" grpId="0"/>
      <p:bldP spid="278545" grpId="0"/>
      <p:bldP spid="278546" grpId="0"/>
      <p:bldP spid="27854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2536" y="-171400"/>
            <a:ext cx="6275388" cy="1143000"/>
          </a:xfrm>
        </p:spPr>
        <p:txBody>
          <a:bodyPr/>
          <a:lstStyle/>
          <a:p>
            <a:pPr eaLnBrk="1" hangingPunct="1"/>
            <a:r>
              <a:rPr lang="nb-NO" altLang="nb-NO" sz="3600" b="1" dirty="0" smtClean="0">
                <a:solidFill>
                  <a:schemeClr val="accent2"/>
                </a:solidFill>
              </a:rPr>
              <a:t>Tilfeldige variabler</a:t>
            </a:r>
            <a:endParaRPr lang="nb-NO" altLang="nb-NO" sz="3600" dirty="0" smtClean="0">
              <a:solidFill>
                <a:schemeClr val="accent2"/>
              </a:solidFill>
            </a:endParaRPr>
          </a:p>
        </p:txBody>
      </p:sp>
      <p:sp>
        <p:nvSpPr>
          <p:cNvPr id="275467" name="Text Box 11"/>
          <p:cNvSpPr txBox="1">
            <a:spLocks noChangeArrowheads="1"/>
          </p:cNvSpPr>
          <p:nvPr/>
        </p:nvSpPr>
        <p:spPr bwMode="auto">
          <a:xfrm>
            <a:off x="1003300" y="4006850"/>
            <a:ext cx="5256213" cy="270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1800" i="0"/>
              <a:t>(</a:t>
            </a:r>
            <a:r>
              <a:rPr lang="nb-NO" altLang="nb-NO" sz="1600" i="0"/>
              <a:t>1,6)	(2,6)	(3,6)	(4,6)	(5,6)	(6,6)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(1,5)	(2,5)	(3,5)	(4,5)	(5,5)	(6,5)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(1,4)	(2,4)	(3,4)	(4,4)	(5,4)	(6,4)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(1,3)	(2,3)	(3,3)	(4,3)	(5,3)	(6,3)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(1,2)	(2,2)	(3,2)	(4,2)	(5,2)	(6,2)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(1,1)	(2,1)	(3,1)	(4,1)	(5,1)	(6,1)</a:t>
            </a:r>
          </a:p>
          <a:p>
            <a:pPr eaLnBrk="1" hangingPunct="1">
              <a:spcBef>
                <a:spcPct val="60000"/>
              </a:spcBef>
            </a:pPr>
            <a:endParaRPr lang="nb-NO" altLang="nb-NO" sz="1600" i="0"/>
          </a:p>
        </p:txBody>
      </p:sp>
      <p:sp>
        <p:nvSpPr>
          <p:cNvPr id="275469" name="Rectangle 13"/>
          <p:cNvSpPr>
            <a:spLocks noChangeArrowheads="1"/>
          </p:cNvSpPr>
          <p:nvPr/>
        </p:nvSpPr>
        <p:spPr bwMode="auto">
          <a:xfrm>
            <a:off x="930275" y="3933825"/>
            <a:ext cx="5400675" cy="2519363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pic>
        <p:nvPicPr>
          <p:cNvPr id="275470" name="Picture 14" descr="terning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2997200"/>
            <a:ext cx="45878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471" name="Picture 15" descr="terning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141663"/>
            <a:ext cx="477838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827285" y="836712"/>
            <a:ext cx="7777163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Når vi kaster to terninger er det 36 utfall</a:t>
            </a:r>
          </a:p>
          <a:p>
            <a:pPr eaLnBrk="1" hangingPunct="1">
              <a:spcBef>
                <a:spcPts val="1200"/>
              </a:spcBef>
            </a:pPr>
            <a:r>
              <a:rPr lang="nb-NO" altLang="nb-NO" sz="2800" i="0" dirty="0" smtClean="0"/>
              <a:t>Vi er </a:t>
            </a:r>
            <a:r>
              <a:rPr lang="nb-NO" altLang="nb-NO" sz="2800" i="0" dirty="0"/>
              <a:t>ofte ikke interessert i de enkelte utfallene</a:t>
            </a:r>
          </a:p>
          <a:p>
            <a:pPr eaLnBrk="1" hangingPunct="1">
              <a:spcBef>
                <a:spcPts val="1200"/>
              </a:spcBef>
            </a:pPr>
            <a:r>
              <a:rPr lang="nb-NO" altLang="nb-NO" sz="2800" i="0" dirty="0" smtClean="0"/>
              <a:t>Vi kan </a:t>
            </a:r>
            <a:r>
              <a:rPr lang="nb-NO" altLang="nb-NO" sz="2800" i="0" dirty="0"/>
              <a:t>for eksempel bare være interessert i</a:t>
            </a:r>
          </a:p>
          <a:p>
            <a:pPr eaLnBrk="1" hangingPunct="1">
              <a:spcBef>
                <a:spcPct val="10000"/>
              </a:spcBef>
            </a:pPr>
            <a:r>
              <a:rPr lang="nb-NO" altLang="nb-NO" sz="2800" dirty="0" err="1"/>
              <a:t>X</a:t>
            </a:r>
            <a:r>
              <a:rPr lang="nb-NO" altLang="nb-NO" sz="2800" i="0" dirty="0"/>
              <a:t> = </a:t>
            </a:r>
            <a:r>
              <a:rPr lang="nb-NO" altLang="nb-NO" sz="2800" i="0" dirty="0" smtClean="0"/>
              <a:t>«summen </a:t>
            </a:r>
            <a:r>
              <a:rPr lang="nb-NO" altLang="nb-NO" sz="2800" i="0" dirty="0"/>
              <a:t>av antall </a:t>
            </a:r>
            <a:r>
              <a:rPr lang="nb-NO" altLang="nb-NO" sz="2800" i="0" dirty="0" smtClean="0"/>
              <a:t>øyne»</a:t>
            </a:r>
            <a:endParaRPr lang="nb-NO" altLang="nb-NO" sz="2800" i="0" dirty="0"/>
          </a:p>
          <a:p>
            <a:pPr eaLnBrk="1" hangingPunct="1">
              <a:spcBef>
                <a:spcPts val="1200"/>
              </a:spcBef>
            </a:pPr>
            <a:r>
              <a:rPr lang="nb-NO" altLang="nb-NO" sz="2800" dirty="0" err="1"/>
              <a:t>X</a:t>
            </a:r>
            <a:r>
              <a:rPr lang="nb-NO" altLang="nb-NO" sz="2800" dirty="0"/>
              <a:t>  </a:t>
            </a:r>
            <a:r>
              <a:rPr lang="nb-NO" altLang="nb-NO" sz="2800" i="0" dirty="0"/>
              <a:t>er en </a:t>
            </a:r>
            <a:r>
              <a:rPr lang="nb-NO" altLang="nb-NO" sz="2800" dirty="0" smtClean="0">
                <a:solidFill>
                  <a:srgbClr val="CC0000"/>
                </a:solidFill>
              </a:rPr>
              <a:t>tilfeldig </a:t>
            </a:r>
            <a:r>
              <a:rPr lang="nb-NO" altLang="nb-NO" sz="2800" dirty="0">
                <a:solidFill>
                  <a:srgbClr val="CC0000"/>
                </a:solidFill>
              </a:rPr>
              <a:t>variabel</a:t>
            </a:r>
            <a:r>
              <a:rPr lang="nb-NO" altLang="nb-NO" sz="2800" i="0" dirty="0"/>
              <a:t> </a:t>
            </a:r>
            <a:endParaRPr lang="en-US" altLang="nb-NO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7174-6011-4D5B-A475-622DAA20BE1E}" type="slidenum">
              <a:rPr lang="en-US" altLang="nb-NO" smtClean="0"/>
              <a:pPr/>
              <a:t>17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754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7" grpId="0" build="allAtOnce"/>
      <p:bldP spid="275469" grpId="0" animBg="1"/>
      <p:bldP spid="27547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6" name="Text Box 6"/>
          <p:cNvSpPr txBox="1">
            <a:spLocks noChangeArrowheads="1"/>
          </p:cNvSpPr>
          <p:nvPr/>
        </p:nvSpPr>
        <p:spPr bwMode="auto">
          <a:xfrm>
            <a:off x="931863" y="3598863"/>
            <a:ext cx="5256212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1800" i="0"/>
              <a:t>(</a:t>
            </a:r>
            <a:r>
              <a:rPr lang="nb-NO" altLang="nb-NO" sz="1600" i="0"/>
              <a:t>1,6)	(2,6)	(3,6)	(4,6)	(5,6)	(6,6)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(1,5)	(2,5)	(3,5)	(4,5)	(5,5)	(6,5)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(1,4)	(2,4)	(3,4)	(4,4)	(5,4)	(6,4)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(1,3)	(2,3)	(3,3)	(4,3)	(5,3)	(6,3)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(1,2)	(2,2)	(3,2)	(4,2)	(5,2)	(6,2)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600" i="0"/>
              <a:t>(1,1)	(2,1)	(3,1)	(4,1)	(5,1)	(6,1)</a:t>
            </a:r>
          </a:p>
          <a:p>
            <a:pPr eaLnBrk="1" hangingPunct="1">
              <a:spcBef>
                <a:spcPct val="60000"/>
              </a:spcBef>
            </a:pPr>
            <a:endParaRPr lang="nb-NO" altLang="nb-NO" sz="1600" i="0"/>
          </a:p>
        </p:txBody>
      </p:sp>
      <p:sp>
        <p:nvSpPr>
          <p:cNvPr id="276487" name="AutoShape 7"/>
          <p:cNvSpPr>
            <a:spLocks noChangeArrowheads="1"/>
          </p:cNvSpPr>
          <p:nvPr/>
        </p:nvSpPr>
        <p:spPr bwMode="auto">
          <a:xfrm rot="1407732">
            <a:off x="777875" y="4592638"/>
            <a:ext cx="5522913" cy="37306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76488" name="Rectangle 8"/>
          <p:cNvSpPr>
            <a:spLocks noChangeArrowheads="1"/>
          </p:cNvSpPr>
          <p:nvPr/>
        </p:nvSpPr>
        <p:spPr bwMode="auto">
          <a:xfrm>
            <a:off x="858838" y="3525838"/>
            <a:ext cx="5400675" cy="2519362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/>
          </a:p>
        </p:txBody>
      </p:sp>
      <p:sp>
        <p:nvSpPr>
          <p:cNvPr id="276491" name="Text Box 11"/>
          <p:cNvSpPr txBox="1">
            <a:spLocks noChangeArrowheads="1"/>
          </p:cNvSpPr>
          <p:nvPr/>
        </p:nvSpPr>
        <p:spPr bwMode="auto">
          <a:xfrm>
            <a:off x="6588125" y="3813175"/>
            <a:ext cx="136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400" i="0" dirty="0">
                <a:solidFill>
                  <a:srgbClr val="CC0000"/>
                </a:solidFill>
              </a:rPr>
              <a:t>«</a:t>
            </a:r>
            <a:r>
              <a:rPr lang="nb-NO" altLang="nb-NO" sz="2400" dirty="0" err="1" smtClean="0">
                <a:solidFill>
                  <a:srgbClr val="CC0000"/>
                </a:solidFill>
              </a:rPr>
              <a:t>X</a:t>
            </a:r>
            <a:r>
              <a:rPr lang="nb-NO" altLang="nb-NO" sz="2400" i="0" dirty="0" smtClean="0">
                <a:solidFill>
                  <a:srgbClr val="CC0000"/>
                </a:solidFill>
              </a:rPr>
              <a:t> </a:t>
            </a:r>
            <a:r>
              <a:rPr lang="nb-NO" altLang="nb-NO" sz="2400" i="0" dirty="0">
                <a:solidFill>
                  <a:srgbClr val="CC0000"/>
                </a:solidFill>
              </a:rPr>
              <a:t>= </a:t>
            </a:r>
            <a:r>
              <a:rPr lang="nb-NO" altLang="nb-NO" sz="2400" i="0" dirty="0" smtClean="0">
                <a:solidFill>
                  <a:srgbClr val="CC0000"/>
                </a:solidFill>
              </a:rPr>
              <a:t>7»</a:t>
            </a:r>
            <a:r>
              <a:rPr lang="nb-NO" altLang="nb-NO" sz="2400" dirty="0" smtClean="0">
                <a:solidFill>
                  <a:srgbClr val="CC0000"/>
                </a:solidFill>
              </a:rPr>
              <a:t> </a:t>
            </a:r>
            <a:endParaRPr lang="nb-NO" altLang="nb-NO" sz="2400" i="0" dirty="0"/>
          </a:p>
        </p:txBody>
      </p:sp>
      <p:sp>
        <p:nvSpPr>
          <p:cNvPr id="276492" name="Rectangle 12"/>
          <p:cNvSpPr>
            <a:spLocks noChangeArrowheads="1"/>
          </p:cNvSpPr>
          <p:nvPr/>
        </p:nvSpPr>
        <p:spPr bwMode="auto">
          <a:xfrm>
            <a:off x="755650" y="868363"/>
            <a:ext cx="7777163" cy="205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De </a:t>
            </a:r>
            <a:r>
              <a:rPr lang="nb-NO" altLang="nb-NO" sz="2800" dirty="0"/>
              <a:t>mulige verdiene </a:t>
            </a:r>
            <a:r>
              <a:rPr lang="nb-NO" altLang="nb-NO" sz="2800" i="0" dirty="0"/>
              <a:t>til </a:t>
            </a:r>
            <a:r>
              <a:rPr lang="nb-NO" altLang="nb-NO" sz="2800" dirty="0" err="1"/>
              <a:t>X</a:t>
            </a:r>
            <a:r>
              <a:rPr lang="nb-NO" altLang="nb-NO" sz="2800" i="0" dirty="0"/>
              <a:t> er 2, 3, 4, … , 11, 12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2800" i="0" dirty="0"/>
              <a:t>Ved å telle opp antall gunstige utfall for </a:t>
            </a:r>
            <a:r>
              <a:rPr lang="nb-NO" altLang="nb-NO" sz="2800" i="0" dirty="0" smtClean="0"/>
              <a:t>hendelsen «</a:t>
            </a:r>
            <a:r>
              <a:rPr lang="nb-NO" altLang="nb-NO" sz="2800" dirty="0" err="1" smtClean="0"/>
              <a:t>X</a:t>
            </a:r>
            <a:r>
              <a:rPr lang="nb-NO" altLang="nb-NO" sz="2800" dirty="0" smtClean="0"/>
              <a:t> </a:t>
            </a:r>
            <a:r>
              <a:rPr lang="nb-NO" altLang="nb-NO" sz="2800" i="0" dirty="0"/>
              <a:t>=</a:t>
            </a:r>
            <a:r>
              <a:rPr lang="nb-NO" altLang="nb-NO" sz="2800" dirty="0"/>
              <a:t> </a:t>
            </a:r>
            <a:r>
              <a:rPr lang="nb-NO" altLang="nb-NO" sz="2800" dirty="0" smtClean="0"/>
              <a:t>k</a:t>
            </a:r>
            <a:r>
              <a:rPr lang="nb-NO" altLang="nb-NO" sz="2800" i="0" dirty="0"/>
              <a:t>»</a:t>
            </a:r>
            <a:r>
              <a:rPr lang="nb-NO" altLang="nb-NO" sz="2800" i="0" dirty="0" smtClean="0"/>
              <a:t> </a:t>
            </a:r>
            <a:r>
              <a:rPr lang="nb-NO" altLang="nb-NO" sz="2800" i="0" dirty="0"/>
              <a:t>kan vi bestemme               </a:t>
            </a:r>
            <a:r>
              <a:rPr lang="nb-NO" altLang="nb-NO" sz="2800" dirty="0"/>
              <a:t>P</a:t>
            </a:r>
            <a:r>
              <a:rPr lang="nb-NO" altLang="nb-NO" sz="2800" i="0" dirty="0"/>
              <a:t>(</a:t>
            </a:r>
            <a:r>
              <a:rPr lang="nb-NO" altLang="nb-NO" sz="2800" dirty="0" err="1"/>
              <a:t>X</a:t>
            </a:r>
            <a:r>
              <a:rPr lang="nb-NO" altLang="nb-NO" sz="2800" i="0" dirty="0"/>
              <a:t> = </a:t>
            </a:r>
            <a:r>
              <a:rPr lang="nb-NO" altLang="nb-NO" sz="2800" dirty="0"/>
              <a:t>k</a:t>
            </a:r>
            <a:r>
              <a:rPr lang="nb-NO" altLang="nb-NO" sz="2800" i="0" dirty="0"/>
              <a:t>) for</a:t>
            </a:r>
            <a:r>
              <a:rPr lang="nb-NO" altLang="nb-NO" sz="2800" dirty="0"/>
              <a:t> k</a:t>
            </a:r>
            <a:r>
              <a:rPr lang="nb-NO" altLang="nb-NO" sz="2800" i="0" dirty="0"/>
              <a:t> = 2, 3, … , 12</a:t>
            </a:r>
            <a:endParaRPr lang="en-US" altLang="nb-NO" sz="2800" i="0" dirty="0"/>
          </a:p>
        </p:txBody>
      </p:sp>
      <p:sp>
        <p:nvSpPr>
          <p:cNvPr id="276494" name="Text Box 14"/>
          <p:cNvSpPr txBox="1">
            <a:spLocks noChangeArrowheads="1"/>
          </p:cNvSpPr>
          <p:nvPr/>
        </p:nvSpPr>
        <p:spPr bwMode="auto">
          <a:xfrm>
            <a:off x="6626225" y="4700588"/>
            <a:ext cx="2338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400">
                <a:solidFill>
                  <a:srgbClr val="CC0000"/>
                </a:solidFill>
              </a:rPr>
              <a:t>P</a:t>
            </a:r>
            <a:r>
              <a:rPr lang="nb-NO" altLang="nb-NO" sz="2400" i="0">
                <a:solidFill>
                  <a:srgbClr val="CC0000"/>
                </a:solidFill>
              </a:rPr>
              <a:t>(</a:t>
            </a:r>
            <a:r>
              <a:rPr lang="nb-NO" altLang="nb-NO" sz="2400">
                <a:solidFill>
                  <a:srgbClr val="CC0000"/>
                </a:solidFill>
              </a:rPr>
              <a:t>X</a:t>
            </a:r>
            <a:r>
              <a:rPr lang="nb-NO" altLang="nb-NO" sz="2400" i="0">
                <a:solidFill>
                  <a:srgbClr val="CC0000"/>
                </a:solidFill>
              </a:rPr>
              <a:t> </a:t>
            </a:r>
            <a:r>
              <a:rPr lang="nb-NO" altLang="nb-NO" sz="2400">
                <a:solidFill>
                  <a:srgbClr val="CC0000"/>
                </a:solidFill>
              </a:rPr>
              <a:t>= </a:t>
            </a:r>
            <a:r>
              <a:rPr lang="nb-NO" altLang="nb-NO" sz="2400" i="0">
                <a:solidFill>
                  <a:srgbClr val="CC0000"/>
                </a:solidFill>
              </a:rPr>
              <a:t>7) </a:t>
            </a:r>
            <a:r>
              <a:rPr lang="nb-NO" altLang="nb-NO" sz="2400">
                <a:solidFill>
                  <a:srgbClr val="CC0000"/>
                </a:solidFill>
              </a:rPr>
              <a:t>= </a:t>
            </a:r>
            <a:r>
              <a:rPr lang="nb-NO" altLang="nb-NO" sz="2400" i="0">
                <a:solidFill>
                  <a:srgbClr val="CC0000"/>
                </a:solidFill>
              </a:rPr>
              <a:t>6/36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0E8-E569-4869-B984-10028D77292B}" type="slidenum">
              <a:rPr lang="en-US" altLang="nb-NO" smtClean="0"/>
              <a:pPr/>
              <a:t>18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6" grpId="0" build="allAtOnce"/>
      <p:bldP spid="276487" grpId="0" animBg="1"/>
      <p:bldP spid="276488" grpId="0" animBg="1"/>
      <p:bldP spid="276491" grpId="0" build="allAtOnce"/>
      <p:bldP spid="276492" grpId="0" uiExpand="1" build="p"/>
      <p:bldP spid="276494" grpId="0" build="allAtOnce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2"/>
          <p:cNvSpPr>
            <a:spLocks noChangeArrowheads="1"/>
          </p:cNvSpPr>
          <p:nvPr/>
        </p:nvSpPr>
        <p:spPr bwMode="auto">
          <a:xfrm>
            <a:off x="611188" y="5959475"/>
            <a:ext cx="3529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pic>
        <p:nvPicPr>
          <p:cNvPr id="279562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722" y="1124744"/>
            <a:ext cx="8286750" cy="1287462"/>
          </a:xfrm>
          <a:noFill/>
        </p:spPr>
      </p:pic>
      <p:sp>
        <p:nvSpPr>
          <p:cNvPr id="279563" name="Rectangle 11"/>
          <p:cNvSpPr>
            <a:spLocks noChangeArrowheads="1"/>
          </p:cNvSpPr>
          <p:nvPr/>
        </p:nvSpPr>
        <p:spPr bwMode="auto">
          <a:xfrm>
            <a:off x="684213" y="2564904"/>
            <a:ext cx="7991475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Tabellen gir</a:t>
            </a:r>
            <a:r>
              <a:rPr lang="nb-NO" altLang="nb-NO" sz="2800" dirty="0">
                <a:solidFill>
                  <a:srgbClr val="CC0000"/>
                </a:solidFill>
              </a:rPr>
              <a:t> sannsynlighetsfordelingen</a:t>
            </a:r>
            <a:r>
              <a:rPr lang="nb-NO" altLang="nb-NO" sz="2800" i="0" dirty="0"/>
              <a:t> til </a:t>
            </a:r>
            <a:r>
              <a:rPr lang="nb-NO" altLang="nb-NO" sz="2800" dirty="0" err="1"/>
              <a:t>X</a:t>
            </a:r>
            <a:endParaRPr lang="nb-NO" altLang="nb-NO" sz="2800" dirty="0"/>
          </a:p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Summen av sannsynlighetene i tabellen er lik én </a:t>
            </a:r>
            <a:endParaRPr lang="en-US" altLang="nb-NO" sz="2800" i="0" dirty="0"/>
          </a:p>
        </p:txBody>
      </p:sp>
      <p:sp>
        <p:nvSpPr>
          <p:cNvPr id="279564" name="Rectangle 12"/>
          <p:cNvSpPr>
            <a:spLocks noChangeArrowheads="1"/>
          </p:cNvSpPr>
          <p:nvPr/>
        </p:nvSpPr>
        <p:spPr bwMode="auto">
          <a:xfrm>
            <a:off x="682625" y="476672"/>
            <a:ext cx="77771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Vi får tabellen:</a:t>
            </a:r>
            <a:endParaRPr lang="en-US" altLang="nb-NO" sz="2800" i="0" dirty="0"/>
          </a:p>
        </p:txBody>
      </p:sp>
      <p:sp>
        <p:nvSpPr>
          <p:cNvPr id="279565" name="Rectangle 13"/>
          <p:cNvSpPr>
            <a:spLocks noChangeArrowheads="1"/>
          </p:cNvSpPr>
          <p:nvPr/>
        </p:nvSpPr>
        <p:spPr bwMode="auto">
          <a:xfrm>
            <a:off x="827088" y="4437112"/>
            <a:ext cx="30241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800" i="0" dirty="0"/>
              <a:t>Vi kan vise sannsynlighets-fordelingen med et </a:t>
            </a:r>
            <a:r>
              <a:rPr lang="nb-NO" altLang="nb-NO" sz="2800" i="0" dirty="0" smtClean="0"/>
              <a:t>stolpediagram</a:t>
            </a:r>
            <a:endParaRPr lang="en-US" altLang="nb-NO" sz="2800" i="0" dirty="0"/>
          </a:p>
        </p:txBody>
      </p:sp>
      <p:pic>
        <p:nvPicPr>
          <p:cNvPr id="279569" name="Picture 17" descr="toterninger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5400000">
            <a:off x="4995069" y="3491707"/>
            <a:ext cx="2681287" cy="3384550"/>
          </a:xfr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7E01-AEF2-4F30-ACBD-E3C9573D95C3}" type="slidenum">
              <a:rPr lang="en-US" altLang="nb-NO" smtClean="0"/>
              <a:pPr/>
              <a:t>19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63" grpId="0" build="p"/>
      <p:bldP spid="27956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>
          <a:xfrm>
            <a:off x="-258192" y="275439"/>
            <a:ext cx="5832475" cy="863111"/>
          </a:xfrm>
        </p:spPr>
        <p:txBody>
          <a:bodyPr/>
          <a:lstStyle/>
          <a:p>
            <a:pPr eaLnBrk="1" hangingPunct="1"/>
            <a:r>
              <a:rPr lang="nb-NO" altLang="nb-NO" sz="3692" b="1" dirty="0">
                <a:solidFill>
                  <a:srgbClr val="000099"/>
                </a:solidFill>
              </a:rPr>
              <a:t>Ulike typer utvalg </a:t>
            </a:r>
            <a:endParaRPr lang="nb-NO" altLang="nb-NO" sz="3692" dirty="0">
              <a:solidFill>
                <a:srgbClr val="000099"/>
              </a:solidFill>
            </a:endParaRPr>
          </a:p>
        </p:txBody>
      </p:sp>
      <p:sp>
        <p:nvSpPr>
          <p:cNvPr id="234500" name="Rectangle 4"/>
          <p:cNvSpPr>
            <a:spLocks noChangeArrowheads="1"/>
          </p:cNvSpPr>
          <p:nvPr/>
        </p:nvSpPr>
        <p:spPr bwMode="auto">
          <a:xfrm>
            <a:off x="684213" y="1104262"/>
            <a:ext cx="8064500" cy="93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585" i="0" dirty="0">
                <a:solidFill>
                  <a:srgbClr val="008000"/>
                </a:solidFill>
              </a:rPr>
              <a:t>Eksempel 6.3:</a:t>
            </a:r>
            <a:r>
              <a:rPr lang="nb-NO" altLang="nb-NO" sz="2585" i="0" dirty="0"/>
              <a:t> Vi skriver bokstavene i alfabetet på hver sin lapp og legger de 29 lappene i en eske</a:t>
            </a: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684213" y="2182081"/>
            <a:ext cx="7415212" cy="731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585" i="0" dirty="0"/>
              <a:t>Vi trekker så fire lapper, én etter én</a:t>
            </a:r>
          </a:p>
          <a:p>
            <a:pPr eaLnBrk="1" hangingPunct="1"/>
            <a:r>
              <a:rPr lang="nb-NO" altLang="nb-NO" sz="2585" i="0" dirty="0"/>
              <a:t>Vi sier at vi trekker et </a:t>
            </a:r>
            <a:r>
              <a:rPr lang="nb-NO" altLang="nb-NO" sz="2585" dirty="0">
                <a:solidFill>
                  <a:srgbClr val="CC0000"/>
                </a:solidFill>
              </a:rPr>
              <a:t>utvalg</a:t>
            </a:r>
            <a:r>
              <a:rPr lang="nb-NO" altLang="nb-NO" sz="2585" dirty="0"/>
              <a:t> </a:t>
            </a:r>
            <a:r>
              <a:rPr lang="nb-NO" altLang="nb-NO" sz="2585" i="0" dirty="0"/>
              <a:t> på fire bokstaver</a:t>
            </a:r>
          </a:p>
        </p:txBody>
      </p:sp>
      <p:sp>
        <p:nvSpPr>
          <p:cNvPr id="234502" name="Rectangle 6"/>
          <p:cNvSpPr>
            <a:spLocks noChangeArrowheads="1"/>
          </p:cNvSpPr>
          <p:nvPr/>
        </p:nvSpPr>
        <p:spPr bwMode="auto">
          <a:xfrm>
            <a:off x="684214" y="3183787"/>
            <a:ext cx="7777162" cy="1462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585" i="0" dirty="0"/>
              <a:t>Hvis vi legger en lapp tilbake før vi trekker den neste, trekker vi </a:t>
            </a:r>
            <a:r>
              <a:rPr lang="nb-NO" altLang="nb-NO" sz="2585" dirty="0">
                <a:solidFill>
                  <a:srgbClr val="CC0000"/>
                </a:solidFill>
              </a:rPr>
              <a:t>med</a:t>
            </a:r>
            <a:r>
              <a:rPr lang="nb-NO" altLang="nb-NO" sz="2585" i="0" dirty="0"/>
              <a:t> </a:t>
            </a:r>
            <a:r>
              <a:rPr lang="nb-NO" altLang="nb-NO" sz="2585" dirty="0" err="1">
                <a:solidFill>
                  <a:srgbClr val="CC0000"/>
                </a:solidFill>
              </a:rPr>
              <a:t>tilbakelegging</a:t>
            </a:r>
            <a:endParaRPr lang="nb-NO" altLang="nb-NO" sz="2585" dirty="0">
              <a:solidFill>
                <a:srgbClr val="CC0000"/>
              </a:solidFill>
            </a:endParaRPr>
          </a:p>
          <a:p>
            <a:pPr eaLnBrk="1" hangingPunct="1"/>
            <a:r>
              <a:rPr lang="nb-NO" altLang="nb-NO" sz="2585" i="0" dirty="0"/>
              <a:t>Hvis vi </a:t>
            </a:r>
            <a:r>
              <a:rPr lang="nb-NO" altLang="nb-NO" sz="2585" dirty="0"/>
              <a:t>ikke</a:t>
            </a:r>
            <a:r>
              <a:rPr lang="nb-NO" altLang="nb-NO" sz="2585" i="0" dirty="0"/>
              <a:t> legger lappen tilbake, trekker vi                    </a:t>
            </a:r>
            <a:r>
              <a:rPr lang="nb-NO" altLang="nb-NO" sz="2585" dirty="0">
                <a:solidFill>
                  <a:srgbClr val="CC0000"/>
                </a:solidFill>
              </a:rPr>
              <a:t>uten </a:t>
            </a:r>
            <a:r>
              <a:rPr lang="nb-NO" altLang="nb-NO" sz="2585" dirty="0" err="1">
                <a:solidFill>
                  <a:srgbClr val="CC0000"/>
                </a:solidFill>
              </a:rPr>
              <a:t>tilbakelegging</a:t>
            </a:r>
            <a:endParaRPr lang="nb-NO" altLang="nb-NO" sz="2585" i="0" dirty="0">
              <a:solidFill>
                <a:srgbClr val="CC0000"/>
              </a:solidFill>
            </a:endParaRP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745482" y="5027441"/>
            <a:ext cx="7415213" cy="1197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585" i="0" dirty="0"/>
              <a:t>Hvis rekkefølgen bokstavene trekkes i har betydning, trekker vi et  </a:t>
            </a:r>
            <a:r>
              <a:rPr lang="nb-NO" altLang="nb-NO" sz="2585" dirty="0">
                <a:solidFill>
                  <a:srgbClr val="CC0000"/>
                </a:solidFill>
              </a:rPr>
              <a:t>ordnet utvalg</a:t>
            </a:r>
          </a:p>
          <a:p>
            <a:pPr eaLnBrk="1" hangingPunct="1"/>
            <a:r>
              <a:rPr lang="nb-NO" altLang="nb-NO" sz="2585" i="0" dirty="0"/>
              <a:t>Hvis rekkefølgen </a:t>
            </a:r>
            <a:r>
              <a:rPr lang="nb-NO" altLang="nb-NO" sz="2585" dirty="0"/>
              <a:t>ikke </a:t>
            </a:r>
            <a:r>
              <a:rPr lang="nb-NO" altLang="nb-NO" sz="2585" i="0" dirty="0"/>
              <a:t>har betydning, trekker vi et</a:t>
            </a:r>
            <a:r>
              <a:rPr lang="nb-NO" altLang="nb-NO" sz="2585" dirty="0"/>
              <a:t> </a:t>
            </a:r>
            <a:r>
              <a:rPr lang="nb-NO" altLang="nb-NO" sz="2585" dirty="0">
                <a:solidFill>
                  <a:srgbClr val="CC0000"/>
                </a:solidFill>
              </a:rPr>
              <a:t>uordnet utvalg</a:t>
            </a:r>
            <a:endParaRPr lang="nb-NO" altLang="nb-NO" sz="2585" i="0" dirty="0">
              <a:solidFill>
                <a:srgbClr val="CC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F1B78-728D-44EA-B1FF-B6C179141F3F}" type="slidenum">
              <a:rPr lang="en-US" altLang="nb-NO" smtClean="0"/>
              <a:pPr/>
              <a:t>2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98064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501" grpId="0" build="p" autoUpdateAnimBg="0"/>
      <p:bldP spid="234502" grpId="0" build="p" autoUpdateAnimBg="0"/>
      <p:bldP spid="23450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23528" y="2372687"/>
            <a:ext cx="87678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514350" eaLnBrk="1" hangingPunct="1">
              <a:spcBef>
                <a:spcPts val="0"/>
              </a:spcBef>
              <a:buAutoNum type="alphaLcParenR"/>
            </a:pPr>
            <a:r>
              <a:rPr lang="nb-NO" altLang="nb-NO" sz="2400" i="0" dirty="0" smtClean="0">
                <a:solidFill>
                  <a:srgbClr val="3333FF"/>
                </a:solidFill>
              </a:rPr>
              <a:t>Det er åtte mulige utfall: </a:t>
            </a:r>
          </a:p>
          <a:p>
            <a:pPr eaLnBrk="1" hangingPunct="1">
              <a:spcBef>
                <a:spcPts val="0"/>
              </a:spcBef>
            </a:pPr>
            <a:r>
              <a:rPr lang="nb-NO" altLang="nb-NO" sz="2400" i="0" dirty="0">
                <a:solidFill>
                  <a:srgbClr val="3333FF"/>
                </a:solidFill>
              </a:rPr>
              <a:t> 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     KKK,KKM, KMK, MKK, MMK, MKM, KMM, MMM</a:t>
            </a:r>
          </a:p>
          <a:p>
            <a:pPr eaLnBrk="1" hangingPunct="1">
              <a:spcBef>
                <a:spcPts val="0"/>
              </a:spcBef>
            </a:pPr>
            <a:r>
              <a:rPr lang="nb-NO" altLang="nb-NO" sz="2400" i="0" dirty="0">
                <a:solidFill>
                  <a:srgbClr val="3333FF"/>
                </a:solidFill>
              </a:rPr>
              <a:t> 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     Hvert av utfallene har sannsynlighet 1/8</a:t>
            </a:r>
            <a:endParaRPr lang="nb-NO" altLang="nb-NO" sz="2400" i="0" dirty="0">
              <a:solidFill>
                <a:srgbClr val="3333FF"/>
              </a:solidFill>
            </a:endParaRP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606" y="44624"/>
            <a:ext cx="8740874" cy="2297233"/>
          </a:xfrm>
          <a:prstGeom prst="rect">
            <a:avLst/>
          </a:prstGeom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23528" y="3740839"/>
            <a:ext cx="876784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-457200" eaLnBrk="1" hangingPunct="1">
              <a:spcBef>
                <a:spcPts val="0"/>
              </a:spcBef>
              <a:buAutoNum type="alphaLcParenR" startAt="2"/>
            </a:pPr>
            <a:r>
              <a:rPr lang="nb-NO" altLang="nb-NO" sz="2400" i="0" dirty="0" err="1" smtClean="0">
                <a:solidFill>
                  <a:srgbClr val="3333FF"/>
                </a:solidFill>
              </a:rPr>
              <a:t>X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 kan få verdiene 0, 1, 2 og 3</a:t>
            </a:r>
            <a:endParaRPr lang="nb-NO" altLang="nb-NO" sz="2400" i="0" dirty="0">
              <a:solidFill>
                <a:srgbClr val="3333FF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nb-NO" altLang="nb-NO" sz="2400" i="0" dirty="0">
                <a:solidFill>
                  <a:srgbClr val="3333FF"/>
                </a:solidFill>
              </a:rPr>
              <a:t> 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     </a:t>
            </a:r>
            <a:r>
              <a:rPr lang="nb-NO" altLang="nb-NO" sz="2400" i="0" dirty="0" err="1" smtClean="0">
                <a:solidFill>
                  <a:srgbClr val="3333FF"/>
                </a:solidFill>
              </a:rPr>
              <a:t>X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=0: KKK                             </a:t>
            </a:r>
            <a:r>
              <a:rPr lang="nb-NO" altLang="nb-NO" sz="2400" i="0" dirty="0" err="1" smtClean="0">
                <a:solidFill>
                  <a:srgbClr val="3333FF"/>
                </a:solidFill>
              </a:rPr>
              <a:t>X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=1: KKM, KMK, MKK</a:t>
            </a:r>
          </a:p>
          <a:p>
            <a:pPr eaLnBrk="1" hangingPunct="1">
              <a:spcBef>
                <a:spcPts val="0"/>
              </a:spcBef>
            </a:pPr>
            <a:r>
              <a:rPr lang="nb-NO" altLang="nb-NO" sz="2400" i="0" dirty="0" smtClean="0">
                <a:solidFill>
                  <a:srgbClr val="3333FF"/>
                </a:solidFill>
              </a:rPr>
              <a:t>      </a:t>
            </a:r>
            <a:r>
              <a:rPr lang="nb-NO" altLang="nb-NO" sz="2400" i="0" dirty="0" err="1" smtClean="0">
                <a:solidFill>
                  <a:srgbClr val="3333FF"/>
                </a:solidFill>
              </a:rPr>
              <a:t>X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=2</a:t>
            </a:r>
            <a:r>
              <a:rPr lang="nb-NO" altLang="nb-NO" sz="2400" i="0" dirty="0">
                <a:solidFill>
                  <a:srgbClr val="3333FF"/>
                </a:solidFill>
              </a:rPr>
              <a:t>: MMK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, MKM, KMM       </a:t>
            </a:r>
            <a:r>
              <a:rPr lang="nb-NO" altLang="nb-NO" sz="2400" i="0" dirty="0" err="1" smtClean="0">
                <a:solidFill>
                  <a:srgbClr val="3333FF"/>
                </a:solidFill>
              </a:rPr>
              <a:t>X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=3: MMM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/>
          </p:nvPr>
        </p:nvGraphicFramePr>
        <p:xfrm>
          <a:off x="1135063" y="5262563"/>
          <a:ext cx="6575425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24" name="Equation" r:id="rId4" imgW="2743200" imgH="609480" progId="Equation.DSMT4">
                  <p:embed/>
                </p:oleObj>
              </mc:Choice>
              <mc:Fallback>
                <p:oleObj name="Equation" r:id="rId4" imgW="274320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5063" y="5262563"/>
                        <a:ext cx="6575425" cy="14652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395536" y="5013176"/>
            <a:ext cx="661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800" i="0" dirty="0" smtClean="0">
                <a:solidFill>
                  <a:srgbClr val="3333FF"/>
                </a:solidFill>
              </a:rPr>
              <a:t>c)</a:t>
            </a:r>
            <a:endParaRPr lang="nb-NO" altLang="nb-NO" sz="2800" i="0" dirty="0">
              <a:solidFill>
                <a:srgbClr val="3333FF"/>
              </a:solidFill>
            </a:endParaRPr>
          </a:p>
        </p:txBody>
      </p:sp>
      <p:cxnSp>
        <p:nvCxnSpPr>
          <p:cNvPr id="12" name="Rett linje 11"/>
          <p:cNvCxnSpPr/>
          <p:nvPr/>
        </p:nvCxnSpPr>
        <p:spPr bwMode="auto">
          <a:xfrm>
            <a:off x="1057275" y="5733256"/>
            <a:ext cx="689910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Rett linje 12"/>
          <p:cNvCxnSpPr/>
          <p:nvPr/>
        </p:nvCxnSpPr>
        <p:spPr bwMode="auto">
          <a:xfrm>
            <a:off x="4572000" y="5274786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Rett linje 16"/>
          <p:cNvCxnSpPr/>
          <p:nvPr/>
        </p:nvCxnSpPr>
        <p:spPr bwMode="auto">
          <a:xfrm>
            <a:off x="3059832" y="5288329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ett linje 17"/>
          <p:cNvCxnSpPr/>
          <p:nvPr/>
        </p:nvCxnSpPr>
        <p:spPr bwMode="auto">
          <a:xfrm>
            <a:off x="5580112" y="5288329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Rett linje 18"/>
          <p:cNvCxnSpPr/>
          <p:nvPr/>
        </p:nvCxnSpPr>
        <p:spPr bwMode="auto">
          <a:xfrm>
            <a:off x="6804248" y="5301872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Plassholder for lysbilde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933-BD3B-48CB-A8CE-AF89DC446FCB}" type="slidenum">
              <a:rPr lang="en-US" altLang="nb-NO" smtClean="0"/>
              <a:pPr/>
              <a:t>20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17628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14" y="-1612"/>
            <a:ext cx="9157106" cy="1126356"/>
          </a:xfrm>
          <a:prstGeom prst="rect">
            <a:avLst/>
          </a:prstGeom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40658" y="4535976"/>
            <a:ext cx="87678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400" i="0" dirty="0" smtClean="0">
                <a:solidFill>
                  <a:srgbClr val="3333FF"/>
                </a:solidFill>
              </a:rPr>
              <a:t>Mulige verdier for </a:t>
            </a:r>
            <a:r>
              <a:rPr lang="nb-NO" altLang="nb-NO" sz="2400" dirty="0" smtClean="0">
                <a:solidFill>
                  <a:srgbClr val="3333FF"/>
                </a:solidFill>
              </a:rPr>
              <a:t>Y </a:t>
            </a:r>
            <a:r>
              <a:rPr lang="nb-NO" altLang="nb-NO" sz="2400" i="0" dirty="0" smtClean="0">
                <a:solidFill>
                  <a:srgbClr val="3333FF"/>
                </a:solidFill>
              </a:rPr>
              <a:t>er 1, 2, 3, 4, 5 og 6 </a:t>
            </a:r>
            <a:br>
              <a:rPr lang="nb-NO" altLang="nb-NO" sz="2400" i="0" dirty="0" smtClean="0">
                <a:solidFill>
                  <a:srgbClr val="3333FF"/>
                </a:solidFill>
              </a:rPr>
            </a:br>
            <a:r>
              <a:rPr lang="nb-NO" altLang="nb-NO" sz="2400" i="0" dirty="0" smtClean="0">
                <a:solidFill>
                  <a:srgbClr val="3333FF"/>
                </a:solidFill>
              </a:rPr>
              <a:t>  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5384" y="2099022"/>
            <a:ext cx="3824288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98934" y="1486247"/>
            <a:ext cx="5694363" cy="300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1800" i="0" dirty="0"/>
              <a:t>(1,6)	(2,6)	(3,6)	(4,6)	(5,6)	(6,6)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800" i="0" dirty="0"/>
              <a:t>(1,5)	(2,5)	(3,5)	(4,5)	(5,5)	(6,5)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800" i="0" dirty="0"/>
              <a:t>(1,4)	(2,4)	(3,4)	(4,4)	(5,4)	(6,4)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800" i="0" dirty="0"/>
              <a:t>(1,3)	(2,3)	(3,3)	(4,3)	(5,3)	(6,3)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800" i="0" dirty="0"/>
              <a:t>(1,2)	(2,2)	(3,2)	(4,2)	(5,2)	(6,2)</a:t>
            </a:r>
          </a:p>
          <a:p>
            <a:pPr eaLnBrk="1" hangingPunct="1">
              <a:spcBef>
                <a:spcPct val="60000"/>
              </a:spcBef>
            </a:pPr>
            <a:r>
              <a:rPr lang="nb-NO" altLang="nb-NO" sz="1800" i="0" dirty="0"/>
              <a:t>(1,1)	(2,1)	(3,1)	(4,1)	(5,1)	(6,1)</a:t>
            </a:r>
          </a:p>
          <a:p>
            <a:pPr eaLnBrk="1" hangingPunct="1">
              <a:spcBef>
                <a:spcPct val="60000"/>
              </a:spcBef>
            </a:pPr>
            <a:endParaRPr lang="nb-NO" altLang="nb-NO" sz="1800" i="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48072" y="1268760"/>
            <a:ext cx="6084887" cy="3025775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  <p:cxnSp>
        <p:nvCxnSpPr>
          <p:cNvPr id="15" name="Rett linje 14"/>
          <p:cNvCxnSpPr/>
          <p:nvPr/>
        </p:nvCxnSpPr>
        <p:spPr bwMode="auto">
          <a:xfrm flipH="1">
            <a:off x="1744216" y="3699297"/>
            <a:ext cx="453650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Rett linje 15"/>
          <p:cNvCxnSpPr/>
          <p:nvPr/>
        </p:nvCxnSpPr>
        <p:spPr bwMode="auto">
          <a:xfrm flipH="1">
            <a:off x="998934" y="4059337"/>
            <a:ext cx="528178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Rett linje 17"/>
          <p:cNvCxnSpPr/>
          <p:nvPr/>
        </p:nvCxnSpPr>
        <p:spPr bwMode="auto">
          <a:xfrm>
            <a:off x="1744216" y="1486247"/>
            <a:ext cx="0" cy="22130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Rett linje 21"/>
          <p:cNvCxnSpPr/>
          <p:nvPr/>
        </p:nvCxnSpPr>
        <p:spPr bwMode="auto">
          <a:xfrm flipH="1">
            <a:off x="998934" y="1486247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Rett linje 23"/>
          <p:cNvCxnSpPr/>
          <p:nvPr/>
        </p:nvCxnSpPr>
        <p:spPr bwMode="auto">
          <a:xfrm>
            <a:off x="998934" y="1486247"/>
            <a:ext cx="0" cy="25730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Rett linje 26"/>
          <p:cNvCxnSpPr/>
          <p:nvPr/>
        </p:nvCxnSpPr>
        <p:spPr bwMode="auto">
          <a:xfrm>
            <a:off x="6280720" y="3699297"/>
            <a:ext cx="0" cy="3600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Rett linje 33"/>
          <p:cNvCxnSpPr/>
          <p:nvPr/>
        </p:nvCxnSpPr>
        <p:spPr bwMode="auto">
          <a:xfrm flipH="1">
            <a:off x="2608312" y="3248051"/>
            <a:ext cx="3672408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Rett linje 34"/>
          <p:cNvCxnSpPr/>
          <p:nvPr/>
        </p:nvCxnSpPr>
        <p:spPr bwMode="auto">
          <a:xfrm flipH="1">
            <a:off x="1863030" y="3573016"/>
            <a:ext cx="4417690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Rett linje 35"/>
          <p:cNvCxnSpPr/>
          <p:nvPr/>
        </p:nvCxnSpPr>
        <p:spPr bwMode="auto">
          <a:xfrm>
            <a:off x="2608312" y="1486247"/>
            <a:ext cx="0" cy="176180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Rett linje 36"/>
          <p:cNvCxnSpPr/>
          <p:nvPr/>
        </p:nvCxnSpPr>
        <p:spPr bwMode="auto">
          <a:xfrm flipH="1">
            <a:off x="1863030" y="1467049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Rett linje 37"/>
          <p:cNvCxnSpPr/>
          <p:nvPr/>
        </p:nvCxnSpPr>
        <p:spPr bwMode="auto">
          <a:xfrm>
            <a:off x="1863030" y="1486247"/>
            <a:ext cx="0" cy="206903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Rett linje 38"/>
          <p:cNvCxnSpPr/>
          <p:nvPr/>
        </p:nvCxnSpPr>
        <p:spPr bwMode="auto">
          <a:xfrm>
            <a:off x="6280720" y="3248051"/>
            <a:ext cx="0" cy="30723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Rett linje 63"/>
          <p:cNvCxnSpPr/>
          <p:nvPr/>
        </p:nvCxnSpPr>
        <p:spPr bwMode="auto">
          <a:xfrm flipH="1">
            <a:off x="3544416" y="2835201"/>
            <a:ext cx="273630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Rett linje 64"/>
          <p:cNvCxnSpPr/>
          <p:nvPr/>
        </p:nvCxnSpPr>
        <p:spPr bwMode="auto">
          <a:xfrm flipH="1">
            <a:off x="2799134" y="3123233"/>
            <a:ext cx="348158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Rett linje 65"/>
          <p:cNvCxnSpPr/>
          <p:nvPr/>
        </p:nvCxnSpPr>
        <p:spPr bwMode="auto">
          <a:xfrm>
            <a:off x="3544416" y="1486247"/>
            <a:ext cx="0" cy="134895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Rett linje 66"/>
          <p:cNvCxnSpPr/>
          <p:nvPr/>
        </p:nvCxnSpPr>
        <p:spPr bwMode="auto">
          <a:xfrm flipH="1">
            <a:off x="2799134" y="1467049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Rett linje 67"/>
          <p:cNvCxnSpPr/>
          <p:nvPr/>
        </p:nvCxnSpPr>
        <p:spPr bwMode="auto">
          <a:xfrm>
            <a:off x="2799134" y="1467049"/>
            <a:ext cx="0" cy="165618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Rett linje 68"/>
          <p:cNvCxnSpPr/>
          <p:nvPr/>
        </p:nvCxnSpPr>
        <p:spPr bwMode="auto">
          <a:xfrm>
            <a:off x="6280720" y="2835201"/>
            <a:ext cx="0" cy="28803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CC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Rett linje 69"/>
          <p:cNvCxnSpPr/>
          <p:nvPr/>
        </p:nvCxnSpPr>
        <p:spPr bwMode="auto">
          <a:xfrm flipH="1">
            <a:off x="4480520" y="2403153"/>
            <a:ext cx="172819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Rett linje 70"/>
          <p:cNvCxnSpPr/>
          <p:nvPr/>
        </p:nvCxnSpPr>
        <p:spPr bwMode="auto">
          <a:xfrm flipH="1">
            <a:off x="3735238" y="2691185"/>
            <a:ext cx="2473474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Rett linje 71"/>
          <p:cNvCxnSpPr/>
          <p:nvPr/>
        </p:nvCxnSpPr>
        <p:spPr bwMode="auto">
          <a:xfrm>
            <a:off x="4480520" y="1486247"/>
            <a:ext cx="0" cy="91690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Rett linje 72"/>
          <p:cNvCxnSpPr/>
          <p:nvPr/>
        </p:nvCxnSpPr>
        <p:spPr bwMode="auto">
          <a:xfrm flipH="1">
            <a:off x="3735238" y="1467049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Rett linje 73"/>
          <p:cNvCxnSpPr/>
          <p:nvPr/>
        </p:nvCxnSpPr>
        <p:spPr bwMode="auto">
          <a:xfrm>
            <a:off x="3735238" y="1486247"/>
            <a:ext cx="0" cy="120493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Rett linje 74"/>
          <p:cNvCxnSpPr/>
          <p:nvPr/>
        </p:nvCxnSpPr>
        <p:spPr bwMode="auto">
          <a:xfrm>
            <a:off x="6208712" y="2403153"/>
            <a:ext cx="0" cy="28803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CC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Rett linje 79"/>
          <p:cNvCxnSpPr/>
          <p:nvPr/>
        </p:nvCxnSpPr>
        <p:spPr bwMode="auto">
          <a:xfrm flipH="1">
            <a:off x="4546798" y="-296218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Rett linje 96"/>
          <p:cNvCxnSpPr/>
          <p:nvPr/>
        </p:nvCxnSpPr>
        <p:spPr bwMode="auto">
          <a:xfrm flipH="1">
            <a:off x="5344616" y="1971105"/>
            <a:ext cx="864096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Rett linje 97"/>
          <p:cNvCxnSpPr/>
          <p:nvPr/>
        </p:nvCxnSpPr>
        <p:spPr bwMode="auto">
          <a:xfrm flipH="1">
            <a:off x="4599334" y="2259137"/>
            <a:ext cx="1609378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Rett linje 98"/>
          <p:cNvCxnSpPr/>
          <p:nvPr/>
        </p:nvCxnSpPr>
        <p:spPr bwMode="auto">
          <a:xfrm>
            <a:off x="5344616" y="1467049"/>
            <a:ext cx="0" cy="5040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Rett linje 99"/>
          <p:cNvCxnSpPr/>
          <p:nvPr/>
        </p:nvCxnSpPr>
        <p:spPr bwMode="auto">
          <a:xfrm flipH="1">
            <a:off x="4599334" y="1467049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Rett linje 100"/>
          <p:cNvCxnSpPr/>
          <p:nvPr/>
        </p:nvCxnSpPr>
        <p:spPr bwMode="auto">
          <a:xfrm>
            <a:off x="4599334" y="1467049"/>
            <a:ext cx="0" cy="7920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Rett linje 101"/>
          <p:cNvCxnSpPr/>
          <p:nvPr/>
        </p:nvCxnSpPr>
        <p:spPr bwMode="auto">
          <a:xfrm>
            <a:off x="6208712" y="1971105"/>
            <a:ext cx="0" cy="28803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6969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Rett linje 102"/>
          <p:cNvCxnSpPr/>
          <p:nvPr/>
        </p:nvCxnSpPr>
        <p:spPr bwMode="auto">
          <a:xfrm flipH="1">
            <a:off x="5463430" y="1486247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Rett linje 103"/>
          <p:cNvCxnSpPr/>
          <p:nvPr/>
        </p:nvCxnSpPr>
        <p:spPr bwMode="auto">
          <a:xfrm flipH="1">
            <a:off x="5463430" y="1827089"/>
            <a:ext cx="745282" cy="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Rett linje 106"/>
          <p:cNvCxnSpPr/>
          <p:nvPr/>
        </p:nvCxnSpPr>
        <p:spPr bwMode="auto">
          <a:xfrm>
            <a:off x="5463430" y="1486247"/>
            <a:ext cx="0" cy="34084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Rett linje 107"/>
          <p:cNvCxnSpPr/>
          <p:nvPr/>
        </p:nvCxnSpPr>
        <p:spPr bwMode="auto">
          <a:xfrm>
            <a:off x="6208712" y="1467049"/>
            <a:ext cx="0" cy="3600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Text Box 10"/>
          <p:cNvSpPr txBox="1">
            <a:spLocks noChangeArrowheads="1"/>
          </p:cNvSpPr>
          <p:nvPr/>
        </p:nvSpPr>
        <p:spPr bwMode="auto">
          <a:xfrm>
            <a:off x="6771003" y="3627289"/>
            <a:ext cx="1156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200" dirty="0" smtClean="0">
                <a:solidFill>
                  <a:srgbClr val="FF0000"/>
                </a:solidFill>
              </a:rPr>
              <a:t>Y </a:t>
            </a:r>
            <a:r>
              <a:rPr lang="nb-NO" altLang="nb-NO" sz="2200" i="0" dirty="0" smtClean="0">
                <a:solidFill>
                  <a:srgbClr val="FF0000"/>
                </a:solidFill>
              </a:rPr>
              <a:t>= 1  </a:t>
            </a:r>
          </a:p>
        </p:txBody>
      </p:sp>
      <p:sp>
        <p:nvSpPr>
          <p:cNvPr id="124" name="Text Box 10"/>
          <p:cNvSpPr txBox="1">
            <a:spLocks noChangeArrowheads="1"/>
          </p:cNvSpPr>
          <p:nvPr/>
        </p:nvSpPr>
        <p:spPr bwMode="auto">
          <a:xfrm>
            <a:off x="6780739" y="3196402"/>
            <a:ext cx="1156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200" dirty="0" smtClean="0">
                <a:solidFill>
                  <a:srgbClr val="0066FF"/>
                </a:solidFill>
              </a:rPr>
              <a:t>Y </a:t>
            </a:r>
            <a:r>
              <a:rPr lang="nb-NO" altLang="nb-NO" sz="2200" i="0" dirty="0" smtClean="0">
                <a:solidFill>
                  <a:srgbClr val="0066FF"/>
                </a:solidFill>
              </a:rPr>
              <a:t>= </a:t>
            </a:r>
            <a:r>
              <a:rPr lang="nb-NO" altLang="nb-NO" sz="2200" i="0" dirty="0">
                <a:solidFill>
                  <a:srgbClr val="0066FF"/>
                </a:solidFill>
              </a:rPr>
              <a:t>2</a:t>
            </a:r>
            <a:r>
              <a:rPr lang="nb-NO" altLang="nb-NO" sz="2200" i="0" dirty="0" smtClean="0">
                <a:solidFill>
                  <a:srgbClr val="0066FF"/>
                </a:solidFill>
              </a:rPr>
              <a:t>  </a:t>
            </a:r>
          </a:p>
        </p:txBody>
      </p:sp>
      <p:sp>
        <p:nvSpPr>
          <p:cNvPr id="125" name="Text Box 10"/>
          <p:cNvSpPr txBox="1">
            <a:spLocks noChangeArrowheads="1"/>
          </p:cNvSpPr>
          <p:nvPr/>
        </p:nvSpPr>
        <p:spPr bwMode="auto">
          <a:xfrm>
            <a:off x="6790475" y="2764354"/>
            <a:ext cx="1156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200" dirty="0" smtClean="0">
                <a:solidFill>
                  <a:srgbClr val="00CC66"/>
                </a:solidFill>
              </a:rPr>
              <a:t>Y </a:t>
            </a:r>
            <a:r>
              <a:rPr lang="nb-NO" altLang="nb-NO" sz="2200" i="0" dirty="0" smtClean="0">
                <a:solidFill>
                  <a:srgbClr val="00CC66"/>
                </a:solidFill>
              </a:rPr>
              <a:t>= </a:t>
            </a:r>
            <a:r>
              <a:rPr lang="nb-NO" altLang="nb-NO" sz="2200" i="0" dirty="0">
                <a:solidFill>
                  <a:srgbClr val="00CC66"/>
                </a:solidFill>
              </a:rPr>
              <a:t>3</a:t>
            </a:r>
            <a:r>
              <a:rPr lang="nb-NO" altLang="nb-NO" sz="2200" i="0" dirty="0" smtClean="0">
                <a:solidFill>
                  <a:srgbClr val="00CC66"/>
                </a:solidFill>
              </a:rPr>
              <a:t>  </a:t>
            </a:r>
          </a:p>
        </p:txBody>
      </p:sp>
      <p:sp>
        <p:nvSpPr>
          <p:cNvPr id="126" name="Text Box 10"/>
          <p:cNvSpPr txBox="1">
            <a:spLocks noChangeArrowheads="1"/>
          </p:cNvSpPr>
          <p:nvPr/>
        </p:nvSpPr>
        <p:spPr bwMode="auto">
          <a:xfrm>
            <a:off x="6800211" y="2332306"/>
            <a:ext cx="1156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200" dirty="0" smtClean="0">
                <a:solidFill>
                  <a:srgbClr val="CC6600"/>
                </a:solidFill>
              </a:rPr>
              <a:t>Y </a:t>
            </a:r>
            <a:r>
              <a:rPr lang="nb-NO" altLang="nb-NO" sz="2200" i="0" dirty="0" smtClean="0">
                <a:solidFill>
                  <a:srgbClr val="CC6600"/>
                </a:solidFill>
              </a:rPr>
              <a:t>= </a:t>
            </a:r>
            <a:r>
              <a:rPr lang="nb-NO" altLang="nb-NO" sz="2200" i="0" dirty="0">
                <a:solidFill>
                  <a:srgbClr val="CC6600"/>
                </a:solidFill>
              </a:rPr>
              <a:t>4</a:t>
            </a:r>
            <a:r>
              <a:rPr lang="nb-NO" altLang="nb-NO" sz="2200" i="0" dirty="0" smtClean="0">
                <a:solidFill>
                  <a:srgbClr val="CC6600"/>
                </a:solidFill>
              </a:rPr>
              <a:t>  </a:t>
            </a:r>
          </a:p>
        </p:txBody>
      </p:sp>
      <p:sp>
        <p:nvSpPr>
          <p:cNvPr id="127" name="Text Box 10"/>
          <p:cNvSpPr txBox="1">
            <a:spLocks noChangeArrowheads="1"/>
          </p:cNvSpPr>
          <p:nvPr/>
        </p:nvSpPr>
        <p:spPr bwMode="auto">
          <a:xfrm>
            <a:off x="6784776" y="1900258"/>
            <a:ext cx="1156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200" dirty="0" smtClean="0">
                <a:solidFill>
                  <a:srgbClr val="969696"/>
                </a:solidFill>
              </a:rPr>
              <a:t>Y </a:t>
            </a:r>
            <a:r>
              <a:rPr lang="nb-NO" altLang="nb-NO" sz="2200" i="0" dirty="0" smtClean="0">
                <a:solidFill>
                  <a:srgbClr val="969696"/>
                </a:solidFill>
              </a:rPr>
              <a:t>= </a:t>
            </a:r>
            <a:r>
              <a:rPr lang="nb-NO" altLang="nb-NO" sz="2200" i="0" dirty="0">
                <a:solidFill>
                  <a:srgbClr val="969696"/>
                </a:solidFill>
              </a:rPr>
              <a:t>5</a:t>
            </a:r>
            <a:r>
              <a:rPr lang="nb-NO" altLang="nb-NO" sz="2200" i="0" dirty="0" smtClean="0">
                <a:solidFill>
                  <a:srgbClr val="969696"/>
                </a:solidFill>
              </a:rPr>
              <a:t>  </a:t>
            </a:r>
          </a:p>
        </p:txBody>
      </p:sp>
      <p:sp>
        <p:nvSpPr>
          <p:cNvPr id="128" name="Text Box 10"/>
          <p:cNvSpPr txBox="1">
            <a:spLocks noChangeArrowheads="1"/>
          </p:cNvSpPr>
          <p:nvPr/>
        </p:nvSpPr>
        <p:spPr bwMode="auto">
          <a:xfrm>
            <a:off x="6784776" y="1468210"/>
            <a:ext cx="115616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nb-NO" altLang="nb-NO" sz="2200" dirty="0" smtClean="0">
                <a:solidFill>
                  <a:srgbClr val="FFC000"/>
                </a:solidFill>
              </a:rPr>
              <a:t>Y </a:t>
            </a:r>
            <a:r>
              <a:rPr lang="nb-NO" altLang="nb-NO" sz="2200" i="0" dirty="0" smtClean="0">
                <a:solidFill>
                  <a:srgbClr val="FFC000"/>
                </a:solidFill>
              </a:rPr>
              <a:t>= 6  </a:t>
            </a:r>
          </a:p>
        </p:txBody>
      </p:sp>
      <p:graphicFrame>
        <p:nvGraphicFramePr>
          <p:cNvPr id="129" name="Object 3"/>
          <p:cNvGraphicFramePr>
            <a:graphicFrameLocks noChangeAspect="1"/>
          </p:cNvGraphicFramePr>
          <p:nvPr>
            <p:extLst/>
          </p:nvPr>
        </p:nvGraphicFramePr>
        <p:xfrm>
          <a:off x="395536" y="5301208"/>
          <a:ext cx="7305676" cy="146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34" name="Equation" r:id="rId5" imgW="3047760" imgH="609480" progId="Equation.DSMT4">
                  <p:embed/>
                </p:oleObj>
              </mc:Choice>
              <mc:Fallback>
                <p:oleObj name="Equation" r:id="rId5" imgW="30477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5301208"/>
                        <a:ext cx="7305676" cy="1465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1" name="Rett linje 130"/>
          <p:cNvCxnSpPr/>
          <p:nvPr/>
        </p:nvCxnSpPr>
        <p:spPr bwMode="auto">
          <a:xfrm>
            <a:off x="341749" y="5805264"/>
            <a:ext cx="7422629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Rett linje 131"/>
          <p:cNvCxnSpPr/>
          <p:nvPr/>
        </p:nvCxnSpPr>
        <p:spPr bwMode="auto">
          <a:xfrm>
            <a:off x="3275856" y="5333251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Rett linje 132"/>
          <p:cNvCxnSpPr/>
          <p:nvPr/>
        </p:nvCxnSpPr>
        <p:spPr bwMode="auto">
          <a:xfrm>
            <a:off x="2195736" y="5346794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Rett linje 133"/>
          <p:cNvCxnSpPr/>
          <p:nvPr/>
        </p:nvCxnSpPr>
        <p:spPr bwMode="auto">
          <a:xfrm>
            <a:off x="4139952" y="5346794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Rett linje 134"/>
          <p:cNvCxnSpPr/>
          <p:nvPr/>
        </p:nvCxnSpPr>
        <p:spPr bwMode="auto">
          <a:xfrm>
            <a:off x="5004048" y="5360337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Rett linje 136"/>
          <p:cNvCxnSpPr/>
          <p:nvPr/>
        </p:nvCxnSpPr>
        <p:spPr bwMode="auto">
          <a:xfrm>
            <a:off x="6012160" y="5360337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Rett linje 137"/>
          <p:cNvCxnSpPr/>
          <p:nvPr/>
        </p:nvCxnSpPr>
        <p:spPr bwMode="auto">
          <a:xfrm>
            <a:off x="6948264" y="5360337"/>
            <a:ext cx="0" cy="145303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9" name="Plassholder for lysbildenummer 1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933-BD3B-48CB-A8CE-AF89DC446FCB}" type="slidenum">
              <a:rPr lang="en-US" altLang="nb-NO" smtClean="0"/>
              <a:pPr/>
              <a:t>21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21189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10" grpId="0" animBg="1"/>
      <p:bldP spid="123" grpId="0" build="allAtOnce"/>
      <p:bldP spid="124" grpId="0" build="allAtOnce"/>
      <p:bldP spid="125" grpId="0" build="allAtOnce"/>
      <p:bldP spid="126" grpId="0" build="allAtOnce"/>
      <p:bldP spid="127" grpId="0" build="allAtOnce"/>
      <p:bldP spid="128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197768"/>
            <a:ext cx="6275388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3600" b="1" i="0" kern="0" dirty="0" err="1" smtClean="0">
                <a:solidFill>
                  <a:schemeClr val="accent2"/>
                </a:solidFill>
              </a:rPr>
              <a:t>Hypergeometrisk</a:t>
            </a:r>
            <a:r>
              <a:rPr lang="nb-NO" altLang="nb-NO" sz="3600" b="1" i="0" kern="0" dirty="0" smtClean="0">
                <a:solidFill>
                  <a:schemeClr val="accent2"/>
                </a:solidFill>
              </a:rPr>
              <a:t> fordeling</a:t>
            </a:r>
            <a:endParaRPr lang="nb-NO" altLang="nb-NO" sz="3600" i="0" kern="0" dirty="0" smtClean="0">
              <a:solidFill>
                <a:schemeClr val="accent2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95238" y="980728"/>
            <a:ext cx="77771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800" i="0" dirty="0">
                <a:solidFill>
                  <a:srgbClr val="008000"/>
                </a:solidFill>
              </a:rPr>
              <a:t>Eksempel </a:t>
            </a:r>
            <a:r>
              <a:rPr lang="nb-NO" altLang="nb-NO" sz="2800" i="0" dirty="0" smtClean="0">
                <a:solidFill>
                  <a:srgbClr val="008000"/>
                </a:solidFill>
              </a:rPr>
              <a:t>7.1</a:t>
            </a:r>
            <a:r>
              <a:rPr lang="nb-NO" altLang="nb-NO" sz="2800" i="0" dirty="0">
                <a:solidFill>
                  <a:srgbClr val="008000"/>
                </a:solidFill>
              </a:rPr>
              <a:t>:</a:t>
            </a:r>
            <a:r>
              <a:rPr lang="nb-NO" altLang="nb-NO" sz="2800" i="0" dirty="0"/>
              <a:t> I en kartong er det 12 sikringer</a:t>
            </a:r>
            <a:endParaRPr lang="en-US" altLang="nb-NO" sz="2800" i="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628800"/>
            <a:ext cx="8712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 dirty="0" smtClean="0"/>
              <a:t>Fire av dem er defekte, resten er i orden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467544" y="2276872"/>
            <a:ext cx="8712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 dirty="0" smtClean="0"/>
              <a:t>Vi </a:t>
            </a:r>
            <a:r>
              <a:rPr lang="nb-NO" altLang="nb-NO" sz="2800" i="0" dirty="0"/>
              <a:t>trekker tilfeldig tre </a:t>
            </a:r>
            <a:r>
              <a:rPr lang="nb-NO" altLang="nb-NO" sz="2800" i="0" dirty="0" smtClean="0"/>
              <a:t>sikringer</a:t>
            </a:r>
            <a:endParaRPr lang="nb-NO" altLang="nb-NO" sz="2800" i="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7544" y="2924944"/>
            <a:ext cx="8712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dirty="0" err="1" smtClean="0"/>
              <a:t>X</a:t>
            </a:r>
            <a:r>
              <a:rPr lang="nb-NO" altLang="nb-NO" sz="2800" i="0" dirty="0" smtClean="0"/>
              <a:t> </a:t>
            </a:r>
            <a:r>
              <a:rPr lang="nb-NO" altLang="nb-NO" sz="2800" i="0" dirty="0"/>
              <a:t>= </a:t>
            </a:r>
            <a:r>
              <a:rPr lang="nb-NO" altLang="nb-NO" sz="2800" i="0" dirty="0" smtClean="0"/>
              <a:t>«antall </a:t>
            </a:r>
            <a:r>
              <a:rPr lang="nb-NO" altLang="nb-NO" sz="2800" i="0" dirty="0"/>
              <a:t>defekte sikringer vi </a:t>
            </a:r>
            <a:r>
              <a:rPr lang="nb-NO" altLang="nb-NO" sz="2800" i="0" dirty="0" smtClean="0"/>
              <a:t>trekker»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7544" y="3573016"/>
            <a:ext cx="87129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800" i="0" dirty="0" smtClean="0"/>
              <a:t>Vi </a:t>
            </a:r>
            <a:r>
              <a:rPr lang="nb-NO" altLang="nb-NO" sz="2800" i="0" dirty="0"/>
              <a:t>vil finne </a:t>
            </a:r>
            <a:r>
              <a:rPr lang="nb-NO" altLang="nb-NO" sz="2800" dirty="0"/>
              <a:t>P</a:t>
            </a:r>
            <a:r>
              <a:rPr lang="nb-NO" altLang="nb-NO" sz="2800" i="0" dirty="0"/>
              <a:t>(</a:t>
            </a:r>
            <a:r>
              <a:rPr lang="nb-NO" altLang="nb-NO" sz="2800" dirty="0" err="1"/>
              <a:t>X</a:t>
            </a:r>
            <a:r>
              <a:rPr lang="nb-NO" altLang="nb-NO" sz="2800" i="0" dirty="0"/>
              <a:t> = </a:t>
            </a:r>
            <a:r>
              <a:rPr lang="nb-NO" altLang="nb-NO" sz="2800" dirty="0" smtClean="0"/>
              <a:t>k</a:t>
            </a:r>
            <a:r>
              <a:rPr lang="nb-NO" altLang="nb-NO" sz="2800" i="0" dirty="0" smtClean="0"/>
              <a:t>)</a:t>
            </a:r>
            <a:endParaRPr lang="nb-NO" altLang="nb-NO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67544" y="4149080"/>
                <a:ext cx="8712968" cy="810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nb-NO" altLang="nb-NO" sz="2800" i="0" dirty="0" smtClean="0"/>
                  <a:t>Antall </a:t>
                </a:r>
                <a:r>
                  <a:rPr lang="nb-NO" altLang="nb-NO" sz="2800" i="0" dirty="0"/>
                  <a:t>mulige </a:t>
                </a:r>
                <a:r>
                  <a:rPr lang="nb-NO" altLang="nb-NO" sz="2800" i="0" dirty="0" smtClean="0"/>
                  <a:t>utvalg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sz="2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altLang="nb-NO" sz="2800" i="0" dirty="0" smtClean="0"/>
              </a:p>
            </p:txBody>
          </p:sp>
        </mc:Choice>
        <mc:Fallback xmlns="">
          <p:sp>
            <p:nvSpPr>
              <p:cNvPr id="8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4149080"/>
                <a:ext cx="8712968" cy="810799"/>
              </a:xfrm>
              <a:prstGeom prst="rect">
                <a:avLst/>
              </a:prstGeom>
              <a:blipFill rotWithShape="0">
                <a:blip r:embed="rId2"/>
                <a:stretch>
                  <a:fillRect l="-1470" b="-15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>
                <a:off x="467544" y="4941168"/>
                <a:ext cx="8712968" cy="8092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nb-NO" altLang="nb-NO" sz="2800" i="0" dirty="0" smtClean="0"/>
                  <a:t>Vi </a:t>
                </a:r>
                <a:r>
                  <a:rPr lang="nb-NO" altLang="nb-NO" sz="2800" i="0" dirty="0"/>
                  <a:t>kan trekke </a:t>
                </a:r>
                <a:r>
                  <a:rPr lang="nb-NO" altLang="nb-NO" sz="2800" dirty="0"/>
                  <a:t>k</a:t>
                </a:r>
                <a:r>
                  <a:rPr lang="nb-NO" altLang="nb-NO" sz="2800" i="0" dirty="0"/>
                  <a:t> defekte på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altLang="nb-NO" sz="2800" i="0" dirty="0"/>
                  <a:t>  </a:t>
                </a:r>
                <a:r>
                  <a:rPr lang="nb-NO" altLang="nb-NO" sz="2800" i="0" dirty="0" smtClean="0"/>
                  <a:t>måter </a:t>
                </a:r>
              </a:p>
            </p:txBody>
          </p:sp>
        </mc:Choice>
        <mc:Fallback xmlns="">
          <p:sp>
            <p:nvSpPr>
              <p:cNvPr id="9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4941168"/>
                <a:ext cx="8712968" cy="809261"/>
              </a:xfrm>
              <a:prstGeom prst="rect">
                <a:avLst/>
              </a:prstGeom>
              <a:blipFill rotWithShape="0">
                <a:blip r:embed="rId3"/>
                <a:stretch>
                  <a:fillRect l="-1470" b="-227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6"/>
              <p:cNvSpPr>
                <a:spLocks noChangeArrowheads="1"/>
              </p:cNvSpPr>
              <p:nvPr/>
            </p:nvSpPr>
            <p:spPr bwMode="auto">
              <a:xfrm>
                <a:off x="467544" y="5805264"/>
                <a:ext cx="8712968" cy="8107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200"/>
                  </a:spcBef>
                </a:pPr>
                <a:r>
                  <a:rPr lang="nb-NO" altLang="nb-NO" sz="2800" i="0" dirty="0" smtClean="0"/>
                  <a:t>Vi </a:t>
                </a:r>
                <a:r>
                  <a:rPr lang="nb-NO" altLang="nb-NO" sz="2800" i="0" dirty="0"/>
                  <a:t>kan trekker 3 – </a:t>
                </a:r>
                <a:r>
                  <a:rPr lang="nb-NO" altLang="nb-NO" sz="2800" dirty="0"/>
                  <a:t>k</a:t>
                </a:r>
                <a:r>
                  <a:rPr lang="nb-NO" altLang="nb-NO" sz="2800" i="0" dirty="0"/>
                  <a:t> som er i orden på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nb-NO" altLang="nb-NO" sz="2800" i="0" dirty="0"/>
                  <a:t>  </a:t>
                </a:r>
                <a:r>
                  <a:rPr lang="nb-NO" altLang="nb-NO" sz="2800" i="0" dirty="0" smtClean="0"/>
                  <a:t>måter </a:t>
                </a:r>
                <a:endParaRPr lang="en-US" altLang="nb-NO" sz="2800" i="0" dirty="0"/>
              </a:p>
            </p:txBody>
          </p:sp>
        </mc:Choice>
        <mc:Fallback xmlns="">
          <p:sp>
            <p:nvSpPr>
              <p:cNvPr id="10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5805264"/>
                <a:ext cx="8712968" cy="810799"/>
              </a:xfrm>
              <a:prstGeom prst="rect">
                <a:avLst/>
              </a:prstGeom>
              <a:blipFill rotWithShape="0">
                <a:blip r:embed="rId4"/>
                <a:stretch>
                  <a:fillRect l="-1470" r="-980" b="-150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61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6"/>
              <p:cNvSpPr>
                <a:spLocks noChangeArrowheads="1"/>
              </p:cNvSpPr>
              <p:nvPr/>
            </p:nvSpPr>
            <p:spPr bwMode="auto">
              <a:xfrm>
                <a:off x="755650" y="476250"/>
                <a:ext cx="7704782" cy="12416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80000"/>
                  </a:spcBef>
                </a:pPr>
                <a:r>
                  <a:rPr lang="nb-NO" altLang="nb-NO" sz="2800" i="0" dirty="0" smtClean="0"/>
                  <a:t>Antall gunstige utvalg for </a:t>
                </a:r>
                <a:r>
                  <a:rPr lang="nb-NO" altLang="nb-NO" sz="2800" dirty="0"/>
                  <a:t>k</a:t>
                </a:r>
                <a:r>
                  <a:rPr lang="nb-NO" altLang="nb-NO" sz="2800" i="0" dirty="0"/>
                  <a:t> defekte </a:t>
                </a:r>
                <a:r>
                  <a:rPr lang="nb-NO" altLang="nb-NO" sz="2800" i="0" dirty="0" smtClean="0"/>
                  <a:t>                       (</a:t>
                </a:r>
                <a:r>
                  <a:rPr lang="nb-NO" altLang="nb-NO" sz="2800" i="0" dirty="0"/>
                  <a:t>og 3 – </a:t>
                </a:r>
                <a:r>
                  <a:rPr lang="nb-NO" altLang="nb-NO" sz="2800" dirty="0"/>
                  <a:t>k </a:t>
                </a:r>
                <a:r>
                  <a:rPr lang="nb-NO" altLang="nb-NO" sz="2800" i="0" dirty="0" smtClean="0"/>
                  <a:t>som </a:t>
                </a:r>
                <a:r>
                  <a:rPr lang="nb-NO" altLang="nb-NO" sz="2800" i="0" dirty="0"/>
                  <a:t>er i orden) </a:t>
                </a:r>
                <a:r>
                  <a:rPr lang="nb-NO" altLang="nb-NO" sz="2800" i="0" dirty="0" smtClean="0"/>
                  <a:t> er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nb-NO" altLang="nb-NO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nb-NO" altLang="nb-NO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sz="28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3−</m:t>
                              </m:r>
                              <m:r>
                                <a:rPr lang="nb-NO" altLang="nb-NO" sz="280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altLang="nb-NO" sz="2800" i="0" dirty="0"/>
              </a:p>
            </p:txBody>
          </p:sp>
        </mc:Choice>
        <mc:Fallback xmlns="">
          <p:sp>
            <p:nvSpPr>
              <p:cNvPr id="5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476250"/>
                <a:ext cx="7704782" cy="1241687"/>
              </a:xfrm>
              <a:prstGeom prst="rect">
                <a:avLst/>
              </a:prstGeom>
              <a:blipFill rotWithShape="0">
                <a:blip r:embed="rId3"/>
                <a:stretch>
                  <a:fillRect l="-1661" t="-4902" b="-49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15"/>
              <p:cNvSpPr>
                <a:spLocks noChangeArrowheads="1"/>
              </p:cNvSpPr>
              <p:nvPr/>
            </p:nvSpPr>
            <p:spPr bwMode="auto">
              <a:xfrm>
                <a:off x="755576" y="2096786"/>
                <a:ext cx="5545137" cy="1980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ts val="1800"/>
                  </a:spcBef>
                </a:pPr>
                <a:r>
                  <a:rPr lang="nb-NO" altLang="nb-NO" sz="2800" i="0" dirty="0" smtClean="0"/>
                  <a:t>Sannsynlighetsfordelingen </a:t>
                </a:r>
                <a:r>
                  <a:rPr lang="nb-NO" altLang="nb-NO" sz="2800" i="0" dirty="0"/>
                  <a:t>til </a:t>
                </a:r>
                <a:r>
                  <a:rPr lang="nb-NO" altLang="nb-NO" sz="2800" dirty="0" err="1" smtClean="0"/>
                  <a:t>X</a:t>
                </a:r>
                <a:endParaRPr lang="nb-NO" altLang="nb-NO" sz="2800" dirty="0" smtClean="0"/>
              </a:p>
              <a:p>
                <a:pPr eaLnBrk="1" hangingPunct="1">
                  <a:spcBef>
                    <a:spcPts val="1800"/>
                  </a:spcBef>
                </a:pPr>
                <a:r>
                  <a:rPr lang="nb-NO" altLang="nb-NO" sz="2800" dirty="0" smtClean="0"/>
                  <a:t>  </a:t>
                </a:r>
                <a14:m>
                  <m:oMath xmlns:m="http://schemas.openxmlformats.org/officeDocument/2006/math">
                    <m:r>
                      <a:rPr lang="nb-NO" altLang="nb-NO" b="0" i="1" smtClean="0">
                        <a:latin typeface="Cambria Math" panose="02040503050406030204" pitchFamily="18" charset="0"/>
                      </a:rPr>
                      <m:t>            </m:t>
                    </m:r>
                    <m:r>
                      <a:rPr lang="nb-NO" altLang="nb-NO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nb-NO" altLang="nb-NO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nb-NO" altLang="nb-NO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nb-NO" altLang="nb-NO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alt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nb-NO" altLang="nb-NO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nb-NO" altLang="nb-NO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nb-NO" altLang="nb-NO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3−</m:t>
                                  </m:r>
                                  <m: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nb-NO" altLang="nb-NO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</m:oMath>
                </a14:m>
                <a:endParaRPr lang="en-US" altLang="nb-NO" i="0" dirty="0"/>
              </a:p>
            </p:txBody>
          </p:sp>
        </mc:Choice>
        <mc:Fallback xmlns="">
          <p:sp>
            <p:nvSpPr>
              <p:cNvPr id="7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576" y="2096786"/>
                <a:ext cx="5545137" cy="1980286"/>
              </a:xfrm>
              <a:prstGeom prst="rect">
                <a:avLst/>
              </a:prstGeom>
              <a:blipFill rotWithShape="0">
                <a:blip r:embed="rId4"/>
                <a:stretch>
                  <a:fillRect l="-2308" t="-338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827088" y="4365104"/>
            <a:ext cx="68412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800" i="0" dirty="0" smtClean="0"/>
              <a:t>Når vi setter inn </a:t>
            </a:r>
            <a:r>
              <a:rPr lang="nb-NO" altLang="nb-NO" sz="2800" dirty="0" smtClean="0"/>
              <a:t>k </a:t>
            </a:r>
            <a:r>
              <a:rPr lang="nb-NO" altLang="nb-NO" sz="2800" i="0" dirty="0" smtClean="0"/>
              <a:t>= 0, 1, 2, 3</a:t>
            </a:r>
            <a:r>
              <a:rPr lang="nb-NO" altLang="nb-NO" sz="2800" dirty="0" smtClean="0"/>
              <a:t> </a:t>
            </a:r>
            <a:r>
              <a:rPr lang="nb-NO" altLang="nb-NO" sz="2800" i="0" dirty="0" smtClean="0"/>
              <a:t>får vi:</a:t>
            </a:r>
            <a:endParaRPr lang="en-US" altLang="nb-NO" sz="2800" i="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9285409"/>
              </p:ext>
            </p:extLst>
          </p:nvPr>
        </p:nvGraphicFramePr>
        <p:xfrm>
          <a:off x="1209675" y="5129213"/>
          <a:ext cx="282575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62" name="Equation" r:id="rId5" imgW="1079280" imgH="203040" progId="Equation.DSMT4">
                  <p:embed/>
                </p:oleObj>
              </mc:Choice>
              <mc:Fallback>
                <p:oleObj name="Equation" r:id="rId5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5129213"/>
                        <a:ext cx="282575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788930"/>
              </p:ext>
            </p:extLst>
          </p:nvPr>
        </p:nvGraphicFramePr>
        <p:xfrm>
          <a:off x="4635500" y="5129213"/>
          <a:ext cx="2757488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63" name="Equation" r:id="rId7" imgW="1054080" imgH="203040" progId="Equation.DSMT4">
                  <p:embed/>
                </p:oleObj>
              </mc:Choice>
              <mc:Fallback>
                <p:oleObj name="Equation" r:id="rId7" imgW="10540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0" y="5129213"/>
                        <a:ext cx="2757488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346175"/>
              </p:ext>
            </p:extLst>
          </p:nvPr>
        </p:nvGraphicFramePr>
        <p:xfrm>
          <a:off x="1209675" y="5921375"/>
          <a:ext cx="28257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64" name="Equation" r:id="rId9" imgW="1079280" imgH="203040" progId="Equation.DSMT4">
                  <p:embed/>
                </p:oleObj>
              </mc:Choice>
              <mc:Fallback>
                <p:oleObj name="Equation" r:id="rId9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9675" y="5921375"/>
                        <a:ext cx="28257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28153"/>
              </p:ext>
            </p:extLst>
          </p:nvPr>
        </p:nvGraphicFramePr>
        <p:xfrm>
          <a:off x="4602163" y="5921375"/>
          <a:ext cx="2825750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765" name="Equation" r:id="rId11" imgW="1079280" imgH="203040" progId="Equation.DSMT4">
                  <p:embed/>
                </p:oleObj>
              </mc:Choice>
              <mc:Fallback>
                <p:oleObj name="Equation" r:id="rId11" imgW="1079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163" y="5921375"/>
                        <a:ext cx="2825750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933-BD3B-48CB-A8CE-AF89DC446FCB}" type="slidenum">
              <a:rPr lang="en-US" altLang="nb-NO" smtClean="0"/>
              <a:pPr/>
              <a:t>23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27798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90872" y="125760"/>
            <a:ext cx="8229600" cy="1143000"/>
          </a:xfrm>
        </p:spPr>
        <p:txBody>
          <a:bodyPr/>
          <a:lstStyle/>
          <a:p>
            <a:pPr algn="l" eaLnBrk="1" hangingPunct="1"/>
            <a:r>
              <a:rPr lang="nb-NO" altLang="nb-NO" sz="3200" dirty="0" smtClean="0"/>
              <a:t>Generelt har vi følgende situasjon:</a:t>
            </a:r>
            <a:endParaRPr lang="en-US" altLang="nb-NO" sz="3200" dirty="0" smtClean="0"/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0768"/>
            <a:ext cx="8147248" cy="45259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ts val="800"/>
              </a:spcBef>
            </a:pPr>
            <a:r>
              <a:rPr lang="nb-NO" altLang="nb-NO" sz="2800" dirty="0" smtClean="0"/>
              <a:t>Vi har en mengde med </a:t>
            </a:r>
            <a:r>
              <a:rPr lang="nb-NO" altLang="nb-NO" sz="2800" i="1" dirty="0" smtClean="0"/>
              <a:t>N</a:t>
            </a:r>
            <a:r>
              <a:rPr lang="nb-NO" altLang="nb-NO" sz="2800" dirty="0" smtClean="0"/>
              <a:t> elementer</a:t>
            </a:r>
          </a:p>
          <a:p>
            <a:pPr marL="0" indent="0" eaLnBrk="1" hangingPunct="1">
              <a:lnSpc>
                <a:spcPct val="110000"/>
              </a:lnSpc>
              <a:spcBef>
                <a:spcPts val="400"/>
              </a:spcBef>
              <a:buNone/>
            </a:pPr>
            <a:r>
              <a:rPr lang="nb-NO" altLang="nb-NO" sz="2400" dirty="0" smtClean="0"/>
              <a:t>    </a:t>
            </a:r>
            <a:r>
              <a:rPr lang="nb-NO" altLang="nb-NO" sz="2400" dirty="0" smtClean="0">
                <a:solidFill>
                  <a:srgbClr val="5F5F5F"/>
                </a:solidFill>
              </a:rPr>
              <a:t>(I eksempel 7.1 er dette mengden av de 12 sikringene)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nb-NO" altLang="nb-NO" sz="2800" dirty="0" smtClean="0"/>
              <a:t>Elementene i mengden kan deles inn i to delmengder  </a:t>
            </a:r>
            <a:r>
              <a:rPr lang="nb-NO" altLang="nb-NO" sz="2800" i="1" dirty="0" smtClean="0"/>
              <a:t>D</a:t>
            </a:r>
            <a:r>
              <a:rPr lang="nb-NO" altLang="nb-NO" sz="2800" dirty="0" smtClean="0"/>
              <a:t>  og                                              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nb-NO" altLang="nb-NO" sz="2800" dirty="0"/>
              <a:t> </a:t>
            </a:r>
            <a:r>
              <a:rPr lang="nb-NO" altLang="nb-NO" sz="2800" dirty="0" smtClean="0"/>
              <a:t>   Det er </a:t>
            </a:r>
            <a:r>
              <a:rPr lang="nb-NO" altLang="nb-NO" sz="2800" i="1" dirty="0" smtClean="0"/>
              <a:t>m</a:t>
            </a:r>
            <a:r>
              <a:rPr lang="nb-NO" altLang="nb-NO" sz="2800" dirty="0" smtClean="0"/>
              <a:t> elementer i </a:t>
            </a:r>
            <a:r>
              <a:rPr lang="nb-NO" altLang="nb-NO" sz="2800" i="1" dirty="0" smtClean="0"/>
              <a:t>D</a:t>
            </a:r>
            <a:r>
              <a:rPr lang="nb-NO" altLang="nb-NO" sz="2800" dirty="0" smtClean="0"/>
              <a:t> og </a:t>
            </a:r>
            <a:r>
              <a:rPr lang="nb-NO" altLang="nb-NO" sz="2800" i="1" dirty="0" smtClean="0"/>
              <a:t>N – m </a:t>
            </a:r>
            <a:r>
              <a:rPr lang="nb-NO" altLang="nb-NO" sz="2800" dirty="0" smtClean="0"/>
              <a:t>elementer i</a:t>
            </a:r>
            <a:r>
              <a:rPr lang="nb-NO" altLang="nb-NO" sz="2400" dirty="0" smtClean="0"/>
              <a:t>                    </a:t>
            </a:r>
          </a:p>
          <a:p>
            <a:pPr marL="0" indent="0" eaLnBrk="1" hangingPunct="1">
              <a:lnSpc>
                <a:spcPct val="110000"/>
              </a:lnSpc>
              <a:spcBef>
                <a:spcPts val="400"/>
              </a:spcBef>
              <a:buNone/>
            </a:pPr>
            <a:r>
              <a:rPr lang="nb-NO" altLang="nb-NO" sz="2400" dirty="0" smtClean="0">
                <a:solidFill>
                  <a:srgbClr val="5F5F5F"/>
                </a:solidFill>
              </a:rPr>
              <a:t>    (I eksempel 7.1 er de to delmengdene de defekte og de 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nb-NO" altLang="nb-NO" sz="2400" dirty="0">
                <a:solidFill>
                  <a:srgbClr val="5F5F5F"/>
                </a:solidFill>
              </a:rPr>
              <a:t> </a:t>
            </a:r>
            <a:r>
              <a:rPr lang="nb-NO" altLang="nb-NO" sz="2400" dirty="0" smtClean="0">
                <a:solidFill>
                  <a:srgbClr val="5F5F5F"/>
                </a:solidFill>
              </a:rPr>
              <a:t>    ikke-defekte sikringene. Det er 4 defekte sikringer og    </a:t>
            </a:r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nb-NO" altLang="nb-NO" sz="2400" dirty="0" smtClean="0">
                <a:solidFill>
                  <a:srgbClr val="5F5F5F"/>
                </a:solidFill>
              </a:rPr>
              <a:t>     12 - 4 = 8 som er i orden)</a:t>
            </a:r>
          </a:p>
          <a:p>
            <a:pPr eaLnBrk="1" hangingPunct="1">
              <a:lnSpc>
                <a:spcPct val="110000"/>
              </a:lnSpc>
              <a:spcBef>
                <a:spcPts val="1200"/>
              </a:spcBef>
            </a:pPr>
            <a:r>
              <a:rPr lang="nb-NO" altLang="nb-NO" sz="2800" dirty="0" smtClean="0"/>
              <a:t>Vi trekker tilfeldig </a:t>
            </a:r>
            <a:r>
              <a:rPr lang="nb-NO" altLang="nb-NO" sz="2800" i="1" dirty="0" smtClean="0"/>
              <a:t>n</a:t>
            </a:r>
            <a:r>
              <a:rPr lang="nb-NO" altLang="nb-NO" sz="2800" dirty="0" smtClean="0"/>
              <a:t> elementer fra mengden</a:t>
            </a:r>
            <a:r>
              <a:rPr lang="nb-NO" altLang="nb-NO" sz="2400" dirty="0" smtClean="0"/>
              <a:t>                    </a:t>
            </a:r>
          </a:p>
          <a:p>
            <a:pPr marL="0" indent="0" eaLnBrk="1" hangingPunct="1">
              <a:lnSpc>
                <a:spcPct val="110000"/>
              </a:lnSpc>
              <a:spcBef>
                <a:spcPts val="400"/>
              </a:spcBef>
              <a:buNone/>
            </a:pPr>
            <a:r>
              <a:rPr lang="nb-NO" altLang="nb-NO" sz="2400" dirty="0">
                <a:solidFill>
                  <a:srgbClr val="5F5F5F"/>
                </a:solidFill>
              </a:rPr>
              <a:t> </a:t>
            </a:r>
            <a:r>
              <a:rPr lang="nb-NO" altLang="nb-NO" sz="2400" dirty="0" smtClean="0">
                <a:solidFill>
                  <a:srgbClr val="5F5F5F"/>
                </a:solidFill>
              </a:rPr>
              <a:t>   (I eksempel 7.1 trekker vi 3 sikringer)</a:t>
            </a:r>
            <a:endParaRPr lang="en-US" altLang="nb-NO" sz="2400" dirty="0" smtClean="0">
              <a:solidFill>
                <a:srgbClr val="5F5F5F"/>
              </a:solidFill>
            </a:endParaRPr>
          </a:p>
        </p:txBody>
      </p:sp>
      <p:graphicFrame>
        <p:nvGraphicFramePr>
          <p:cNvPr id="285704" name="Object 8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7022487"/>
              </p:ext>
            </p:extLst>
          </p:nvPr>
        </p:nvGraphicFramePr>
        <p:xfrm>
          <a:off x="3951164" y="2890267"/>
          <a:ext cx="4048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5" name="Equation" r:id="rId3" imgW="164880" imgH="190440" progId="Equation.DSMT4">
                  <p:embed/>
                </p:oleObj>
              </mc:Choice>
              <mc:Fallback>
                <p:oleObj name="Equation" r:id="rId3" imgW="164880" imgH="1904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164" y="2890267"/>
                        <a:ext cx="40481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57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048402"/>
              </p:ext>
            </p:extLst>
          </p:nvPr>
        </p:nvGraphicFramePr>
        <p:xfrm>
          <a:off x="8028384" y="3313774"/>
          <a:ext cx="438150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306" name="Equation" r:id="rId5" imgW="164880" imgH="190440" progId="Equation.DSMT4">
                  <p:embed/>
                </p:oleObj>
              </mc:Choice>
              <mc:Fallback>
                <p:oleObj name="Equation" r:id="rId5" imgW="164880" imgH="1904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313774"/>
                        <a:ext cx="438150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12C8-1F33-4A03-BD99-3CB0A17A03FB}" type="slidenum">
              <a:rPr lang="en-US" altLang="nb-NO" smtClean="0"/>
              <a:pPr/>
              <a:t>24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9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2"/>
          <p:cNvSpPr>
            <a:spLocks noChangeArrowheads="1"/>
          </p:cNvSpPr>
          <p:nvPr/>
        </p:nvSpPr>
        <p:spPr bwMode="auto">
          <a:xfrm>
            <a:off x="611188" y="5959475"/>
            <a:ext cx="352901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289799" name="Rectangle 7"/>
          <p:cNvSpPr>
            <a:spLocks noChangeArrowheads="1"/>
          </p:cNvSpPr>
          <p:nvPr/>
        </p:nvSpPr>
        <p:spPr bwMode="auto">
          <a:xfrm>
            <a:off x="827088" y="620713"/>
            <a:ext cx="7200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800" i="0"/>
              <a:t>La </a:t>
            </a:r>
            <a:r>
              <a:rPr lang="nb-NO" altLang="nb-NO" sz="2800"/>
              <a:t>X </a:t>
            </a:r>
            <a:r>
              <a:rPr lang="nb-NO" altLang="nb-NO" sz="2800" i="0"/>
              <a:t>være antall elementer vi trekker fra </a:t>
            </a:r>
            <a:r>
              <a:rPr lang="nb-NO" altLang="nb-NO" sz="2800"/>
              <a:t>D</a:t>
            </a:r>
            <a:endParaRPr lang="en-US" altLang="nb-NO" sz="2800" i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9801" name="Rectangle 9"/>
              <p:cNvSpPr>
                <a:spLocks noChangeArrowheads="1"/>
              </p:cNvSpPr>
              <p:nvPr/>
            </p:nvSpPr>
            <p:spPr bwMode="auto">
              <a:xfrm>
                <a:off x="827088" y="1484313"/>
                <a:ext cx="7489825" cy="2611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 i="1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nb-NO" altLang="nb-NO" sz="2800" i="0" dirty="0" smtClean="0"/>
                  <a:t>Ved å resonnere som i eksemplet finner vi at </a:t>
                </a:r>
                <a:r>
                  <a:rPr lang="nb-NO" altLang="nb-NO" sz="2800" dirty="0" err="1"/>
                  <a:t>X</a:t>
                </a:r>
                <a:r>
                  <a:rPr lang="nb-NO" altLang="nb-NO" sz="2800" i="0" dirty="0"/>
                  <a:t> </a:t>
                </a:r>
                <a:r>
                  <a:rPr lang="nb-NO" altLang="nb-NO" sz="2800" i="0" dirty="0" smtClean="0"/>
                  <a:t> har sannsynlighetsfordelingen</a:t>
                </a:r>
              </a:p>
              <a:p>
                <a:pPr eaLnBrk="1" hangingPunct="1"/>
                <a:endParaRPr lang="nb-NO" altLang="nb-NO" sz="2800" i="0" dirty="0">
                  <a:latin typeface="Cambria Math" panose="02040503050406030204" pitchFamily="18" charset="0"/>
                </a:endParaRPr>
              </a:p>
              <a:p>
                <a:pPr eaLnBrk="1" hangingPunct="1"/>
                <a:r>
                  <a:rPr lang="nb-NO" altLang="nb-NO" sz="2800" dirty="0" smtClean="0"/>
                  <a:t>              </a:t>
                </a:r>
                <a14:m>
                  <m:oMath xmlns:m="http://schemas.openxmlformats.org/officeDocument/2006/math">
                    <m:r>
                      <a:rPr lang="nb-NO" altLang="nb-NO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nb-NO" alt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nb-NO" altLang="nb-NO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nb-NO" altLang="nb-NO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nb-NO" altLang="nb-NO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nb-NO" altLang="nb-NO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alt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nb-NO" altLang="nb-NO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  <m:r>
                          <a:rPr lang="nb-NO" altLang="nb-NO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nb-NO" altLang="nb-NO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  <m: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nb-NO" altLang="nb-NO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</m:mr>
                            </m:m>
                          </m:e>
                        </m:d>
                      </m:num>
                      <m:den>
                        <m:d>
                          <m:dPr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nb-NO" altLang="nb-NO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nb-NO" altLang="nb-NO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mr>
                            </m:m>
                          </m:e>
                        </m:d>
                      </m:den>
                    </m:f>
                  </m:oMath>
                </a14:m>
                <a:endParaRPr lang="en-US" altLang="nb-NO" i="0" dirty="0"/>
              </a:p>
            </p:txBody>
          </p:sp>
        </mc:Choice>
        <mc:Fallback xmlns="">
          <p:sp>
            <p:nvSpPr>
              <p:cNvPr id="289801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088" y="1484313"/>
                <a:ext cx="7489825" cy="2611997"/>
              </a:xfrm>
              <a:prstGeom prst="rect">
                <a:avLst/>
              </a:prstGeom>
              <a:blipFill rotWithShape="0">
                <a:blip r:embed="rId2"/>
                <a:stretch>
                  <a:fillRect l="-1710" t="-23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9806" name="Rectangle 14"/>
          <p:cNvSpPr>
            <a:spLocks noChangeArrowheads="1"/>
          </p:cNvSpPr>
          <p:nvPr/>
        </p:nvSpPr>
        <p:spPr bwMode="auto">
          <a:xfrm>
            <a:off x="805054" y="4768336"/>
            <a:ext cx="74898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nb-NO" altLang="nb-NO" sz="2800" i="0"/>
              <a:t>Vi sier at </a:t>
            </a:r>
            <a:r>
              <a:rPr lang="nb-NO" altLang="nb-NO" sz="2800"/>
              <a:t>X</a:t>
            </a:r>
            <a:r>
              <a:rPr lang="nb-NO" altLang="nb-NO" sz="2800" i="0"/>
              <a:t> er </a:t>
            </a:r>
            <a:r>
              <a:rPr lang="nb-NO" altLang="nb-NO" sz="2800">
                <a:solidFill>
                  <a:srgbClr val="CC0000"/>
                </a:solidFill>
              </a:rPr>
              <a:t>hypergeometrisk fordelt</a:t>
            </a:r>
            <a:endParaRPr lang="en-US" altLang="nb-NO" sz="2800">
              <a:solidFill>
                <a:srgbClr val="CC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0E8-E569-4869-B984-10028D77292B}" type="slidenum">
              <a:rPr lang="en-US" altLang="nb-NO" smtClean="0"/>
              <a:pPr/>
              <a:t>25</a:t>
            </a:fld>
            <a:endParaRPr lang="en-US" alt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801" grpId="0"/>
      <p:bldP spid="28980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667" y="1345852"/>
            <a:ext cx="4243388" cy="4243388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1560" y="44624"/>
            <a:ext cx="7711651" cy="887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585" i="0" dirty="0" smtClean="0"/>
              <a:t>Vi </a:t>
            </a:r>
            <a:r>
              <a:rPr lang="nb-NO" altLang="nb-NO" sz="2585" i="0" dirty="0"/>
              <a:t>kan bruke </a:t>
            </a:r>
            <a:r>
              <a:rPr lang="nb-NO" altLang="nb-NO" sz="2585" i="0" dirty="0" smtClean="0"/>
              <a:t>sannsynlighetskalkulatoren i </a:t>
            </a:r>
            <a:r>
              <a:rPr lang="nb-NO" altLang="nb-NO" sz="2585" i="0" dirty="0" err="1" smtClean="0"/>
              <a:t>GeoGebra</a:t>
            </a:r>
            <a:r>
              <a:rPr lang="nb-NO" altLang="nb-NO" sz="2585" i="0" dirty="0" smtClean="0"/>
              <a:t> </a:t>
            </a:r>
            <a:r>
              <a:rPr lang="nb-NO" altLang="nb-NO" sz="2585" i="0" dirty="0"/>
              <a:t>til å </a:t>
            </a:r>
            <a:r>
              <a:rPr lang="nb-NO" altLang="nb-NO" sz="2585" i="0" dirty="0" smtClean="0"/>
              <a:t>bestemme </a:t>
            </a:r>
            <a:r>
              <a:rPr lang="nb-NO" altLang="nb-NO" sz="2585" dirty="0" smtClean="0"/>
              <a:t>P</a:t>
            </a:r>
            <a:r>
              <a:rPr lang="nb-NO" altLang="nb-NO" sz="2585" i="0" dirty="0" smtClean="0"/>
              <a:t>(</a:t>
            </a:r>
            <a:r>
              <a:rPr lang="nb-NO" altLang="nb-NO" sz="2585" dirty="0" err="1" smtClean="0"/>
              <a:t>X</a:t>
            </a:r>
            <a:r>
              <a:rPr lang="nb-NO" altLang="nb-NO" sz="2585" i="0" dirty="0" smtClean="0"/>
              <a:t>=</a:t>
            </a:r>
            <a:r>
              <a:rPr lang="nb-NO" altLang="nb-NO" sz="2585" dirty="0" smtClean="0"/>
              <a:t>k</a:t>
            </a:r>
            <a:r>
              <a:rPr lang="nb-NO" altLang="nb-NO" sz="2585" i="0" dirty="0" smtClean="0"/>
              <a:t>)        </a:t>
            </a:r>
            <a:endParaRPr lang="en-US" altLang="nb-NO" sz="2585" i="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220201" y="3871935"/>
            <a:ext cx="18315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0" dirty="0" smtClean="0">
                <a:latin typeface="DINOT-Regular" pitchFamily="50" charset="0"/>
              </a:rPr>
              <a:t>Her skriver du inn </a:t>
            </a:r>
          </a:p>
          <a:p>
            <a:r>
              <a:rPr lang="nb-NO" sz="1600" i="0" dirty="0" smtClean="0">
                <a:latin typeface="DINOT-Regular" pitchFamily="50" charset="0"/>
              </a:rPr>
              <a:t>antall elementer   i mengden </a:t>
            </a:r>
            <a:r>
              <a:rPr lang="nb-NO" sz="1600" i="0" dirty="0">
                <a:latin typeface="DINOT-Regular" pitchFamily="50" charset="0"/>
              </a:rPr>
              <a:t>(</a:t>
            </a:r>
            <a:r>
              <a:rPr lang="nb-NO" sz="1600" i="0" dirty="0" smtClean="0">
                <a:latin typeface="DINOT-Regular" pitchFamily="50" charset="0"/>
              </a:rPr>
              <a:t>populasjonen)   du trekker fra</a:t>
            </a:r>
            <a:endParaRPr lang="nb-NO" sz="1600" i="0" dirty="0">
              <a:latin typeface="DINOT-Regular" pitchFamily="50" charset="0"/>
            </a:endParaRPr>
          </a:p>
        </p:txBody>
      </p:sp>
      <p:cxnSp>
        <p:nvCxnSpPr>
          <p:cNvPr id="7" name="Rett linje 6"/>
          <p:cNvCxnSpPr>
            <a:endCxn id="5" idx="3"/>
          </p:cNvCxnSpPr>
          <p:nvPr/>
        </p:nvCxnSpPr>
        <p:spPr>
          <a:xfrm flipH="1" flipV="1">
            <a:off x="2051719" y="4533655"/>
            <a:ext cx="1296145" cy="11948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ktangel 7"/>
          <p:cNvSpPr/>
          <p:nvPr/>
        </p:nvSpPr>
        <p:spPr>
          <a:xfrm>
            <a:off x="3347864" y="4653136"/>
            <a:ext cx="601225" cy="21102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/>
        </p:nvSpPr>
        <p:spPr>
          <a:xfrm>
            <a:off x="4112159" y="4636326"/>
            <a:ext cx="675865" cy="23283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/>
          <p:cNvSpPr/>
          <p:nvPr/>
        </p:nvSpPr>
        <p:spPr>
          <a:xfrm>
            <a:off x="5220072" y="4653136"/>
            <a:ext cx="648072" cy="2607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1" name="Rett linje 10"/>
          <p:cNvCxnSpPr/>
          <p:nvPr/>
        </p:nvCxnSpPr>
        <p:spPr>
          <a:xfrm flipV="1">
            <a:off x="4788024" y="3961580"/>
            <a:ext cx="1987577" cy="65969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vrundet rektangel 11"/>
          <p:cNvSpPr/>
          <p:nvPr/>
        </p:nvSpPr>
        <p:spPr>
          <a:xfrm>
            <a:off x="144016" y="3861048"/>
            <a:ext cx="1907704" cy="13343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Avrundet rektangel 12"/>
          <p:cNvSpPr/>
          <p:nvPr/>
        </p:nvSpPr>
        <p:spPr>
          <a:xfrm>
            <a:off x="6775601" y="3653686"/>
            <a:ext cx="2024743" cy="8382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 i="0"/>
          </a:p>
        </p:txBody>
      </p:sp>
      <p:sp>
        <p:nvSpPr>
          <p:cNvPr id="14" name="TekstSylinder 13"/>
          <p:cNvSpPr txBox="1"/>
          <p:nvPr/>
        </p:nvSpPr>
        <p:spPr>
          <a:xfrm>
            <a:off x="6971549" y="3686344"/>
            <a:ext cx="20356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0" dirty="0" smtClean="0">
                <a:latin typeface="DINOT-Regular" pitchFamily="50" charset="0"/>
              </a:rPr>
              <a:t>Her skriver du inn antall elementer i delmengden D</a:t>
            </a:r>
            <a:endParaRPr lang="nb-NO" sz="1600" i="0" dirty="0">
              <a:latin typeface="DINOT-Regular" pitchFamily="50" charset="0"/>
            </a:endParaRPr>
          </a:p>
        </p:txBody>
      </p:sp>
      <p:sp>
        <p:nvSpPr>
          <p:cNvPr id="15" name="Avrundet rektangel 14"/>
          <p:cNvSpPr/>
          <p:nvPr/>
        </p:nvSpPr>
        <p:spPr>
          <a:xfrm>
            <a:off x="6704447" y="5229200"/>
            <a:ext cx="2188033" cy="120660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6" name="TekstSylinder 15"/>
          <p:cNvSpPr txBox="1"/>
          <p:nvPr/>
        </p:nvSpPr>
        <p:spPr>
          <a:xfrm>
            <a:off x="6775601" y="5358588"/>
            <a:ext cx="2116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i="0" dirty="0" smtClean="0">
                <a:latin typeface="DINOT-Regular" pitchFamily="50" charset="0"/>
              </a:rPr>
              <a:t>Her skriver du inn antall elementer du trekker fra mengden</a:t>
            </a:r>
            <a:endParaRPr lang="nb-NO" sz="1600" i="0" dirty="0">
              <a:latin typeface="DINOT-Regular" pitchFamily="50" charset="0"/>
            </a:endParaRPr>
          </a:p>
        </p:txBody>
      </p:sp>
      <p:cxnSp>
        <p:nvCxnSpPr>
          <p:cNvPr id="17" name="Rett linje 16"/>
          <p:cNvCxnSpPr>
            <a:stCxn id="15" idx="1"/>
          </p:cNvCxnSpPr>
          <p:nvPr/>
        </p:nvCxnSpPr>
        <p:spPr>
          <a:xfrm flipH="1" flipV="1">
            <a:off x="5868144" y="4913873"/>
            <a:ext cx="836303" cy="918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71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 animBg="1"/>
      <p:bldP spid="13" grpId="0" animBg="1"/>
      <p:bldP spid="14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5889" y="169082"/>
            <a:ext cx="7448878" cy="1055077"/>
          </a:xfrm>
        </p:spPr>
        <p:txBody>
          <a:bodyPr/>
          <a:lstStyle/>
          <a:p>
            <a:pPr eaLnBrk="1" hangingPunct="1"/>
            <a:r>
              <a:rPr lang="nb-NO" altLang="nb-NO" sz="3323" b="1" dirty="0">
                <a:solidFill>
                  <a:schemeClr val="accent2"/>
                </a:solidFill>
              </a:rPr>
              <a:t>Ordnet utvalg med </a:t>
            </a:r>
            <a:r>
              <a:rPr lang="nb-NO" altLang="nb-NO" sz="3323" b="1" dirty="0" err="1">
                <a:solidFill>
                  <a:schemeClr val="accent2"/>
                </a:solidFill>
              </a:rPr>
              <a:t>tilbakelegging</a:t>
            </a:r>
            <a:endParaRPr lang="nb-NO" altLang="nb-NO" sz="3323" dirty="0">
              <a:solidFill>
                <a:schemeClr val="accent2"/>
              </a:solidFill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539808" y="1093004"/>
            <a:ext cx="8420985" cy="2717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40000"/>
              </a:spcBef>
            </a:pPr>
            <a:r>
              <a:rPr lang="nb-NO" altLang="nb-NO" sz="2585" i="0" dirty="0" smtClean="0"/>
              <a:t>Vi ser </a:t>
            </a:r>
            <a:r>
              <a:rPr lang="nb-NO" altLang="nb-NO" sz="2585" i="0" dirty="0"/>
              <a:t>på bokstaveksemplet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nb-NO" sz="2585" i="0" dirty="0"/>
              <a:t>Hver gang vi trekker er det 29 bokstaver å velge mellom</a:t>
            </a:r>
          </a:p>
          <a:p>
            <a:pPr eaLnBrk="1" hangingPunct="1">
              <a:spcBef>
                <a:spcPct val="40000"/>
              </a:spcBef>
            </a:pPr>
            <a:r>
              <a:rPr lang="nb-NO" altLang="nb-NO" sz="2585" i="0" dirty="0"/>
              <a:t>Vi kan velge de fire bokstavene på </a:t>
            </a:r>
          </a:p>
          <a:p>
            <a:pPr eaLnBrk="1" hangingPunct="1">
              <a:spcBef>
                <a:spcPct val="40000"/>
              </a:spcBef>
            </a:pPr>
            <a:endParaRPr lang="nb-NO" altLang="nb-NO" sz="2585" i="0" dirty="0"/>
          </a:p>
          <a:p>
            <a:pPr eaLnBrk="1" hangingPunct="1">
              <a:spcBef>
                <a:spcPct val="40000"/>
              </a:spcBef>
            </a:pPr>
            <a:r>
              <a:rPr lang="nb-NO" altLang="nb-NO" sz="2585" i="0" dirty="0"/>
              <a:t>forskjellige måter når vi tar hensyn til rekkefølgen</a:t>
            </a:r>
            <a:endParaRPr lang="nb-NO" altLang="nb-NO" sz="2585" i="0" dirty="0">
              <a:solidFill>
                <a:srgbClr val="CC0000"/>
              </a:solidFill>
            </a:endParaRPr>
          </a:p>
        </p:txBody>
      </p:sp>
      <p:graphicFrame>
        <p:nvGraphicFramePr>
          <p:cNvPr id="35848" name="Object 8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1887416" y="2798885"/>
          <a:ext cx="2683120" cy="442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6" name="Equation" r:id="rId3" imgW="1231560" imgH="203040" progId="Equation.DSMT4">
                  <p:embed/>
                </p:oleObj>
              </mc:Choice>
              <mc:Fallback>
                <p:oleObj name="Equation" r:id="rId3" imgW="1231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416" y="2798885"/>
                        <a:ext cx="2683120" cy="442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20088" y="3953593"/>
            <a:ext cx="7832195" cy="1567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585" i="0" dirty="0"/>
              <a:t>Generelt har vi en mengde med </a:t>
            </a:r>
            <a:r>
              <a:rPr lang="nb-NO" altLang="nb-NO" sz="2585" dirty="0"/>
              <a:t>n</a:t>
            </a:r>
            <a:r>
              <a:rPr lang="nb-NO" altLang="nb-NO" sz="2585" i="0" dirty="0"/>
              <a:t> elementer, og vi velger </a:t>
            </a:r>
            <a:r>
              <a:rPr lang="nb-NO" altLang="nb-NO" sz="2585" dirty="0"/>
              <a:t>r</a:t>
            </a:r>
            <a:r>
              <a:rPr lang="nb-NO" altLang="nb-NO" sz="2585" i="0" dirty="0"/>
              <a:t> elementer fra mengden </a:t>
            </a:r>
            <a:r>
              <a:rPr lang="nb-NO" altLang="nb-NO" sz="2585" i="0" dirty="0">
                <a:solidFill>
                  <a:srgbClr val="CC0000"/>
                </a:solidFill>
              </a:rPr>
              <a:t>med </a:t>
            </a:r>
            <a:r>
              <a:rPr lang="nb-NO" altLang="nb-NO" sz="2585" i="0" dirty="0" err="1">
                <a:solidFill>
                  <a:srgbClr val="CC0000"/>
                </a:solidFill>
              </a:rPr>
              <a:t>tilbakelegging</a:t>
            </a:r>
            <a:endParaRPr lang="nb-NO" altLang="nb-NO" sz="2585" i="0" dirty="0">
              <a:solidFill>
                <a:srgbClr val="CC0000"/>
              </a:solidFill>
            </a:endParaRPr>
          </a:p>
          <a:p>
            <a:pPr eaLnBrk="1" hangingPunct="1">
              <a:spcBef>
                <a:spcPts val="2215"/>
              </a:spcBef>
            </a:pPr>
            <a:r>
              <a:rPr lang="nb-NO" altLang="nb-NO" sz="2585" i="0" dirty="0"/>
              <a:t>Da kan vi lage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72236" y="5027098"/>
            <a:ext cx="2856148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585" i="0" dirty="0">
                <a:solidFill>
                  <a:srgbClr val="CC0000"/>
                </a:solidFill>
              </a:rPr>
              <a:t>ordnede utvalg</a:t>
            </a:r>
            <a:r>
              <a:rPr lang="nb-NO" altLang="nb-NO" sz="2585" i="0" dirty="0"/>
              <a:t> </a:t>
            </a:r>
            <a:endParaRPr lang="nb-NO" altLang="nb-NO" sz="2585" i="0" dirty="0">
              <a:solidFill>
                <a:srgbClr val="CC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ABC0-7668-46EE-939D-B1B18B089745}" type="slidenum">
              <a:rPr lang="en-US" altLang="nb-NO" smtClean="0"/>
              <a:pPr/>
              <a:t>3</a:t>
            </a:fld>
            <a:endParaRPr lang="en-US" altLang="nb-NO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/>
          </p:nvPr>
        </p:nvGraphicFramePr>
        <p:xfrm>
          <a:off x="4572001" y="2820935"/>
          <a:ext cx="1519603" cy="442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7" name="Equation" r:id="rId5" imgW="609480" imgH="177480" progId="Equation.DSMT4">
                  <p:embed/>
                </p:oleObj>
              </mc:Choice>
              <mc:Fallback>
                <p:oleObj name="Equation" r:id="rId5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1" y="2820935"/>
                        <a:ext cx="1519603" cy="442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8289567"/>
              </p:ext>
            </p:extLst>
          </p:nvPr>
        </p:nvGraphicFramePr>
        <p:xfrm>
          <a:off x="2827498" y="4975894"/>
          <a:ext cx="2344738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8" name="Equation" r:id="rId7" imgW="812520" imgH="203040" progId="Equation.DSMT4">
                  <p:embed/>
                </p:oleObj>
              </mc:Choice>
              <mc:Fallback>
                <p:oleObj name="Equation" r:id="rId7" imgW="812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7498" y="4975894"/>
                        <a:ext cx="2344738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62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 build="allAtOnce"/>
      <p:bldP spid="7" grpId="0" build="allAtOnce"/>
      <p:bldP spid="9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169977"/>
            <a:ext cx="7743318" cy="1055077"/>
          </a:xfrm>
        </p:spPr>
        <p:txBody>
          <a:bodyPr/>
          <a:lstStyle/>
          <a:p>
            <a:pPr eaLnBrk="1" hangingPunct="1"/>
            <a:r>
              <a:rPr lang="nb-NO" altLang="nb-NO" sz="3323" b="1" dirty="0">
                <a:solidFill>
                  <a:schemeClr val="accent2"/>
                </a:solidFill>
              </a:rPr>
              <a:t>Ordnet utvalg uten </a:t>
            </a:r>
            <a:r>
              <a:rPr lang="nb-NO" altLang="nb-NO" sz="3323" b="1" dirty="0" err="1">
                <a:solidFill>
                  <a:schemeClr val="accent2"/>
                </a:solidFill>
              </a:rPr>
              <a:t>tilbakelegging</a:t>
            </a:r>
            <a:endParaRPr lang="nb-NO" altLang="nb-NO" sz="3323" dirty="0">
              <a:solidFill>
                <a:schemeClr val="accent2"/>
              </a:solidFill>
            </a:endParaRP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>
            <a:off x="792162" y="692696"/>
            <a:ext cx="8388350" cy="3522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5000"/>
              </a:spcBef>
            </a:pPr>
            <a:r>
              <a:rPr lang="nb-NO" altLang="nb-NO" sz="2585" i="0" dirty="0" smtClean="0"/>
              <a:t>Vi ser </a:t>
            </a:r>
            <a:r>
              <a:rPr lang="nb-NO" altLang="nb-NO" sz="2585" i="0" dirty="0"/>
              <a:t>igjen på bokstaveksemplet</a:t>
            </a:r>
          </a:p>
          <a:p>
            <a:pPr eaLnBrk="1" hangingPunct="1">
              <a:spcBef>
                <a:spcPts val="600"/>
              </a:spcBef>
              <a:buFontTx/>
              <a:buChar char="•"/>
            </a:pPr>
            <a:r>
              <a:rPr lang="nb-NO" altLang="nb-NO" sz="2585" i="0" dirty="0"/>
              <a:t> Første gang er det 29 bokstaver å velge mellom</a:t>
            </a:r>
          </a:p>
          <a:p>
            <a:pPr eaLnBrk="1" hangingPunct="1">
              <a:spcBef>
                <a:spcPts val="600"/>
              </a:spcBef>
              <a:buFontTx/>
              <a:buChar char="•"/>
            </a:pPr>
            <a:r>
              <a:rPr lang="nb-NO" altLang="nb-NO" sz="2585" i="0" dirty="0"/>
              <a:t> Andre gang er det 29-1 bokstaver å velge mellom </a:t>
            </a:r>
          </a:p>
          <a:p>
            <a:pPr eaLnBrk="1" hangingPunct="1">
              <a:spcBef>
                <a:spcPts val="600"/>
              </a:spcBef>
              <a:buFontTx/>
              <a:buChar char="•"/>
            </a:pPr>
            <a:r>
              <a:rPr lang="nb-NO" altLang="nb-NO" sz="2585" i="0" dirty="0"/>
              <a:t> Tredje gang er det 29-2 bokstaver å velge mellom </a:t>
            </a:r>
          </a:p>
          <a:p>
            <a:pPr eaLnBrk="1" hangingPunct="1">
              <a:spcBef>
                <a:spcPts val="600"/>
              </a:spcBef>
              <a:buFontTx/>
              <a:buChar char="•"/>
            </a:pPr>
            <a:r>
              <a:rPr lang="nb-NO" altLang="nb-NO" sz="2585" i="0" dirty="0"/>
              <a:t> Fjerde gang er det 29-3 bokstaver å velge mellom </a:t>
            </a:r>
          </a:p>
          <a:p>
            <a:pPr eaLnBrk="1" hangingPunct="1">
              <a:spcBef>
                <a:spcPct val="50000"/>
              </a:spcBef>
            </a:pPr>
            <a:r>
              <a:rPr lang="nb-NO" altLang="nb-NO" sz="2585" i="0" dirty="0" smtClean="0"/>
              <a:t>Antall måter vi </a:t>
            </a:r>
            <a:r>
              <a:rPr lang="nb-NO" altLang="nb-NO" sz="2585" i="0" dirty="0"/>
              <a:t>kan velge de fire bokstavene </a:t>
            </a:r>
            <a:r>
              <a:rPr lang="nb-NO" altLang="nb-NO" sz="2585" i="0" dirty="0" smtClean="0"/>
              <a:t>på er </a:t>
            </a:r>
            <a:endParaRPr lang="nb-NO" altLang="nb-NO" sz="2585" i="0" dirty="0"/>
          </a:p>
          <a:p>
            <a:pPr eaLnBrk="1" hangingPunct="1">
              <a:spcBef>
                <a:spcPct val="35000"/>
              </a:spcBef>
            </a:pPr>
            <a:endParaRPr lang="nb-NO" altLang="nb-NO" sz="2585" i="0" dirty="0"/>
          </a:p>
        </p:txBody>
      </p:sp>
      <p:graphicFrame>
        <p:nvGraphicFramePr>
          <p:cNvPr id="236549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725617"/>
              </p:ext>
            </p:extLst>
          </p:nvPr>
        </p:nvGraphicFramePr>
        <p:xfrm>
          <a:off x="1644459" y="3778041"/>
          <a:ext cx="4295043" cy="49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8" name="Equation" r:id="rId3" imgW="1777680" imgH="203040" progId="Equation.DSMT4">
                  <p:embed/>
                </p:oleObj>
              </mc:Choice>
              <mc:Fallback>
                <p:oleObj name="Equation" r:id="rId3" imgW="1777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4459" y="3778041"/>
                        <a:ext cx="4295043" cy="490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9ABC0-7668-46EE-939D-B1B18B089745}" type="slidenum">
              <a:rPr lang="en-US" altLang="nb-NO" smtClean="0"/>
              <a:pPr/>
              <a:t>4</a:t>
            </a:fld>
            <a:endParaRPr lang="en-US" altLang="nb-NO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084234"/>
              </p:ext>
            </p:extLst>
          </p:nvPr>
        </p:nvGraphicFramePr>
        <p:xfrm>
          <a:off x="5939502" y="3751329"/>
          <a:ext cx="1563566" cy="49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89" name="Equation" r:id="rId5" imgW="647640" imgH="203040" progId="Equation.DSMT4">
                  <p:embed/>
                </p:oleObj>
              </mc:Choice>
              <mc:Fallback>
                <p:oleObj name="Equation" r:id="rId5" imgW="6476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9502" y="3751329"/>
                        <a:ext cx="1563566" cy="490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92162" y="4319274"/>
            <a:ext cx="8067738" cy="1516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60000"/>
              </a:spcBef>
            </a:pPr>
            <a:r>
              <a:rPr lang="nb-NO" altLang="nb-NO" sz="2585" i="0" dirty="0"/>
              <a:t>Generelt har vi en mengde med </a:t>
            </a:r>
            <a:r>
              <a:rPr lang="nb-NO" altLang="nb-NO" sz="2585" dirty="0"/>
              <a:t>n</a:t>
            </a:r>
            <a:r>
              <a:rPr lang="nb-NO" altLang="nb-NO" sz="2585" i="0" dirty="0"/>
              <a:t> elementer, og vi velger </a:t>
            </a:r>
            <a:r>
              <a:rPr lang="nb-NO" altLang="nb-NO" sz="2585" dirty="0"/>
              <a:t>r</a:t>
            </a:r>
            <a:r>
              <a:rPr lang="nb-NO" altLang="nb-NO" sz="2585" i="0" dirty="0"/>
              <a:t> elementer fra mengden </a:t>
            </a:r>
            <a:r>
              <a:rPr lang="nb-NO" altLang="nb-NO" sz="2585" i="0" dirty="0">
                <a:solidFill>
                  <a:srgbClr val="CC0000"/>
                </a:solidFill>
              </a:rPr>
              <a:t>uten </a:t>
            </a:r>
            <a:r>
              <a:rPr lang="nb-NO" altLang="nb-NO" sz="2585" i="0" dirty="0" err="1" smtClean="0">
                <a:solidFill>
                  <a:srgbClr val="CC0000"/>
                </a:solidFill>
              </a:rPr>
              <a:t>tilbakelegging</a:t>
            </a:r>
            <a:endParaRPr lang="nb-NO" altLang="nb-NO" sz="2585" i="0" dirty="0">
              <a:solidFill>
                <a:srgbClr val="CC0000"/>
              </a:solidFill>
            </a:endParaRPr>
          </a:p>
          <a:p>
            <a:pPr eaLnBrk="1" hangingPunct="1">
              <a:spcBef>
                <a:spcPts val="1800"/>
              </a:spcBef>
            </a:pPr>
            <a:r>
              <a:rPr lang="nb-NO" altLang="nb-NO" sz="2585" i="0" dirty="0" smtClean="0"/>
              <a:t>Antall ordnede utvalg er</a:t>
            </a:r>
            <a:endParaRPr lang="nb-NO" altLang="nb-NO" sz="2585" i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43420"/>
              </p:ext>
            </p:extLst>
          </p:nvPr>
        </p:nvGraphicFramePr>
        <p:xfrm>
          <a:off x="1501775" y="5912885"/>
          <a:ext cx="6118225" cy="608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90" name="Equation" r:id="rId7" imgW="2120760" imgH="228600" progId="Equation.DSMT4">
                  <p:embed/>
                </p:oleObj>
              </mc:Choice>
              <mc:Fallback>
                <p:oleObj name="Equation" r:id="rId7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5912885"/>
                        <a:ext cx="6118225" cy="608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2475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8" grpId="0" build="allAtOnce"/>
      <p:bldP spid="7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933-BD3B-48CB-A8CE-AF89DC446FCB}" type="slidenum">
              <a:rPr lang="en-US" altLang="nb-NO" smtClean="0"/>
              <a:pPr/>
              <a:t>5</a:t>
            </a:fld>
            <a:endParaRPr lang="en-US" altLang="nb-NO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548680"/>
            <a:ext cx="8754428" cy="1106805"/>
          </a:xfrm>
          <a:prstGeom prst="rect">
            <a:avLst/>
          </a:prstGeom>
        </p:spPr>
      </p:pic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64517" y="2278684"/>
            <a:ext cx="8255954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74796" indent="-474796" eaLnBrk="1" hangingPunct="1">
              <a:spcBef>
                <a:spcPct val="30000"/>
              </a:spcBef>
              <a:buAutoNum type="alphaLcParenR"/>
            </a:pPr>
            <a:r>
              <a:rPr lang="nb-NO" altLang="nb-NO" sz="2585" i="0" dirty="0" smtClean="0">
                <a:solidFill>
                  <a:srgbClr val="3333FF"/>
                </a:solidFill>
              </a:rPr>
              <a:t>Antall «ord» som består av tre ulike bokstaver er</a:t>
            </a:r>
            <a:endParaRPr lang="nb-NO" altLang="nb-NO" sz="2585" i="0" dirty="0">
              <a:solidFill>
                <a:srgbClr val="3333FF"/>
              </a:solidFill>
            </a:endParaRP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952190"/>
              </p:ext>
            </p:extLst>
          </p:nvPr>
        </p:nvGraphicFramePr>
        <p:xfrm>
          <a:off x="1648356" y="2940233"/>
          <a:ext cx="23971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0" name="Equation" r:id="rId4" imgW="1041120" imgH="228600" progId="Equation.DSMT4">
                  <p:embed/>
                </p:oleObj>
              </mc:Choice>
              <mc:Fallback>
                <p:oleObj name="Equation" r:id="rId4" imgW="10411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356" y="2940233"/>
                        <a:ext cx="23971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984320"/>
              </p:ext>
            </p:extLst>
          </p:nvPr>
        </p:nvGraphicFramePr>
        <p:xfrm>
          <a:off x="4179888" y="2970213"/>
          <a:ext cx="12573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1" name="Equation" r:id="rId6" imgW="545760" imgH="203040" progId="Equation.DSMT4">
                  <p:embed/>
                </p:oleObj>
              </mc:Choice>
              <mc:Fallback>
                <p:oleObj name="Equation" r:id="rId6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2970213"/>
                        <a:ext cx="12573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74316" y="3823465"/>
            <a:ext cx="7958124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 smtClean="0">
                <a:solidFill>
                  <a:srgbClr val="3333FF"/>
                </a:solidFill>
              </a:rPr>
              <a:t>b)  Antall «ord» som består av fire ulike bokstaver er</a:t>
            </a:r>
            <a:endParaRPr lang="nb-NO" altLang="nb-NO" sz="2585" i="0" dirty="0">
              <a:solidFill>
                <a:srgbClr val="3333FF"/>
              </a:solidFill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6903850"/>
              </p:ext>
            </p:extLst>
          </p:nvPr>
        </p:nvGraphicFramePr>
        <p:xfrm>
          <a:off x="1612900" y="4487863"/>
          <a:ext cx="292417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2" name="Equation" r:id="rId8" imgW="1269720" imgH="228600" progId="Equation.DSMT4">
                  <p:embed/>
                </p:oleObj>
              </mc:Choice>
              <mc:Fallback>
                <p:oleObj name="Equation" r:id="rId8" imgW="12697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4487863"/>
                        <a:ext cx="292417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994323"/>
              </p:ext>
            </p:extLst>
          </p:nvPr>
        </p:nvGraphicFramePr>
        <p:xfrm>
          <a:off x="4558268" y="4546600"/>
          <a:ext cx="1462087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3" name="Equation" r:id="rId10" imgW="634680" imgH="203040" progId="Equation.DSMT4">
                  <p:embed/>
                </p:oleObj>
              </mc:Choice>
              <mc:Fallback>
                <p:oleObj name="Equation" r:id="rId10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8268" y="4546600"/>
                        <a:ext cx="1462087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1560" y="5373216"/>
            <a:ext cx="8236357" cy="49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nb-NO" altLang="nb-NO" sz="2585" i="0" dirty="0" smtClean="0">
                <a:solidFill>
                  <a:srgbClr val="3333FF"/>
                </a:solidFill>
              </a:rPr>
              <a:t>c)   Antall «ord» som består av fem ulike bokstaver er</a:t>
            </a:r>
            <a:endParaRPr lang="nb-NO" altLang="nb-NO" sz="2585" i="0" dirty="0">
              <a:solidFill>
                <a:srgbClr val="3333FF"/>
              </a:solidFill>
            </a:endParaRPr>
          </a:p>
        </p:txBody>
      </p:sp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474686"/>
              </p:ext>
            </p:extLst>
          </p:nvPr>
        </p:nvGraphicFramePr>
        <p:xfrm>
          <a:off x="1612900" y="5985095"/>
          <a:ext cx="3448050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4" name="Equation" r:id="rId12" imgW="1498320" imgH="228600" progId="Equation.DSMT4">
                  <p:embed/>
                </p:oleObj>
              </mc:Choice>
              <mc:Fallback>
                <p:oleObj name="Equation" r:id="rId12" imgW="1498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5985095"/>
                        <a:ext cx="3448050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195860"/>
              </p:ext>
            </p:extLst>
          </p:nvPr>
        </p:nvGraphicFramePr>
        <p:xfrm>
          <a:off x="5060950" y="6000970"/>
          <a:ext cx="18415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305" name="Equation" r:id="rId14" imgW="799920" imgH="203040" progId="Equation.DSMT4">
                  <p:embed/>
                </p:oleObj>
              </mc:Choice>
              <mc:Fallback>
                <p:oleObj name="Equation" r:id="rId14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0950" y="6000970"/>
                        <a:ext cx="18415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302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611188" y="170985"/>
            <a:ext cx="7777162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nb-NO" altLang="nb-NO" sz="2585" i="0" dirty="0" smtClean="0">
                <a:solidFill>
                  <a:srgbClr val="008000"/>
                </a:solidFill>
              </a:rPr>
              <a:t>Eksempel 6.14:</a:t>
            </a:r>
            <a:r>
              <a:rPr lang="nb-NO" altLang="nb-NO" sz="2585" i="0" dirty="0" smtClean="0"/>
              <a:t> </a:t>
            </a:r>
            <a:endParaRPr lang="nb-NO" altLang="nb-NO" sz="2585" i="0" dirty="0"/>
          </a:p>
          <a:p>
            <a:pPr eaLnBrk="1" hangingPunct="1">
              <a:spcBef>
                <a:spcPct val="20000"/>
              </a:spcBef>
              <a:defRPr/>
            </a:pPr>
            <a:r>
              <a:rPr lang="nb-NO" altLang="nb-NO" sz="2585" i="0" dirty="0"/>
              <a:t>I en klasse er det 25 elever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nb-NO" altLang="nb-NO" sz="2585" i="0" dirty="0"/>
              <a:t>Hva er sannsynligheten for at minst to har samme fødselsdag?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nb-NO" altLang="nb-NO" sz="2585" i="0" dirty="0"/>
              <a:t>Vi regner først ut sannsynligheten for at ingen har samme fødselsdag</a:t>
            </a:r>
            <a:endParaRPr lang="en-US" altLang="nb-NO" sz="2585" i="0" dirty="0"/>
          </a:p>
        </p:txBody>
      </p:sp>
      <p:graphicFrame>
        <p:nvGraphicFramePr>
          <p:cNvPr id="274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250211"/>
              </p:ext>
            </p:extLst>
          </p:nvPr>
        </p:nvGraphicFramePr>
        <p:xfrm>
          <a:off x="5076056" y="3069323"/>
          <a:ext cx="8397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54" name="Equation" r:id="rId3" imgW="368140" imgH="203112" progId="Equation.DSMT4">
                  <p:embed/>
                </p:oleObj>
              </mc:Choice>
              <mc:Fallback>
                <p:oleObj name="Equation" r:id="rId3" imgW="368140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3069323"/>
                        <a:ext cx="839787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611188" y="3021955"/>
            <a:ext cx="7777162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30000"/>
              </a:spcBef>
              <a:defRPr/>
            </a:pPr>
            <a:r>
              <a:rPr lang="nb-NO" altLang="nb-NO" sz="2585" i="0" dirty="0"/>
              <a:t>Antall mulige ordnede utvalg:</a:t>
            </a:r>
          </a:p>
          <a:p>
            <a:pPr eaLnBrk="1" hangingPunct="1">
              <a:spcBef>
                <a:spcPct val="40000"/>
              </a:spcBef>
              <a:defRPr/>
            </a:pPr>
            <a:r>
              <a:rPr lang="nb-NO" altLang="nb-NO" sz="2585" i="0" dirty="0"/>
              <a:t>Antall gunstige ordnede utvalg:</a:t>
            </a:r>
            <a:endParaRPr lang="en-US" altLang="nb-NO" sz="2585" i="0" dirty="0"/>
          </a:p>
        </p:txBody>
      </p:sp>
      <p:graphicFrame>
        <p:nvGraphicFramePr>
          <p:cNvPr id="274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262410"/>
              </p:ext>
            </p:extLst>
          </p:nvPr>
        </p:nvGraphicFramePr>
        <p:xfrm>
          <a:off x="5364088" y="3557506"/>
          <a:ext cx="86360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55" name="Equation" r:id="rId5" imgW="355446" imgH="228501" progId="Equation.DSMT4">
                  <p:embed/>
                </p:oleObj>
              </mc:Choice>
              <mc:Fallback>
                <p:oleObj name="Equation" r:id="rId5" imgW="35544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557506"/>
                        <a:ext cx="863600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6806941"/>
              </p:ext>
            </p:extLst>
          </p:nvPr>
        </p:nvGraphicFramePr>
        <p:xfrm>
          <a:off x="1048460" y="4473723"/>
          <a:ext cx="6049963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56" name="Equation" r:id="rId7" imgW="2717640" imgH="393480" progId="Equation.DSMT4">
                  <p:embed/>
                </p:oleObj>
              </mc:Choice>
              <mc:Fallback>
                <p:oleObj name="Equation" r:id="rId7" imgW="27176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460" y="4473723"/>
                        <a:ext cx="6049963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4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837361"/>
              </p:ext>
            </p:extLst>
          </p:nvPr>
        </p:nvGraphicFramePr>
        <p:xfrm>
          <a:off x="1048460" y="5477251"/>
          <a:ext cx="68135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057" name="Equation" r:id="rId9" imgW="3060360" imgH="203040" progId="Equation.DSMT4">
                  <p:embed/>
                </p:oleObj>
              </mc:Choice>
              <mc:Fallback>
                <p:oleObj name="Equation" r:id="rId9" imgW="3060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460" y="5477251"/>
                        <a:ext cx="68135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F985A-FDEC-4D07-980A-282BE4058D93}" type="slidenum">
              <a:rPr lang="en-US" altLang="nb-NO" smtClean="0"/>
              <a:pPr>
                <a:defRPr/>
              </a:pPr>
              <a:t>6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203244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/>
      <p:bldP spid="27443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62121" y="5157812"/>
            <a:ext cx="3823096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b-NO" altLang="nb-NO" sz="2800" i="0" u="sng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1520" y="757462"/>
            <a:ext cx="8712968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400" i="0" dirty="0">
                <a:solidFill>
                  <a:srgbClr val="008000"/>
                </a:solidFill>
              </a:rPr>
              <a:t>Eksempel </a:t>
            </a:r>
            <a:r>
              <a:rPr lang="nb-NO" altLang="nb-NO" sz="2400" i="0" dirty="0" smtClean="0">
                <a:solidFill>
                  <a:srgbClr val="008000"/>
                </a:solidFill>
              </a:rPr>
              <a:t>6.7 (modifisert):</a:t>
            </a:r>
            <a:r>
              <a:rPr lang="nb-NO" altLang="nb-NO" sz="2400" i="0" dirty="0" smtClean="0"/>
              <a:t> </a:t>
            </a:r>
            <a:endParaRPr lang="nb-NO" altLang="nb-NO" sz="2400" i="0" dirty="0"/>
          </a:p>
          <a:p>
            <a:pPr eaLnBrk="1" hangingPunct="1">
              <a:spcBef>
                <a:spcPts val="600"/>
              </a:spcBef>
            </a:pPr>
            <a:r>
              <a:rPr lang="nb-NO" altLang="nb-NO" sz="2400" i="0" dirty="0"/>
              <a:t>Landslagstreneren i langrenn for menn har sju løpere å velge mellom til en World Cup stafett over 4x10 km </a:t>
            </a:r>
            <a:endParaRPr lang="en-US" altLang="nb-NO" sz="2400" i="0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51520" y="2090487"/>
            <a:ext cx="7848872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 i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 i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 i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i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3000"/>
              </a:spcBef>
            </a:pPr>
            <a:r>
              <a:rPr lang="nb-NO" altLang="nb-NO" sz="2400" i="0" dirty="0"/>
              <a:t>På hvor mange måter kan han </a:t>
            </a:r>
            <a:r>
              <a:rPr lang="nb-NO" altLang="nb-NO" sz="2400" i="0" dirty="0" smtClean="0"/>
              <a:t>ta ut de fire som skal gå stafetten (når </a:t>
            </a:r>
            <a:r>
              <a:rPr lang="nb-NO" altLang="nb-NO" sz="2400" i="0" dirty="0"/>
              <a:t>vi </a:t>
            </a:r>
            <a:r>
              <a:rPr lang="nb-NO" altLang="nb-NO" sz="2400" dirty="0" smtClean="0"/>
              <a:t>ikke</a:t>
            </a:r>
            <a:r>
              <a:rPr lang="nb-NO" altLang="nb-NO" sz="2400" i="0" dirty="0" smtClean="0"/>
              <a:t> tar </a:t>
            </a:r>
            <a:r>
              <a:rPr lang="nb-NO" altLang="nb-NO" sz="2400" i="0" dirty="0"/>
              <a:t>hensyn til hvem som skal gå de ulike  </a:t>
            </a:r>
            <a:r>
              <a:rPr lang="nb-NO" altLang="nb-NO" sz="2400" i="0" dirty="0" smtClean="0"/>
              <a:t>etappene)?</a:t>
            </a:r>
            <a:r>
              <a:rPr lang="nb-NO" altLang="nb-NO" sz="2400" i="0" dirty="0" smtClean="0">
                <a:solidFill>
                  <a:srgbClr val="000099"/>
                </a:solidFill>
              </a:rPr>
              <a:t>  </a:t>
            </a:r>
            <a:endParaRPr lang="nb-NO" altLang="nb-NO" sz="2400" i="0" dirty="0"/>
          </a:p>
          <a:p>
            <a:pPr eaLnBrk="1" hangingPunct="1">
              <a:spcBef>
                <a:spcPts val="1800"/>
              </a:spcBef>
            </a:pPr>
            <a:r>
              <a:rPr lang="nb-NO" altLang="nb-NO" sz="2400" i="0" dirty="0" smtClean="0"/>
              <a:t>Antall måter treneren kan ta ut de fire løperne på er </a:t>
            </a:r>
            <a:endParaRPr lang="en-US" altLang="nb-NO" sz="2400" i="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-324544" y="39429"/>
            <a:ext cx="8208912" cy="105507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3323" b="1" i="0" kern="0" dirty="0" smtClean="0">
                <a:solidFill>
                  <a:schemeClr val="accent2"/>
                </a:solidFill>
              </a:rPr>
              <a:t>Uordnet utvalg uten tilbakelegging</a:t>
            </a:r>
            <a:endParaRPr lang="nb-NO" altLang="nb-NO" sz="3323" i="0" kern="0" dirty="0">
              <a:solidFill>
                <a:schemeClr val="accent2"/>
              </a:solidFill>
            </a:endParaRP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149135"/>
              </p:ext>
            </p:extLst>
          </p:nvPr>
        </p:nvGraphicFramePr>
        <p:xfrm>
          <a:off x="1257300" y="5457825"/>
          <a:ext cx="298926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0" name="Equation" r:id="rId3" imgW="1079280" imgH="342720" progId="Equation.DSMT4">
                  <p:embed/>
                </p:oleObj>
              </mc:Choice>
              <mc:Fallback>
                <p:oleObj name="Equation" r:id="rId3" imgW="107928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7300" y="5457825"/>
                        <a:ext cx="2989263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409878"/>
              </p:ext>
            </p:extLst>
          </p:nvPr>
        </p:nvGraphicFramePr>
        <p:xfrm>
          <a:off x="4767980" y="4105592"/>
          <a:ext cx="8794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1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7980" y="4105592"/>
                        <a:ext cx="879475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363616"/>
              </p:ext>
            </p:extLst>
          </p:nvPr>
        </p:nvGraphicFramePr>
        <p:xfrm>
          <a:off x="3045543" y="3844375"/>
          <a:ext cx="1744662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2" name="Equation" r:id="rId7" imgW="545760" imgH="342720" progId="Equation.DSMT4">
                  <p:embed/>
                </p:oleObj>
              </mc:Choice>
              <mc:Fallback>
                <p:oleObj name="Equation" r:id="rId7" imgW="54576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5543" y="3844375"/>
                        <a:ext cx="1744662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4"/>
          <p:cNvSpPr txBox="1">
            <a:spLocks noChangeArrowheads="1"/>
          </p:cNvSpPr>
          <p:nvPr/>
        </p:nvSpPr>
        <p:spPr bwMode="auto">
          <a:xfrm>
            <a:off x="323069" y="4877057"/>
            <a:ext cx="69136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nb-NO" altLang="nb-NO" sz="2400" i="0" dirty="0" smtClean="0"/>
              <a:t>Merk at vi kan skrive</a:t>
            </a:r>
            <a:endParaRPr lang="nb-NO" altLang="nb-NO" sz="2400" i="0" dirty="0"/>
          </a:p>
        </p:txBody>
      </p:sp>
      <p:graphicFrame>
        <p:nvGraphicFramePr>
          <p:cNvPr id="1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655229"/>
              </p:ext>
            </p:extLst>
          </p:nvPr>
        </p:nvGraphicFramePr>
        <p:xfrm>
          <a:off x="1323106" y="3887224"/>
          <a:ext cx="172243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3" name="Equation" r:id="rId9" imgW="622080" imgH="317160" progId="Equation.DSMT4">
                  <p:embed/>
                </p:oleObj>
              </mc:Choice>
              <mc:Fallback>
                <p:oleObj name="Equation" r:id="rId9" imgW="62208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3106" y="3887224"/>
                        <a:ext cx="172243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145515"/>
              </p:ext>
            </p:extLst>
          </p:nvPr>
        </p:nvGraphicFramePr>
        <p:xfrm>
          <a:off x="4334967" y="5457885"/>
          <a:ext cx="1243872" cy="959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974" name="Equation" r:id="rId11" imgW="444240" imgH="342720" progId="Equation.DSMT4">
                  <p:embed/>
                </p:oleObj>
              </mc:Choice>
              <mc:Fallback>
                <p:oleObj name="Equation" r:id="rId11" imgW="4442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4967" y="5457885"/>
                        <a:ext cx="1243872" cy="9596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8A933-BD3B-48CB-A8CE-AF89DC446FCB}" type="slidenum">
              <a:rPr lang="en-US" altLang="nb-NO" smtClean="0"/>
              <a:pPr/>
              <a:t>7</a:t>
            </a:fld>
            <a:endParaRPr lang="en-US" alt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647455" y="5462509"/>
                <a:ext cx="1224136" cy="9071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altLang="nb-NO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455" y="5462509"/>
                <a:ext cx="1224136" cy="907108"/>
              </a:xfrm>
              <a:prstGeom prst="rect">
                <a:avLst/>
              </a:prstGeom>
              <a:blipFill rotWithShape="0">
                <a:blip r:embed="rId13"/>
                <a:stretch>
                  <a:fillRect l="-12438" b="-2685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239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1" grpId="0" build="allAtOnce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Text Box 2"/>
          <p:cNvSpPr txBox="1">
            <a:spLocks noChangeArrowheads="1"/>
          </p:cNvSpPr>
          <p:nvPr/>
        </p:nvSpPr>
        <p:spPr bwMode="auto">
          <a:xfrm>
            <a:off x="323528" y="123266"/>
            <a:ext cx="782284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nb-NO" altLang="nb-NO" sz="2400" i="0" dirty="0"/>
              <a:t>Generelt har vi en mengde med </a:t>
            </a:r>
            <a:r>
              <a:rPr lang="nb-NO" altLang="nb-NO" sz="2400" dirty="0"/>
              <a:t>n</a:t>
            </a:r>
            <a:r>
              <a:rPr lang="nb-NO" altLang="nb-NO" sz="2400" i="0" dirty="0"/>
              <a:t> elementer, og vi velger </a:t>
            </a:r>
            <a:r>
              <a:rPr lang="nb-NO" altLang="nb-NO" sz="2400" dirty="0"/>
              <a:t>r</a:t>
            </a:r>
            <a:r>
              <a:rPr lang="nb-NO" altLang="nb-NO" sz="2400" i="0" dirty="0"/>
              <a:t> elementer fra mengden </a:t>
            </a:r>
            <a:r>
              <a:rPr lang="nb-NO" altLang="nb-NO" sz="2400" i="0" dirty="0">
                <a:solidFill>
                  <a:srgbClr val="CC0000"/>
                </a:solidFill>
              </a:rPr>
              <a:t>uten tilbakelegging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400" i="0" dirty="0" smtClean="0"/>
              <a:t>Antall uordnede utvalg vi kan lage er</a:t>
            </a:r>
            <a:endParaRPr lang="nb-NO" altLang="nb-NO" sz="2400" i="0" dirty="0"/>
          </a:p>
        </p:txBody>
      </p:sp>
      <p:graphicFrame>
        <p:nvGraphicFramePr>
          <p:cNvPr id="250888" name="Object 8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3395796915"/>
              </p:ext>
            </p:extLst>
          </p:nvPr>
        </p:nvGraphicFramePr>
        <p:xfrm>
          <a:off x="652359" y="1677008"/>
          <a:ext cx="1320480" cy="786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7" name="Equation" r:id="rId3" imgW="660240" imgH="393480" progId="Equation.DSMT4">
                  <p:embed/>
                </p:oleObj>
              </mc:Choice>
              <mc:Fallback>
                <p:oleObj name="Equation" r:id="rId3" imgW="660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359" y="1677008"/>
                        <a:ext cx="1320480" cy="7869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191939"/>
              </p:ext>
            </p:extLst>
          </p:nvPr>
        </p:nvGraphicFramePr>
        <p:xfrm>
          <a:off x="1979712" y="1700808"/>
          <a:ext cx="383472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8" name="Equation" r:id="rId5" imgW="1917360" imgH="419040" progId="Equation.DSMT4">
                  <p:embed/>
                </p:oleObj>
              </mc:Choice>
              <mc:Fallback>
                <p:oleObj name="Equation" r:id="rId5" imgW="19173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700808"/>
                        <a:ext cx="3834720" cy="838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1052" y="2731315"/>
            <a:ext cx="78228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FontTx/>
              <a:buNone/>
            </a:pPr>
            <a:r>
              <a:rPr lang="nb-NO" altLang="nb-NO" sz="2400" i="0" dirty="0" smtClean="0"/>
              <a:t>Merk at vi kan skrive</a:t>
            </a:r>
            <a:endParaRPr lang="nb-NO" altLang="nb-NO" sz="2400" i="0" dirty="0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647260"/>
              </p:ext>
            </p:extLst>
          </p:nvPr>
        </p:nvGraphicFramePr>
        <p:xfrm>
          <a:off x="971600" y="4390581"/>
          <a:ext cx="160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99" name="Equation" r:id="rId7" imgW="800100" imgH="419100" progId="Equation.DSMT4">
                  <p:embed/>
                </p:oleObj>
              </mc:Choice>
              <mc:Fallback>
                <p:oleObj name="Equation" r:id="rId7" imgW="8001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390581"/>
                        <a:ext cx="1600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0581852"/>
              </p:ext>
            </p:extLst>
          </p:nvPr>
        </p:nvGraphicFramePr>
        <p:xfrm>
          <a:off x="398469" y="3630566"/>
          <a:ext cx="507780" cy="457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0" name="Equation" r:id="rId9" imgW="253890" imgH="228501" progId="Equation.DSMT4">
                  <p:embed/>
                </p:oleObj>
              </mc:Choice>
              <mc:Fallback>
                <p:oleObj name="Equation" r:id="rId9" imgW="253890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469" y="3630566"/>
                        <a:ext cx="507780" cy="4570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706659"/>
              </p:ext>
            </p:extLst>
          </p:nvPr>
        </p:nvGraphicFramePr>
        <p:xfrm>
          <a:off x="971600" y="3530679"/>
          <a:ext cx="5841360" cy="838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01" name="Equation" r:id="rId11" imgW="2920680" imgH="419040" progId="Equation.DSMT4">
                  <p:embed/>
                </p:oleObj>
              </mc:Choice>
              <mc:Fallback>
                <p:oleObj name="Equation" r:id="rId11" imgW="2920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3530679"/>
                        <a:ext cx="5841360" cy="838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316652" y="5793155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nb-NO" altLang="nb-NO" sz="2400" i="0" dirty="0" smtClean="0"/>
              <a:t>Vi vil bruke </a:t>
            </a:r>
            <a:r>
              <a:rPr lang="nb-NO" altLang="nb-NO" sz="2400" i="0" dirty="0"/>
              <a:t>skrivemåten for binomialkoeffisientene</a:t>
            </a:r>
            <a:endParaRPr lang="en-US" altLang="nb-NO" sz="2400" i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666676" y="6413898"/>
            <a:ext cx="2133600" cy="476250"/>
          </a:xfrm>
        </p:spPr>
        <p:txBody>
          <a:bodyPr/>
          <a:lstStyle/>
          <a:p>
            <a:fld id="{829980E8-E569-4869-B984-10028D77292B}" type="slidenum">
              <a:rPr lang="en-US" altLang="nb-NO" smtClean="0"/>
              <a:pPr/>
              <a:t>8</a:t>
            </a:fld>
            <a:endParaRPr lang="en-US" altLang="nb-NO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2654452" y="4416034"/>
                <a:ext cx="1224136" cy="829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b-NO" altLang="nb-NO" dirty="0" smtClean="0"/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nb-NO" altLang="nb-NO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nb-NO" altLang="nb-NO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nb-NO" altLang="nb-NO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nb-NO" altLang="nb-NO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nb-NO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452" y="4416034"/>
                <a:ext cx="1224136" cy="829330"/>
              </a:xfrm>
              <a:prstGeom prst="rect">
                <a:avLst/>
              </a:prstGeom>
              <a:blipFill rotWithShape="0">
                <a:blip r:embed="rId13"/>
                <a:stretch>
                  <a:fillRect l="-12438" b="-808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7121408" y="5609322"/>
                <a:ext cx="1224136" cy="829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alt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1408" y="5609322"/>
                <a:ext cx="1224136" cy="82933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067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build="allAtOnce"/>
      <p:bldP spid="9" grpId="0" build="allAtOnce"/>
      <p:bldP spid="16" grpId="0" build="p"/>
      <p:bldP spid="15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ChangeArrowheads="1"/>
          </p:cNvSpPr>
          <p:nvPr/>
        </p:nvSpPr>
        <p:spPr bwMode="auto">
          <a:xfrm>
            <a:off x="539552" y="221140"/>
            <a:ext cx="7178919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nb-NO" altLang="nb-NO" sz="2400" i="0" dirty="0">
                <a:solidFill>
                  <a:srgbClr val="008000"/>
                </a:solidFill>
              </a:rPr>
              <a:t>Eksempel </a:t>
            </a:r>
            <a:r>
              <a:rPr lang="nb-NO" altLang="nb-NO" sz="2400" i="0" dirty="0" smtClean="0">
                <a:solidFill>
                  <a:srgbClr val="008000"/>
                </a:solidFill>
              </a:rPr>
              <a:t>6.8:</a:t>
            </a:r>
            <a:r>
              <a:rPr lang="nb-NO" altLang="nb-NO" sz="2400" i="0" dirty="0" smtClean="0"/>
              <a:t> </a:t>
            </a:r>
            <a:endParaRPr lang="nb-NO" altLang="nb-NO" sz="2400" i="0" dirty="0"/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b-NO" altLang="nb-NO" sz="2400" i="0" dirty="0"/>
              <a:t>En klasse har 25 elever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b-NO" altLang="nb-NO" sz="2400" i="0" dirty="0"/>
              <a:t>Fire elever skal velges til en festkomité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nb-NO" altLang="nb-NO" sz="2400" i="0" dirty="0"/>
              <a:t>Hvor mange måter kan det gjøres på? </a:t>
            </a:r>
            <a:endParaRPr lang="en-US" altLang="nb-NO" sz="2400" i="0" dirty="0"/>
          </a:p>
        </p:txBody>
      </p:sp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439905" y="2340414"/>
            <a:ext cx="7378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400" i="0" dirty="0" smtClean="0"/>
              <a:t> Antall måter vi kan velge de 4 </a:t>
            </a:r>
            <a:r>
              <a:rPr lang="nb-NO" altLang="nb-NO" sz="2400" i="0" dirty="0"/>
              <a:t>elevene </a:t>
            </a:r>
            <a:r>
              <a:rPr lang="nb-NO" altLang="nb-NO" sz="2400" i="0" dirty="0" smtClean="0"/>
              <a:t>på er </a:t>
            </a:r>
            <a:endParaRPr lang="en-US" altLang="nb-NO" sz="2400" i="0" dirty="0"/>
          </a:p>
        </p:txBody>
      </p:sp>
      <p:pic>
        <p:nvPicPr>
          <p:cNvPr id="252938" name="Picture 10" descr="fest"/>
          <p:cNvPicPr>
            <a:picLocks noGrp="1" noChangeAspect="1" noChangeArrowheads="1"/>
          </p:cNvPicPr>
          <p:nvPr>
            <p:ph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47792" y="228879"/>
            <a:ext cx="1439008" cy="1439008"/>
          </a:xfrm>
          <a:noFill/>
        </p:spPr>
      </p:pic>
      <p:graphicFrame>
        <p:nvGraphicFramePr>
          <p:cNvPr id="25294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026763"/>
              </p:ext>
            </p:extLst>
          </p:nvPr>
        </p:nvGraphicFramePr>
        <p:xfrm>
          <a:off x="5795362" y="3466687"/>
          <a:ext cx="1475642" cy="490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81" name="Equation" r:id="rId4" imgW="532937" imgH="177646" progId="Equation.DSMT4">
                  <p:embed/>
                </p:oleObj>
              </mc:Choice>
              <mc:Fallback>
                <p:oleObj name="Equation" r:id="rId4" imgW="532937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362" y="3466687"/>
                        <a:ext cx="1475642" cy="4909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294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066917"/>
              </p:ext>
            </p:extLst>
          </p:nvPr>
        </p:nvGraphicFramePr>
        <p:xfrm>
          <a:off x="3292881" y="3198453"/>
          <a:ext cx="2475034" cy="109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82" name="Equation" r:id="rId6" imgW="774364" imgH="342751" progId="Equation.DSMT4">
                  <p:embed/>
                </p:oleObj>
              </mc:Choice>
              <mc:Fallback>
                <p:oleObj name="Equation" r:id="rId6" imgW="774364" imgH="34275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2881" y="3198453"/>
                        <a:ext cx="2475034" cy="10946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683578"/>
              </p:ext>
            </p:extLst>
          </p:nvPr>
        </p:nvGraphicFramePr>
        <p:xfrm>
          <a:off x="1824551" y="3135841"/>
          <a:ext cx="14605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83" name="Equation" r:id="rId8" imgW="457200" imgH="342720" progId="Equation.DSMT4">
                  <p:embed/>
                </p:oleObj>
              </mc:Choice>
              <mc:Fallback>
                <p:oleObj name="Equation" r:id="rId8" imgW="4572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4551" y="3135841"/>
                        <a:ext cx="14605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539552" y="4480136"/>
            <a:ext cx="73782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2400" i="0" dirty="0" smtClean="0"/>
              <a:t>Med </a:t>
            </a:r>
            <a:r>
              <a:rPr lang="nb-NO" altLang="nb-NO" sz="2400" i="0" dirty="0" err="1" smtClean="0"/>
              <a:t>GeoGebra</a:t>
            </a:r>
            <a:r>
              <a:rPr lang="nb-NO" altLang="nb-NO" sz="2400" i="0" dirty="0" smtClean="0"/>
              <a:t>:</a:t>
            </a:r>
            <a:endParaRPr lang="en-US" altLang="nb-NO" sz="2400" i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91680" y="5172058"/>
            <a:ext cx="3467100" cy="14478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80E8-E569-4869-B984-10028D77292B}" type="slidenum">
              <a:rPr lang="en-US" altLang="nb-NO" smtClean="0"/>
              <a:pPr/>
              <a:t>9</a:t>
            </a:fld>
            <a:endParaRPr lang="en-US" altLang="nb-NO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55576" y="3186993"/>
                <a:ext cx="1224136" cy="9203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b-NO" altLang="nb-NO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nb-NO" altLang="nb-NO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nb-NO" altLang="nb-NO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186993"/>
                <a:ext cx="1224136" cy="920317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5876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/>
      <p:bldP spid="252932" grpId="0" build="p"/>
      <p:bldP spid="11" grpId="0" build="p"/>
      <p:bldP spid="1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6692</TotalTime>
  <Words>1266</Words>
  <Application>Microsoft Office PowerPoint</Application>
  <PresentationFormat>On-screen Show (4:3)</PresentationFormat>
  <Paragraphs>210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Cambria Math</vt:lpstr>
      <vt:lpstr>DINOT-Regular</vt:lpstr>
      <vt:lpstr>Default Design</vt:lpstr>
      <vt:lpstr>Equation</vt:lpstr>
      <vt:lpstr>MAT0100V Sannsynlighetsregning og kombinatorikk</vt:lpstr>
      <vt:lpstr>Ulike typer utvalg </vt:lpstr>
      <vt:lpstr>Ordnet utvalg med tilbakelegging</vt:lpstr>
      <vt:lpstr>Ordnet utvalg uten tilbakelegging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Tilfeldige variabler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Generelt har vi følgende situasjon:</vt:lpstr>
      <vt:lpstr>PowerPoint Presentation</vt:lpstr>
      <vt:lpstr>PowerPoint Presentation</vt:lpstr>
    </vt:vector>
  </TitlesOfParts>
  <Company>UiO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MA-EVU2 Sannsynlighetsregning med anvendelser i spillteori og statistikk</dc:title>
  <dc:creator>borgan</dc:creator>
  <cp:lastModifiedBy>Borgan</cp:lastModifiedBy>
  <cp:revision>602</cp:revision>
  <cp:lastPrinted>2017-03-31T09:07:49Z</cp:lastPrinted>
  <dcterms:created xsi:type="dcterms:W3CDTF">2003-10-01T16:45:29Z</dcterms:created>
  <dcterms:modified xsi:type="dcterms:W3CDTF">2017-03-31T12:18:21Z</dcterms:modified>
</cp:coreProperties>
</file>