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84" r:id="rId2"/>
    <p:sldId id="368" r:id="rId3"/>
    <p:sldId id="369" r:id="rId4"/>
    <p:sldId id="371" r:id="rId5"/>
    <p:sldId id="408" r:id="rId6"/>
    <p:sldId id="386" r:id="rId7"/>
    <p:sldId id="374" r:id="rId8"/>
    <p:sldId id="375" r:id="rId9"/>
    <p:sldId id="424" r:id="rId10"/>
    <p:sldId id="450" r:id="rId11"/>
    <p:sldId id="425" r:id="rId12"/>
    <p:sldId id="426" r:id="rId13"/>
    <p:sldId id="427" r:id="rId14"/>
    <p:sldId id="428" r:id="rId15"/>
    <p:sldId id="429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8" r:id="rId32"/>
    <p:sldId id="447" r:id="rId33"/>
    <p:sldId id="449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69696"/>
    <a:srgbClr val="CC6600"/>
    <a:srgbClr val="00CC66"/>
    <a:srgbClr val="5F5F5F"/>
    <a:srgbClr val="333333"/>
    <a:srgbClr val="008000"/>
    <a:srgbClr val="CC00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0"/>
  </p:normalViewPr>
  <p:slideViewPr>
    <p:cSldViewPr>
      <p:cViewPr varScale="1">
        <p:scale>
          <a:sx n="84" d="100"/>
          <a:sy n="84" d="100"/>
        </p:scale>
        <p:origin x="1338" y="78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70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71988B1-6F3B-47CC-9218-14BA89A4301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240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34C4848-3F95-4748-A52E-B905EFF4A00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954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5285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1406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796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6962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C571-34D8-4767-8EFC-866DE620F51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52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5F017-A567-45B1-90DE-682E5DD64A9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205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A6C05-E6E8-468D-9819-DAE722D251B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6909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80E8-E569-4869-B984-10028D77292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930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12C8-1F33-4A03-BD99-3CB0A17A03F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7869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8D1B-6A85-47B6-8C7C-AD7C5A24B84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7564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7E01-AEF2-4F30-ACBD-E3C9573D95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93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07174-6011-4D5B-A475-622DAA20BE1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68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B5C55-4AE9-4CD8-91D1-216DE941861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09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FBCA9-3B42-4BDE-8285-427CD76473D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324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FED9A-7E58-46AA-B569-B35E02DA7E1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69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84232-6B0B-4CB7-908D-DC1004E9369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85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8A933-BD3B-48CB-A8CE-AF89DC446FC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06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6301-091A-4F4A-9032-15EFE1FDF7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85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AD9E1-0C40-42B7-8698-6E28DE6571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238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0578DF33-F810-4931-B238-468A50404115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38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34.wmf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35.wmf"/><Relationship Id="rId10" Type="http://schemas.openxmlformats.org/officeDocument/2006/relationships/image" Target="../media/image33.wmf"/><Relationship Id="rId19" Type="http://schemas.openxmlformats.org/officeDocument/2006/relationships/image" Target="../media/image37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emf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3.w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70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60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0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5688" y="381000"/>
            <a:ext cx="7200900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smtClean="0">
                <a:solidFill>
                  <a:srgbClr val="000099"/>
                </a:solidFill>
              </a:rPr>
            </a:br>
            <a:r>
              <a:rPr lang="nb-NO" altLang="nb-NO" sz="3200" b="1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smtClean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57192"/>
            <a:ext cx="64008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07504" y="2924944"/>
            <a:ext cx="9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b-NO" altLang="nb-NO" sz="2400" b="1" i="0" dirty="0" smtClean="0">
                <a:solidFill>
                  <a:srgbClr val="CC0000"/>
                </a:solidFill>
              </a:rPr>
              <a:t>Tilfeldige variabler og sannsynlighetsfordelinger (repetisjon)</a:t>
            </a:r>
            <a:endParaRPr lang="nb-NO" altLang="nb-NO" sz="2400" b="1" i="0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b-NO" altLang="nb-NO" sz="2400" b="1" i="0" dirty="0" err="1" smtClean="0">
                <a:solidFill>
                  <a:srgbClr val="CC0000"/>
                </a:solidFill>
              </a:rPr>
              <a:t>Hypergeometrisk</a:t>
            </a:r>
            <a:r>
              <a:rPr lang="nb-NO" altLang="nb-NO" sz="2400" b="1" i="0" dirty="0" smtClean="0">
                <a:solidFill>
                  <a:srgbClr val="CC0000"/>
                </a:solidFill>
              </a:rPr>
              <a:t> fordeling </a:t>
            </a:r>
            <a:r>
              <a:rPr lang="nb-NO" altLang="nb-NO" sz="2400" b="1" i="0" smtClean="0">
                <a:solidFill>
                  <a:srgbClr val="CC0000"/>
                </a:solidFill>
              </a:rPr>
              <a:t>(repetisjon</a:t>
            </a:r>
            <a:r>
              <a:rPr lang="nb-NO" altLang="nb-NO" sz="2400" b="1" i="0" dirty="0" smtClean="0">
                <a:solidFill>
                  <a:srgbClr val="CC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b-NO" altLang="nb-NO" sz="2400" b="1" i="0" dirty="0" smtClean="0">
                <a:solidFill>
                  <a:srgbClr val="CC0000"/>
                </a:solidFill>
              </a:rPr>
              <a:t>Binomisk fordeling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nb-NO" altLang="nb-NO" sz="2400" b="1" i="0" dirty="0" smtClean="0">
                <a:solidFill>
                  <a:srgbClr val="CC0000"/>
                </a:solidFill>
              </a:rPr>
              <a:t>Forventningsverdi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C571-34D8-4767-8EFC-866DE620F510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2" y="188640"/>
            <a:ext cx="9101270" cy="2378641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1520" y="2780928"/>
            <a:ext cx="720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>
                <a:solidFill>
                  <a:srgbClr val="3333FF"/>
                </a:solidFill>
              </a:rPr>
              <a:t>a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10</a:t>
            </a:fld>
            <a:endParaRPr lang="en-US" alt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899592" y="2817869"/>
                <a:ext cx="7992888" cy="1468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nb-NO" altLang="nb-NO" sz="360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sz="3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36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 sz="36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 sz="36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sz="3600" i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36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sz="36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sz="36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sz="36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 sz="36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sz="36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sz="36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nb-NO" altLang="nb-NO" sz="36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 sz="36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sz="36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sz="36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sz="36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nb-NO" altLang="nb-NO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sz="36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r>
                  <a:rPr lang="nb-NO" altLang="nb-NO" sz="2800" i="0" dirty="0" smtClean="0">
                    <a:solidFill>
                      <a:srgbClr val="3333FF"/>
                    </a:solidFill>
                  </a:rPr>
                  <a:t>        </a:t>
                </a:r>
                <a:r>
                  <a:rPr lang="nb-NO" altLang="nb-NO" sz="2800" dirty="0" smtClean="0">
                    <a:solidFill>
                      <a:srgbClr val="3333FF"/>
                    </a:solidFill>
                  </a:rPr>
                  <a:t>k</a:t>
                </a:r>
                <a:r>
                  <a:rPr lang="nb-NO" altLang="nb-NO" sz="2800" i="0" dirty="0">
                    <a:solidFill>
                      <a:srgbClr val="3333FF"/>
                    </a:solidFill>
                  </a:rPr>
                  <a:t> </a:t>
                </a:r>
                <a:r>
                  <a:rPr lang="nb-NO" altLang="nb-NO" sz="2800" i="0" dirty="0" smtClean="0">
                    <a:solidFill>
                      <a:srgbClr val="3333FF"/>
                    </a:solidFill>
                  </a:rPr>
                  <a:t>= 0, 1, 2, 3, 4</a:t>
                </a:r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2817869"/>
                <a:ext cx="7992888" cy="14684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520" y="4149080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 err="1" smtClean="0">
                <a:solidFill>
                  <a:srgbClr val="3333FF"/>
                </a:solidFill>
              </a:rPr>
              <a:t>b.i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835696" y="5210088"/>
                <a:ext cx="2232248" cy="1586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5696" y="5210088"/>
                <a:ext cx="2232248" cy="15868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331640" y="4516130"/>
                <a:ext cx="7992888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ø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kuler</m:t>
                          </m:r>
                        </m:e>
                      </m:d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altLang="nb-NO" sz="28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nb-NO" altLang="nb-NO" sz="280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nb-NO" altLang="nb-NO" sz="600" i="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4516130"/>
                <a:ext cx="7992888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3851920" y="5517232"/>
                <a:ext cx="1709142" cy="910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nb-NO" altLang="nb-NO" sz="280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210</m:t>
                          </m:r>
                        </m:den>
                      </m:f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5517232"/>
                <a:ext cx="1709142" cy="910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5328084" y="5741900"/>
                <a:ext cx="23665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=0.071</m:t>
                      </m:r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8084" y="5741900"/>
                <a:ext cx="236657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8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xfrm>
            <a:off x="6553200" y="6193110"/>
            <a:ext cx="2133600" cy="476250"/>
          </a:xfrm>
        </p:spPr>
        <p:txBody>
          <a:bodyPr/>
          <a:lstStyle/>
          <a:p>
            <a:fld id="{D798A933-BD3B-48CB-A8CE-AF89DC446FCB}" type="slidenum">
              <a:rPr lang="en-US" altLang="nb-NO" smtClean="0"/>
              <a:pPr/>
              <a:t>11</a:t>
            </a:fld>
            <a:endParaRPr lang="en-US" altLang="nb-NO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51520" y="116632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 err="1" smtClean="0">
                <a:solidFill>
                  <a:srgbClr val="3333FF"/>
                </a:solidFill>
              </a:rPr>
              <a:t>b.ii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115616" y="670863"/>
                <a:ext cx="7992888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ø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kuler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og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bl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å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kule</m:t>
                          </m:r>
                        </m:e>
                      </m:d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altLang="nb-NO" sz="28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nb-NO" altLang="nb-NO" sz="280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nb-NO" altLang="nb-NO" sz="600" i="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670863"/>
                <a:ext cx="7992888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1520" y="3356992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 err="1" smtClean="0">
                <a:solidFill>
                  <a:srgbClr val="3333FF"/>
                </a:solidFill>
              </a:rPr>
              <a:t>b.iii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1115616" y="3695199"/>
                <a:ext cx="79928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ø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de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kuler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og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bl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å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kuler</m:t>
                          </m:r>
                        </m:e>
                      </m:d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altLang="nb-NO" sz="28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nb-NO" altLang="nb-NO" sz="280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695199"/>
                <a:ext cx="799288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1703140" y="1403409"/>
                <a:ext cx="2508820" cy="16807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:endParaRPr lang="nb-NO" altLang="nb-NO" sz="600" i="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altLang="nb-NO" sz="28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140" y="1403409"/>
                <a:ext cx="2508820" cy="16807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3995936" y="1834185"/>
                <a:ext cx="1440160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nb-NO" altLang="nb-NO" sz="280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210</m:t>
                          </m:r>
                        </m:den>
                      </m:f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1834185"/>
                <a:ext cx="1440160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5436096" y="2053248"/>
                <a:ext cx="244966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=0.381</m:t>
                      </m:r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2053248"/>
                <a:ext cx="244966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115616" y="4348734"/>
                <a:ext cx="3168352" cy="1677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:endParaRPr lang="nb-NO" altLang="nb-NO" sz="600" i="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nb-NO" altLang="nb-NO" sz="28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348734"/>
                <a:ext cx="3168352" cy="16778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3162702" y="4643301"/>
                <a:ext cx="2489418" cy="1002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:endParaRPr lang="nb-NO" altLang="nb-NO" sz="600" i="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nb-NO" altLang="nb-NO" sz="28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nb-NO" altLang="nb-NO" sz="280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210</m:t>
                          </m:r>
                        </m:den>
                      </m:f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2702" y="4643301"/>
                <a:ext cx="2489418" cy="10029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5436096" y="4969689"/>
                <a:ext cx="20176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=0.429</m:t>
                      </m:r>
                    </m:oMath>
                  </m:oMathPara>
                </a14:m>
                <a:endParaRPr lang="nb-NO" altLang="nb-NO" sz="28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6096" y="4969689"/>
                <a:ext cx="2017612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49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  <p:bldP spid="9" grpId="0"/>
      <p:bldP spid="7" grpId="0"/>
      <p:bldP spid="10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73" y="1728956"/>
            <a:ext cx="4695825" cy="391477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44624"/>
            <a:ext cx="7711651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i="0" dirty="0" smtClean="0"/>
              <a:t>Vi </a:t>
            </a:r>
            <a:r>
              <a:rPr lang="nb-NO" altLang="nb-NO" sz="2585" i="0" dirty="0"/>
              <a:t>kan bruke </a:t>
            </a:r>
            <a:r>
              <a:rPr lang="nb-NO" altLang="nb-NO" sz="2585" i="0" dirty="0" smtClean="0"/>
              <a:t>sannsynlighetskalkulatoren i </a:t>
            </a:r>
            <a:r>
              <a:rPr lang="nb-NO" altLang="nb-NO" sz="2585" i="0" dirty="0" err="1" smtClean="0"/>
              <a:t>GeoGebra</a:t>
            </a:r>
            <a:r>
              <a:rPr lang="nb-NO" altLang="nb-NO" sz="2585" i="0" dirty="0" smtClean="0"/>
              <a:t> </a:t>
            </a:r>
            <a:r>
              <a:rPr lang="nb-NO" altLang="nb-NO" sz="2585" i="0" dirty="0"/>
              <a:t>til å </a:t>
            </a:r>
            <a:r>
              <a:rPr lang="nb-NO" altLang="nb-NO" sz="2585" i="0" dirty="0" smtClean="0"/>
              <a:t>bestemme </a:t>
            </a:r>
            <a:r>
              <a:rPr lang="nb-NO" altLang="nb-NO" sz="2585" dirty="0" smtClean="0"/>
              <a:t>P</a:t>
            </a:r>
            <a:r>
              <a:rPr lang="nb-NO" altLang="nb-NO" sz="2585" i="0" dirty="0" smtClean="0"/>
              <a:t>(</a:t>
            </a:r>
            <a:r>
              <a:rPr lang="nb-NO" altLang="nb-NO" sz="2585" dirty="0" err="1" smtClean="0"/>
              <a:t>X</a:t>
            </a:r>
            <a:r>
              <a:rPr lang="nb-NO" altLang="nb-NO" sz="2585" i="0" dirty="0" smtClean="0"/>
              <a:t>=</a:t>
            </a:r>
            <a:r>
              <a:rPr lang="nb-NO" altLang="nb-NO" sz="2585" dirty="0" smtClean="0"/>
              <a:t>k</a:t>
            </a:r>
            <a:r>
              <a:rPr lang="nb-NO" altLang="nb-NO" sz="2585" i="0" dirty="0" smtClean="0"/>
              <a:t>)        </a:t>
            </a:r>
            <a:endParaRPr lang="en-US" altLang="nb-NO" sz="2585" i="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220201" y="3871935"/>
            <a:ext cx="1831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</a:t>
            </a:r>
          </a:p>
          <a:p>
            <a:r>
              <a:rPr lang="nb-NO" sz="1600" i="0" dirty="0" smtClean="0">
                <a:latin typeface="DINOT-Regular" pitchFamily="50" charset="0"/>
              </a:rPr>
              <a:t>antall elementer   i mengden </a:t>
            </a:r>
            <a:r>
              <a:rPr lang="nb-NO" sz="1600" i="0" dirty="0">
                <a:latin typeface="DINOT-Regular" pitchFamily="50" charset="0"/>
              </a:rPr>
              <a:t>(</a:t>
            </a:r>
            <a:r>
              <a:rPr lang="nb-NO" sz="1600" i="0" dirty="0" smtClean="0">
                <a:latin typeface="DINOT-Regular" pitchFamily="50" charset="0"/>
              </a:rPr>
              <a:t>populasjonen)   du trekker fra</a:t>
            </a:r>
            <a:endParaRPr lang="nb-NO" sz="1600" i="0" dirty="0">
              <a:latin typeface="DINOT-Regular" pitchFamily="50" charset="0"/>
            </a:endParaRPr>
          </a:p>
        </p:txBody>
      </p:sp>
      <p:cxnSp>
        <p:nvCxnSpPr>
          <p:cNvPr id="7" name="Rett linje 6"/>
          <p:cNvCxnSpPr>
            <a:endCxn id="12" idx="3"/>
          </p:cNvCxnSpPr>
          <p:nvPr/>
        </p:nvCxnSpPr>
        <p:spPr>
          <a:xfrm flipH="1" flipV="1">
            <a:off x="1970022" y="4528211"/>
            <a:ext cx="1377843" cy="124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3261406" y="4653136"/>
            <a:ext cx="687683" cy="260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4149421" y="4636325"/>
            <a:ext cx="710611" cy="2775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374071" y="4631507"/>
            <a:ext cx="672720" cy="270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linje 10"/>
          <p:cNvCxnSpPr/>
          <p:nvPr/>
        </p:nvCxnSpPr>
        <p:spPr>
          <a:xfrm flipV="1">
            <a:off x="4788024" y="3906468"/>
            <a:ext cx="2140428" cy="7148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vrundet rektangel 11"/>
          <p:cNvSpPr/>
          <p:nvPr/>
        </p:nvSpPr>
        <p:spPr>
          <a:xfrm>
            <a:off x="144016" y="3861048"/>
            <a:ext cx="1826006" cy="133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vrundet rektangel 12"/>
          <p:cNvSpPr/>
          <p:nvPr/>
        </p:nvSpPr>
        <p:spPr>
          <a:xfrm>
            <a:off x="6928452" y="3686344"/>
            <a:ext cx="1871892" cy="8055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i="0"/>
          </a:p>
        </p:txBody>
      </p:sp>
      <p:sp>
        <p:nvSpPr>
          <p:cNvPr id="14" name="TekstSylinder 13"/>
          <p:cNvSpPr txBox="1"/>
          <p:nvPr/>
        </p:nvSpPr>
        <p:spPr>
          <a:xfrm>
            <a:off x="6971549" y="3686344"/>
            <a:ext cx="203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antall elementer i delmengden D</a:t>
            </a:r>
            <a:endParaRPr lang="nb-NO" sz="1600" i="0" dirty="0">
              <a:latin typeface="DINOT-Regular" pitchFamily="50" charset="0"/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6991625" y="5229200"/>
            <a:ext cx="2072664" cy="12066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6991625" y="5358588"/>
            <a:ext cx="211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0" dirty="0" smtClean="0">
                <a:latin typeface="DINOT-Regular" pitchFamily="50" charset="0"/>
              </a:rPr>
              <a:t>Her skriver du inn antall elementer du trekker fra mengden</a:t>
            </a:r>
            <a:endParaRPr lang="nb-NO" sz="1600" i="0" dirty="0">
              <a:latin typeface="DINOT-Regular" pitchFamily="50" charset="0"/>
            </a:endParaRPr>
          </a:p>
        </p:txBody>
      </p:sp>
      <p:cxnSp>
        <p:nvCxnSpPr>
          <p:cNvPr id="17" name="Rett linje 16"/>
          <p:cNvCxnSpPr/>
          <p:nvPr/>
        </p:nvCxnSpPr>
        <p:spPr>
          <a:xfrm flipH="1" flipV="1">
            <a:off x="6046791" y="4902478"/>
            <a:ext cx="951670" cy="9186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2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188" y="260648"/>
            <a:ext cx="525621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7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 i="0" dirty="0"/>
              <a:t>Når du tipper én </a:t>
            </a:r>
            <a:r>
              <a:rPr lang="nb-NO" altLang="nb-NO" sz="2800" i="0" dirty="0" err="1"/>
              <a:t>lottorekke</a:t>
            </a:r>
            <a:r>
              <a:rPr lang="nb-NO" altLang="nb-NO" sz="2800" i="0" dirty="0"/>
              <a:t>, krysser du av sju tall fra 1 til 34</a:t>
            </a:r>
            <a:endParaRPr lang="en-US" altLang="nb-NO" sz="2800" i="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 t="2473" r="73196" b="84228"/>
          <a:stretch/>
        </p:blipFill>
        <p:spPr>
          <a:xfrm>
            <a:off x="6444209" y="188640"/>
            <a:ext cx="2592287" cy="2016224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2625" y="1844824"/>
            <a:ext cx="799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Det trekkes tilfeldig ut 7 vinnertall</a:t>
            </a:r>
            <a:r>
              <a:rPr lang="nb-NO" altLang="nb-NO" sz="2800" dirty="0"/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2625" y="2492896"/>
            <a:ext cx="799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La </a:t>
            </a:r>
            <a:r>
              <a:rPr lang="nb-NO" altLang="nb-NO" sz="2800" dirty="0" err="1"/>
              <a:t>X</a:t>
            </a:r>
            <a:r>
              <a:rPr lang="nb-NO" altLang="nb-NO" sz="2800" dirty="0"/>
              <a:t> </a:t>
            </a:r>
            <a:r>
              <a:rPr lang="nb-NO" altLang="nb-NO" sz="2800" i="0" dirty="0"/>
              <a:t>være antall riktige vinnertall du </a:t>
            </a:r>
            <a:r>
              <a:rPr lang="nb-NO" altLang="nb-NO" sz="2800" i="0" dirty="0" smtClean="0"/>
              <a:t>tipper</a:t>
            </a:r>
            <a:endParaRPr lang="nb-NO" altLang="nb-NO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682625" y="3223397"/>
                <a:ext cx="7993063" cy="2149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40000"/>
                  </a:spcBef>
                </a:pPr>
                <a:r>
                  <a:rPr lang="nb-NO" altLang="nb-NO" sz="2800" i="0" dirty="0" smtClean="0"/>
                  <a:t>Sannsynlighetsfordelingen </a:t>
                </a:r>
                <a:r>
                  <a:rPr lang="nb-NO" altLang="nb-NO" sz="2800" i="0" dirty="0"/>
                  <a:t>blir</a:t>
                </a:r>
                <a:r>
                  <a:rPr lang="nb-NO" altLang="nb-NO" sz="2800" i="0" dirty="0" smtClean="0"/>
                  <a:t>:</a:t>
                </a:r>
              </a:p>
              <a:p>
                <a:pPr eaLnBrk="1" hangingPunct="1">
                  <a:spcBef>
                    <a:spcPct val="40000"/>
                  </a:spcBef>
                </a:pPr>
                <a:endParaRPr lang="nb-NO" altLang="nb-NO" sz="600" i="0" dirty="0" smtClean="0"/>
              </a:p>
              <a:p>
                <a:pPr eaLnBrk="1" hangingPunct="1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nb-NO" altLang="nb-NO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nb-NO" altLang="nb-NO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nb-NO" altLang="nb-NO" sz="2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altLang="nb-NO" sz="28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" y="3223397"/>
                <a:ext cx="7993063" cy="2149819"/>
              </a:xfrm>
              <a:prstGeom prst="rect">
                <a:avLst/>
              </a:prstGeom>
              <a:blipFill rotWithShape="0">
                <a:blip r:embed="rId3"/>
                <a:stretch>
                  <a:fillRect l="-1602" t="-3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70835"/>
            <a:ext cx="90360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5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91220" y="260350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chemeClr val="accent2"/>
                </a:solidFill>
              </a:rPr>
              <a:t>Binomisk fordeling</a:t>
            </a:r>
            <a:endParaRPr lang="nb-NO" altLang="nb-NO" sz="4000" dirty="0" smtClean="0">
              <a:solidFill>
                <a:schemeClr val="accent2"/>
              </a:solidFill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94917" name="Rectangle 5"/>
          <p:cNvSpPr>
            <a:spLocks noChangeArrowheads="1"/>
          </p:cNvSpPr>
          <p:nvPr/>
        </p:nvSpPr>
        <p:spPr bwMode="auto">
          <a:xfrm>
            <a:off x="611188" y="1484313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søskenflokk er det fire barn</a:t>
            </a:r>
            <a:endParaRPr lang="en-US" altLang="nb-NO" sz="2800" i="0" dirty="0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611188" y="2133600"/>
            <a:ext cx="79216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Hva er sannsynligheten for at det er to gutter og to jenter i søskenflokken?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La</a:t>
            </a:r>
            <a:r>
              <a:rPr lang="nb-NO" altLang="nb-NO" sz="2800" dirty="0"/>
              <a:t>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«antall </a:t>
            </a:r>
            <a:r>
              <a:rPr lang="nb-NO" altLang="nb-NO" sz="2800" i="0" dirty="0"/>
              <a:t>gutter i </a:t>
            </a:r>
            <a:r>
              <a:rPr lang="nb-NO" altLang="nb-NO" sz="2800" i="0" dirty="0" smtClean="0"/>
              <a:t>søskenflokken»</a:t>
            </a:r>
            <a:endParaRPr lang="nb-NO" altLang="nb-NO" sz="280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vil finne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2)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To eldste gutter, to yngste jenter: </a:t>
            </a:r>
            <a:r>
              <a:rPr lang="nb-NO" altLang="nb-NO" sz="2800" dirty="0"/>
              <a:t>GGJJ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Eldste og yngste gutt, to midterste jenter: </a:t>
            </a:r>
            <a:r>
              <a:rPr lang="nb-NO" altLang="nb-NO" sz="2800" dirty="0"/>
              <a:t>GJJG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Andre rekkefølger som gir to gutter og to jenter:</a:t>
            </a:r>
            <a:r>
              <a:rPr lang="nb-NO" altLang="nb-NO" sz="2800" dirty="0"/>
              <a:t>    GJGJ, JGGJ, JGJG </a:t>
            </a:r>
            <a:r>
              <a:rPr lang="nb-NO" altLang="nb-NO" sz="2800" i="0" dirty="0"/>
              <a:t>og</a:t>
            </a:r>
            <a:r>
              <a:rPr lang="nb-NO" altLang="nb-NO" sz="2800" dirty="0"/>
              <a:t> JJGG</a:t>
            </a:r>
            <a:endParaRPr lang="en-US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872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utoUpdateAnimBg="0"/>
      <p:bldP spid="294917" grpId="0"/>
      <p:bldP spid="2949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00035" name="Rectangle 3"/>
          <p:cNvSpPr>
            <a:spLocks noChangeArrowheads="1"/>
          </p:cNvSpPr>
          <p:nvPr/>
        </p:nvSpPr>
        <p:spPr bwMode="auto">
          <a:xfrm>
            <a:off x="611188" y="620713"/>
            <a:ext cx="7777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antar at barnas kjønn er uavhengig av hverandre</a:t>
            </a:r>
            <a:endParaRPr lang="en-US" altLang="nb-NO" sz="2800" i="0"/>
          </a:p>
        </p:txBody>
      </p:sp>
      <p:graphicFrame>
        <p:nvGraphicFramePr>
          <p:cNvPr id="300037" name="Object 5"/>
          <p:cNvGraphicFramePr>
            <a:graphicFrameLocks noGrp="1" noChangeAspect="1"/>
          </p:cNvGraphicFramePr>
          <p:nvPr>
            <p:ph/>
          </p:nvPr>
        </p:nvGraphicFramePr>
        <p:xfrm>
          <a:off x="814388" y="1647825"/>
          <a:ext cx="13954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8" name="Equation" r:id="rId3" imgW="622080" imgH="203040" progId="Equation.DSMT4">
                  <p:embed/>
                </p:oleObj>
              </mc:Choice>
              <mc:Fallback>
                <p:oleObj name="Equation" r:id="rId3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8" y="1647825"/>
                        <a:ext cx="139541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2339975" y="1628775"/>
          <a:ext cx="41052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9" name="Equation" r:id="rId5" imgW="1752480" imgH="177480" progId="Equation.DSMT4">
                  <p:embed/>
                </p:oleObj>
              </mc:Choice>
              <mc:Fallback>
                <p:oleObj name="Equation" r:id="rId5" imgW="1752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28775"/>
                        <a:ext cx="41052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6518275" y="1571625"/>
          <a:ext cx="22780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0" name="Equation" r:id="rId7" imgW="1041120" imgH="203040" progId="Equation.DSMT4">
                  <p:embed/>
                </p:oleObj>
              </mc:Choice>
              <mc:Fallback>
                <p:oleObj name="Equation" r:id="rId7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1571625"/>
                        <a:ext cx="22780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771525" y="2216150"/>
          <a:ext cx="1481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1" name="Equation" r:id="rId9" imgW="609480" imgH="203040" progId="Equation.DSMT4">
                  <p:embed/>
                </p:oleObj>
              </mc:Choice>
              <mc:Fallback>
                <p:oleObj name="Equation" r:id="rId9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216150"/>
                        <a:ext cx="14811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1" name="Object 9"/>
          <p:cNvGraphicFramePr>
            <a:graphicFrameLocks noChangeAspect="1"/>
          </p:cNvGraphicFramePr>
          <p:nvPr/>
        </p:nvGraphicFramePr>
        <p:xfrm>
          <a:off x="2338388" y="2220913"/>
          <a:ext cx="41052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2" name="Equation" r:id="rId11" imgW="1752480" imgH="177480" progId="Equation.DSMT4">
                  <p:embed/>
                </p:oleObj>
              </mc:Choice>
              <mc:Fallback>
                <p:oleObj name="Equation" r:id="rId11" imgW="1752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220913"/>
                        <a:ext cx="41052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2" name="Object 10"/>
          <p:cNvGraphicFramePr>
            <a:graphicFrameLocks noChangeAspect="1"/>
          </p:cNvGraphicFramePr>
          <p:nvPr/>
        </p:nvGraphicFramePr>
        <p:xfrm>
          <a:off x="6518275" y="2143125"/>
          <a:ext cx="22780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3" name="Equation" r:id="rId13" imgW="1041120" imgH="203040" progId="Equation.DSMT4">
                  <p:embed/>
                </p:oleObj>
              </mc:Choice>
              <mc:Fallback>
                <p:oleObj name="Equation" r:id="rId1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2143125"/>
                        <a:ext cx="22780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3" name="Rectangle 11"/>
          <p:cNvSpPr>
            <a:spLocks noChangeArrowheads="1"/>
          </p:cNvSpPr>
          <p:nvPr/>
        </p:nvSpPr>
        <p:spPr bwMode="auto">
          <a:xfrm>
            <a:off x="684213" y="2924175"/>
            <a:ext cx="7777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Hver av de fire andre rekkefølgene som gir to gutter og to jenter har også sannsynligheten</a:t>
            </a:r>
            <a:endParaRPr lang="en-US" altLang="nb-NO" sz="2800" i="0"/>
          </a:p>
        </p:txBody>
      </p:sp>
      <p:graphicFrame>
        <p:nvGraphicFramePr>
          <p:cNvPr id="300044" name="Object 12"/>
          <p:cNvGraphicFramePr>
            <a:graphicFrameLocks noChangeAspect="1"/>
          </p:cNvGraphicFramePr>
          <p:nvPr/>
        </p:nvGraphicFramePr>
        <p:xfrm>
          <a:off x="771525" y="3857625"/>
          <a:ext cx="2000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4" name="Equation" r:id="rId14" imgW="914400" imgH="203040" progId="Equation.DSMT4">
                  <p:embed/>
                </p:oleObj>
              </mc:Choice>
              <mc:Fallback>
                <p:oleObj name="Equation" r:id="rId14" imgW="914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857625"/>
                        <a:ext cx="20002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045" name="Rectangle 13"/>
          <p:cNvSpPr>
            <a:spLocks noChangeArrowheads="1"/>
          </p:cNvSpPr>
          <p:nvPr/>
        </p:nvSpPr>
        <p:spPr bwMode="auto">
          <a:xfrm>
            <a:off x="684213" y="4437063"/>
            <a:ext cx="777716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finner </a:t>
            </a:r>
            <a:r>
              <a:rPr lang="nb-NO" altLang="nb-NO" sz="2800"/>
              <a:t>P</a:t>
            </a:r>
            <a:r>
              <a:rPr lang="nb-NO" altLang="nb-NO" sz="2800" i="0"/>
              <a:t>(</a:t>
            </a:r>
            <a:r>
              <a:rPr lang="nb-NO" altLang="nb-NO" sz="2800"/>
              <a:t>X</a:t>
            </a:r>
            <a:r>
              <a:rPr lang="nb-NO" altLang="nb-NO" sz="2800" i="0"/>
              <a:t>=2) ved å legge sammen sannsynlighetene for de seks rekkefølgene som gir to gutter og to jenter:</a:t>
            </a:r>
            <a:endParaRPr lang="en-US" altLang="nb-NO" sz="2800" i="0"/>
          </a:p>
        </p:txBody>
      </p:sp>
      <p:graphicFrame>
        <p:nvGraphicFramePr>
          <p:cNvPr id="300046" name="Object 14"/>
          <p:cNvGraphicFramePr>
            <a:graphicFrameLocks noChangeAspect="1"/>
          </p:cNvGraphicFramePr>
          <p:nvPr/>
        </p:nvGraphicFramePr>
        <p:xfrm>
          <a:off x="1474788" y="5959475"/>
          <a:ext cx="15113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5" name="Equation" r:id="rId16" imgW="622080" imgH="203040" progId="Equation.DSMT4">
                  <p:embed/>
                </p:oleObj>
              </mc:Choice>
              <mc:Fallback>
                <p:oleObj name="Equation" r:id="rId16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5959475"/>
                        <a:ext cx="15113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7" name="Object 15"/>
          <p:cNvGraphicFramePr>
            <a:graphicFrameLocks noChangeAspect="1"/>
          </p:cNvGraphicFramePr>
          <p:nvPr/>
        </p:nvGraphicFramePr>
        <p:xfrm>
          <a:off x="3051175" y="5948363"/>
          <a:ext cx="2584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6" name="Equation" r:id="rId18" imgW="1180800" imgH="203040" progId="Equation.DSMT4">
                  <p:embed/>
                </p:oleObj>
              </mc:Choice>
              <mc:Fallback>
                <p:oleObj name="Equation" r:id="rId18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5948363"/>
                        <a:ext cx="2584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8" name="Object 16"/>
          <p:cNvGraphicFramePr>
            <a:graphicFrameLocks noChangeAspect="1"/>
          </p:cNvGraphicFramePr>
          <p:nvPr/>
        </p:nvGraphicFramePr>
        <p:xfrm>
          <a:off x="5691188" y="6021388"/>
          <a:ext cx="111125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7" name="Equation" r:id="rId20" imgW="507960" imgH="177480" progId="Equation.DSMT4">
                  <p:embed/>
                </p:oleObj>
              </mc:Choice>
              <mc:Fallback>
                <p:oleObj name="Equation" r:id="rId20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6021388"/>
                        <a:ext cx="111125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233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3" grpId="0"/>
      <p:bldP spid="3000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3564037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3564037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/>
              <a:t>G</a:t>
            </a:r>
            <a:endParaRPr lang="en-US" altLang="nb-NO"/>
          </a:p>
        </p:txBody>
      </p:sp>
      <p:sp>
        <p:nvSpPr>
          <p:cNvPr id="298006" name="Text Box 22"/>
          <p:cNvSpPr txBox="1">
            <a:spLocks noChangeArrowheads="1"/>
          </p:cNvSpPr>
          <p:nvPr/>
        </p:nvSpPr>
        <p:spPr bwMode="auto">
          <a:xfrm>
            <a:off x="1979712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/>
              <a:t>G</a:t>
            </a:r>
            <a:endParaRPr lang="en-US" altLang="nb-NO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611188" y="404664"/>
            <a:ext cx="7777162" cy="46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</a:t>
            </a:r>
            <a:r>
              <a:rPr lang="nb-NO" altLang="nb-NO" sz="2800" i="0" dirty="0" smtClean="0"/>
              <a:t>ser på eksempel 7.3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 smtClean="0"/>
              <a:t>Der fant vi </a:t>
            </a:r>
            <a:r>
              <a:rPr lang="nb-NO" altLang="nb-NO" sz="2800" i="0" dirty="0"/>
              <a:t>at det var seks rekkefølger som gir to gutter og to jenter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Det kunne vi funnet ut uten å skrive opp alle rekkefølgene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For å velge en bestemt rekkefølge er det samme som å velge 2 plasser blant 4 der det skal stå </a:t>
            </a:r>
            <a:r>
              <a:rPr lang="nb-NO" altLang="nb-NO" sz="2800" dirty="0"/>
              <a:t>G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40000"/>
              </a:spcBef>
            </a:pPr>
            <a:endParaRPr lang="en-US" altLang="nb-NO" sz="2800" i="0" dirty="0"/>
          </a:p>
        </p:txBody>
      </p:sp>
      <p:sp>
        <p:nvSpPr>
          <p:cNvPr id="298003" name="Text Box 19"/>
          <p:cNvSpPr txBox="1">
            <a:spLocks noChangeArrowheads="1"/>
          </p:cNvSpPr>
          <p:nvPr/>
        </p:nvSpPr>
        <p:spPr bwMode="auto">
          <a:xfrm>
            <a:off x="2771875" y="4797152"/>
            <a:ext cx="503237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4427637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8008" name="Rectangle 24"/>
              <p:cNvSpPr>
                <a:spLocks noChangeArrowheads="1"/>
              </p:cNvSpPr>
              <p:nvPr/>
            </p:nvSpPr>
            <p:spPr bwMode="auto">
              <a:xfrm>
                <a:off x="683642" y="5733256"/>
                <a:ext cx="6264622" cy="80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Det kan vi gjøre på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nb-NO" altLang="nb-NO" sz="2800" i="0" dirty="0" smtClean="0"/>
                  <a:t>  måter</a:t>
                </a:r>
                <a:endParaRPr lang="en-US" altLang="nb-NO" sz="2800" i="0" dirty="0"/>
              </a:p>
            </p:txBody>
          </p:sp>
        </mc:Choice>
        <mc:Fallback xmlns="">
          <p:sp>
            <p:nvSpPr>
              <p:cNvPr id="29800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642" y="5733256"/>
                <a:ext cx="6264622" cy="809261"/>
              </a:xfrm>
              <a:prstGeom prst="rect">
                <a:avLst/>
              </a:prstGeom>
              <a:blipFill rotWithShape="0">
                <a:blip r:embed="rId2"/>
                <a:stretch>
                  <a:fillRect l="-1946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8002" name="Text Box 18"/>
          <p:cNvSpPr txBox="1">
            <a:spLocks noChangeArrowheads="1"/>
          </p:cNvSpPr>
          <p:nvPr/>
        </p:nvSpPr>
        <p:spPr bwMode="auto">
          <a:xfrm>
            <a:off x="1979712" y="4797152"/>
            <a:ext cx="503238" cy="6080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25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04" grpId="0" animBg="1"/>
      <p:bldP spid="298007" grpId="0" animBg="1"/>
      <p:bldP spid="298006" grpId="0" animBg="1"/>
      <p:bldP spid="297987" grpId="0" build="p"/>
      <p:bldP spid="298003" grpId="0" animBg="1"/>
      <p:bldP spid="298005" grpId="0" animBg="1"/>
      <p:bldP spid="298008" grpId="0"/>
      <p:bldP spid="2980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/>
              <a:t>Generelt har vi følgende situasjon:</a:t>
            </a:r>
            <a:endParaRPr lang="en-US" altLang="nb-NO" sz="3200" dirty="0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8291513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800" dirty="0" smtClean="0"/>
              <a:t>Vi gjør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forsøk</a:t>
            </a:r>
            <a:r>
              <a:rPr lang="nb-NO" altLang="nb-NO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(I eksempel 7.3 er hvert barn et «forsøk</a:t>
            </a:r>
            <a:r>
              <a:rPr lang="nb-NO" altLang="nb-NO" sz="2400" dirty="0">
                <a:solidFill>
                  <a:srgbClr val="5F5F5F"/>
                </a:solidFill>
              </a:rPr>
              <a:t>»</a:t>
            </a:r>
            <a:r>
              <a:rPr lang="nb-NO" altLang="nb-NO" sz="2400" dirty="0" smtClean="0">
                <a:solidFill>
                  <a:srgbClr val="5F5F5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nb-NO" altLang="nb-NO" sz="2800" dirty="0" smtClean="0"/>
              <a:t>I hvert forsøk er det to muligheter:                  Enten inntreffer en bestemt begivenhet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       ellers så gjør den ikke det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800" dirty="0" smtClean="0"/>
              <a:t>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7.3 er hvert barn enten en gutt eller en jente)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nb-NO" altLang="nb-NO" sz="2800" dirty="0" smtClean="0"/>
              <a:t>I hvert forsøk er sannsynligheten lik </a:t>
            </a:r>
            <a:r>
              <a:rPr lang="nb-NO" altLang="nb-NO" sz="2800" i="1" dirty="0" smtClean="0"/>
              <a:t>p</a:t>
            </a:r>
            <a:r>
              <a:rPr lang="nb-NO" altLang="nb-NO" sz="2800" dirty="0" smtClean="0"/>
              <a:t> for at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skal inntreffe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800" dirty="0"/>
              <a:t> </a:t>
            </a:r>
            <a:r>
              <a:rPr lang="nb-NO" altLang="nb-NO" sz="2800" dirty="0" smtClean="0"/>
              <a:t>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7.3 er sannsynligheten for gutt 51.4%)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nb-NO" altLang="nb-NO" sz="2800" dirty="0" smtClean="0"/>
              <a:t>Forsøkene er uavhengige</a:t>
            </a:r>
            <a:r>
              <a:rPr lang="nb-NO" altLang="nb-NO" dirty="0" smtClean="0"/>
              <a:t>                                             </a:t>
            </a:r>
            <a:r>
              <a:rPr lang="nb-NO" altLang="nb-NO" sz="2800" dirty="0" smtClean="0"/>
              <a:t>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ts val="400"/>
              </a:spcBef>
              <a:buNone/>
            </a:pPr>
            <a:r>
              <a:rPr lang="nb-NO" altLang="nb-NO" sz="2800" dirty="0">
                <a:solidFill>
                  <a:srgbClr val="5F5F5F"/>
                </a:solidFill>
              </a:rPr>
              <a:t> </a:t>
            </a:r>
            <a:r>
              <a:rPr lang="nb-NO" altLang="nb-NO" sz="2800" dirty="0" smtClean="0">
                <a:solidFill>
                  <a:srgbClr val="5F5F5F"/>
                </a:solidFill>
              </a:rPr>
              <a:t>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7.3 har vi antatt uavhengighet siden vi ser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 bort fra tvillinger, osv.)</a:t>
            </a:r>
            <a:endParaRPr lang="en-US" altLang="nb-NO" sz="2400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1062" name="Rectangle 6"/>
              <p:cNvSpPr>
                <a:spLocks noChangeArrowheads="1"/>
              </p:cNvSpPr>
              <p:nvPr/>
            </p:nvSpPr>
            <p:spPr bwMode="auto">
              <a:xfrm>
                <a:off x="827088" y="1901775"/>
                <a:ext cx="7489825" cy="2031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Ved å resonnere som i eksempel 7.3 </a:t>
                </a:r>
                <a:r>
                  <a:rPr lang="nb-NO" altLang="nb-NO" sz="2800" i="0" dirty="0"/>
                  <a:t>finner vi at </a:t>
                </a:r>
                <a:r>
                  <a:rPr lang="nb-NO" altLang="nb-NO" sz="2800" i="0" dirty="0" smtClean="0"/>
                  <a:t> </a:t>
                </a:r>
                <a:r>
                  <a:rPr lang="nb-NO" altLang="nb-NO" sz="2800" dirty="0" err="1" smtClean="0"/>
                  <a:t>X</a:t>
                </a:r>
                <a:r>
                  <a:rPr lang="nb-NO" altLang="nb-NO" sz="2800" i="0" dirty="0" smtClean="0"/>
                  <a:t>  har sannsynlighetsfordelingen</a:t>
                </a:r>
              </a:p>
              <a:p>
                <a:pPr eaLnBrk="1" hangingPunct="1"/>
                <a:endParaRPr lang="nb-NO" altLang="nb-NO" sz="2800" i="0" dirty="0" smtClean="0"/>
              </a:p>
              <a:p>
                <a:pPr eaLnBrk="1" hangingPunct="1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b-NO" altLang="nb-NO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3010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1901775"/>
                <a:ext cx="7489825" cy="2031967"/>
              </a:xfrm>
              <a:prstGeom prst="rect">
                <a:avLst/>
              </a:prstGeom>
              <a:blipFill rotWithShape="0">
                <a:blip r:embed="rId2"/>
                <a:stretch>
                  <a:fillRect l="-1710" t="-3303" r="-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827088" y="677639"/>
            <a:ext cx="691326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dirty="0"/>
              <a:t> </a:t>
            </a:r>
            <a:r>
              <a:rPr lang="nb-NO" altLang="nb-NO" sz="2800" i="0" dirty="0"/>
              <a:t>være antall ganger </a:t>
            </a:r>
            <a:r>
              <a:rPr lang="nb-NO" altLang="nb-NO" sz="2800" dirty="0"/>
              <a:t>S </a:t>
            </a:r>
            <a:r>
              <a:rPr lang="nb-NO" altLang="nb-NO" sz="2800" i="0" dirty="0"/>
              <a:t>inntreffer i de </a:t>
            </a:r>
            <a:r>
              <a:rPr lang="nb-NO" altLang="nb-NO" sz="2800" dirty="0"/>
              <a:t>n</a:t>
            </a:r>
            <a:r>
              <a:rPr lang="nb-NO" altLang="nb-NO" sz="2800" i="0" dirty="0"/>
              <a:t> forsøkene</a:t>
            </a:r>
            <a:endParaRPr lang="en-US" altLang="nb-NO" sz="2800" i="0" dirty="0"/>
          </a:p>
        </p:txBody>
      </p:sp>
      <p:sp>
        <p:nvSpPr>
          <p:cNvPr id="301063" name="Rectangle 7"/>
          <p:cNvSpPr>
            <a:spLocks noChangeArrowheads="1"/>
          </p:cNvSpPr>
          <p:nvPr/>
        </p:nvSpPr>
        <p:spPr bwMode="auto">
          <a:xfrm>
            <a:off x="900113" y="4350047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sier at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er </a:t>
            </a:r>
            <a:r>
              <a:rPr lang="nb-NO" altLang="nb-NO" sz="2800" dirty="0">
                <a:solidFill>
                  <a:srgbClr val="CC0000"/>
                </a:solidFill>
              </a:rPr>
              <a:t>binomisk fordelt</a:t>
            </a:r>
            <a:endParaRPr lang="en-US" altLang="nb-NO" sz="280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522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2" grpId="0"/>
      <p:bldP spid="3010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2981"/>
          <a:stretch/>
        </p:blipFill>
        <p:spPr>
          <a:xfrm>
            <a:off x="85274" y="44624"/>
            <a:ext cx="8973451" cy="1224136"/>
          </a:xfrm>
          <a:prstGeom prst="rect">
            <a:avLst/>
          </a:prstGeom>
        </p:spPr>
      </p:pic>
      <p:pic>
        <p:nvPicPr>
          <p:cNvPr id="4" name="Bilde 8"/>
          <p:cNvPicPr>
            <a:picLocks noChangeAspect="1"/>
          </p:cNvPicPr>
          <p:nvPr/>
        </p:nvPicPr>
        <p:blipFill rotWithShape="1">
          <a:blip r:embed="rId3"/>
          <a:srcRect t="56610"/>
          <a:stretch/>
        </p:blipFill>
        <p:spPr>
          <a:xfrm>
            <a:off x="179512" y="1196752"/>
            <a:ext cx="8740873" cy="772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/>
              <p:cNvSpPr txBox="1">
                <a:spLocks noChangeArrowheads="1"/>
              </p:cNvSpPr>
              <p:nvPr/>
            </p:nvSpPr>
            <p:spPr bwMode="auto">
              <a:xfrm>
                <a:off x="144016" y="3604464"/>
                <a:ext cx="9108504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b-NO" altLang="nb-NO" sz="28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tre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mynt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f>
                        <m:fPr>
                          <m:ctrlPr>
                            <a:rPr lang="nb-NO" altLang="nb-NO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016" y="3604464"/>
                <a:ext cx="9108504" cy="9017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216024" y="2075433"/>
                <a:ext cx="9108504" cy="1328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b-NO" altLang="nb-NO" sz="28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nb-NO" altLang="nb-NO" sz="2800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nb-NO" altLang="nb-NO" sz="2800" dirty="0" smtClean="0">
                    <a:solidFill>
                      <a:srgbClr val="0066FF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nb-NO" altLang="nb-NO" sz="2800" i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nb-NO" altLang="nb-NO" sz="280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altLang="nb-NO" sz="28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altLang="nb-NO" sz="28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b-NO" altLang="nb-NO" sz="2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altLang="nb-NO" sz="28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nb-NO" altLang="nb-NO" sz="2800" dirty="0" smtClean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altLang="nb-NO" sz="2800" i="1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altLang="nb-NO" sz="28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nb-NO" altLang="nb-NO" sz="2800" i="1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b-NO" altLang="nb-NO" sz="2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24" y="2075433"/>
                <a:ext cx="9108504" cy="13281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4016" y="2038813"/>
            <a:ext cx="576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>
                <a:solidFill>
                  <a:srgbClr val="3333FF"/>
                </a:solidFill>
              </a:rPr>
              <a:t>a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6024" y="3498137"/>
            <a:ext cx="682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 err="1" smtClean="0">
                <a:solidFill>
                  <a:srgbClr val="3333FF"/>
                </a:solidFill>
              </a:rPr>
              <a:t>b.i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6024" y="4578257"/>
            <a:ext cx="826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 err="1" smtClean="0">
                <a:solidFill>
                  <a:srgbClr val="3333FF"/>
                </a:solidFill>
              </a:rPr>
              <a:t>b.ii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57748" y="4811049"/>
                <a:ext cx="9108504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b-NO" altLang="nb-NO" sz="28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fire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mynt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f>
                        <m:fPr>
                          <m:ctrlPr>
                            <a:rPr lang="nb-NO" altLang="nb-NO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748" y="4811049"/>
                <a:ext cx="9108504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16024" y="5730385"/>
            <a:ext cx="10423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 err="1" smtClean="0">
                <a:solidFill>
                  <a:srgbClr val="3333FF"/>
                </a:solidFill>
              </a:rPr>
              <a:t>b.iii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)</a:t>
            </a:r>
            <a:endParaRPr lang="nb-NO" altLang="nb-NO" sz="28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94320" y="5886790"/>
                <a:ext cx="6444208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nb-NO" altLang="nb-NO" sz="28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fem</m:t>
                          </m:r>
                          <m: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altLang="nb-NO" sz="2800" b="0" i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mynt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f>
                        <m:fPr>
                          <m:ctrlPr>
                            <a:rPr lang="nb-NO" altLang="nb-NO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320" y="5886790"/>
                <a:ext cx="6444208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4860032" y="2365995"/>
                <a:ext cx="3816424" cy="1145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80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altLang="nb-NO" sz="28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altLang="nb-NO" sz="28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nb-NO" altLang="nb-NO" sz="28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2365995"/>
                <a:ext cx="3816424" cy="1145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6931695" y="2469770"/>
                <a:ext cx="2470501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f>
                        <m:fPr>
                          <m:ctrlPr>
                            <a:rPr lang="nb-NO" altLang="nb-NO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1695" y="2469770"/>
                <a:ext cx="2470501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6212010" y="3615340"/>
                <a:ext cx="3029040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=0.313</m:t>
                      </m:r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2010" y="3615340"/>
                <a:ext cx="3029040" cy="9017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6444208" y="4793498"/>
                <a:ext cx="3168352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=0.234</m:t>
                      </m:r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4208" y="4793498"/>
                <a:ext cx="3168352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6558468" y="5896194"/>
                <a:ext cx="2547392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=0.094</m:t>
                      </m:r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8468" y="5896194"/>
                <a:ext cx="2547392" cy="90178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0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-171400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Tilfeldige variabler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1003300" y="4006850"/>
            <a:ext cx="5256213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275469" name="Rectangle 13"/>
          <p:cNvSpPr>
            <a:spLocks noChangeArrowheads="1"/>
          </p:cNvSpPr>
          <p:nvPr/>
        </p:nvSpPr>
        <p:spPr bwMode="auto">
          <a:xfrm>
            <a:off x="930275" y="3933825"/>
            <a:ext cx="5400675" cy="2519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275470" name="Picture 14" descr="ternin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97200"/>
            <a:ext cx="4587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71" name="Picture 15" descr="ternin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41663"/>
            <a:ext cx="4778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827285" y="836712"/>
            <a:ext cx="7777163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Når vi kaster to terninger er det 36 utfall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 smtClean="0"/>
              <a:t>Vi er </a:t>
            </a:r>
            <a:r>
              <a:rPr lang="nb-NO" altLang="nb-NO" sz="2800" i="0" dirty="0"/>
              <a:t>ofte ikke interessert i de enkelte utfallene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 smtClean="0"/>
              <a:t>Vi kan </a:t>
            </a:r>
            <a:r>
              <a:rPr lang="nb-NO" altLang="nb-NO" sz="2800" i="0" dirty="0"/>
              <a:t>for eksempel bare være interessert i</a:t>
            </a:r>
          </a:p>
          <a:p>
            <a:pPr eaLnBrk="1" hangingPunct="1">
              <a:spcBef>
                <a:spcPct val="10000"/>
              </a:spcBef>
            </a:pP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«summen </a:t>
            </a:r>
            <a:r>
              <a:rPr lang="nb-NO" altLang="nb-NO" sz="2800" i="0" dirty="0"/>
              <a:t>av antall </a:t>
            </a:r>
            <a:r>
              <a:rPr lang="nb-NO" altLang="nb-NO" sz="2800" i="0" dirty="0" smtClean="0"/>
              <a:t>øyne»</a:t>
            </a:r>
            <a:endParaRPr lang="nb-NO" altLang="nb-NO" sz="2800" i="0" dirty="0"/>
          </a:p>
          <a:p>
            <a:pPr eaLnBrk="1" hangingPunct="1">
              <a:spcBef>
                <a:spcPts val="1200"/>
              </a:spcBef>
            </a:pPr>
            <a:r>
              <a:rPr lang="nb-NO" altLang="nb-NO" sz="2800" dirty="0" err="1"/>
              <a:t>X</a:t>
            </a:r>
            <a:r>
              <a:rPr lang="nb-NO" altLang="nb-NO" sz="2800" dirty="0"/>
              <a:t>  </a:t>
            </a:r>
            <a:r>
              <a:rPr lang="nb-NO" altLang="nb-NO" sz="2800" i="0" dirty="0"/>
              <a:t>er en </a:t>
            </a:r>
            <a:r>
              <a:rPr lang="nb-NO" altLang="nb-NO" sz="2800" dirty="0" smtClean="0">
                <a:solidFill>
                  <a:srgbClr val="CC0000"/>
                </a:solidFill>
              </a:rPr>
              <a:t>tilfeldig </a:t>
            </a:r>
            <a:r>
              <a:rPr lang="nb-NO" altLang="nb-NO" sz="2800" dirty="0">
                <a:solidFill>
                  <a:srgbClr val="CC0000"/>
                </a:solidFill>
              </a:rPr>
              <a:t>variabel</a:t>
            </a:r>
            <a:r>
              <a:rPr lang="nb-NO" altLang="nb-NO" sz="2800" i="0" dirty="0"/>
              <a:t> </a:t>
            </a:r>
            <a:endParaRPr lang="en-US" altLang="nb-NO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7" grpId="0" build="allAtOnce"/>
      <p:bldP spid="275469" grpId="0" animBg="1"/>
      <p:bldP spid="27547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44624"/>
            <a:ext cx="7711651" cy="150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b="1" i="0" dirty="0" err="1">
                <a:solidFill>
                  <a:srgbClr val="0070C0"/>
                </a:solidFill>
              </a:rPr>
              <a:t>GeoGebra</a:t>
            </a:r>
            <a:endParaRPr lang="nb-NO" altLang="nb-NO" sz="2585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662"/>
              </a:spcBef>
            </a:pPr>
            <a:r>
              <a:rPr lang="nb-NO" altLang="nb-NO" sz="2585" i="0" dirty="0"/>
              <a:t>Vi kan bruke </a:t>
            </a:r>
            <a:r>
              <a:rPr lang="nb-NO" altLang="nb-NO" sz="2585" i="0" dirty="0" smtClean="0"/>
              <a:t>sannsynlighetskalkulatoren i </a:t>
            </a:r>
            <a:r>
              <a:rPr lang="nb-NO" altLang="nb-NO" sz="2585" i="0" dirty="0" err="1" smtClean="0"/>
              <a:t>GeoGebra</a:t>
            </a:r>
            <a:r>
              <a:rPr lang="nb-NO" altLang="nb-NO" sz="2585" i="0" dirty="0" smtClean="0"/>
              <a:t> </a:t>
            </a:r>
            <a:r>
              <a:rPr lang="nb-NO" altLang="nb-NO" sz="2585" i="0" dirty="0"/>
              <a:t>til å </a:t>
            </a:r>
            <a:r>
              <a:rPr lang="nb-NO" altLang="nb-NO" sz="2585" i="0" dirty="0" smtClean="0"/>
              <a:t>bestemme </a:t>
            </a:r>
            <a:r>
              <a:rPr lang="nb-NO" altLang="nb-NO" sz="2585" dirty="0" smtClean="0"/>
              <a:t>P</a:t>
            </a:r>
            <a:r>
              <a:rPr lang="nb-NO" altLang="nb-NO" sz="2585" i="0" dirty="0" smtClean="0"/>
              <a:t>(</a:t>
            </a:r>
            <a:r>
              <a:rPr lang="nb-NO" altLang="nb-NO" sz="2585" dirty="0" err="1" smtClean="0"/>
              <a:t>X</a:t>
            </a:r>
            <a:r>
              <a:rPr lang="nb-NO" altLang="nb-NO" sz="2585" i="0" dirty="0" smtClean="0"/>
              <a:t>=</a:t>
            </a:r>
            <a:r>
              <a:rPr lang="nb-NO" altLang="nb-NO" sz="2585" dirty="0" smtClean="0"/>
              <a:t>k</a:t>
            </a:r>
            <a:r>
              <a:rPr lang="nb-NO" altLang="nb-NO" sz="2585" i="0" dirty="0" smtClean="0"/>
              <a:t>)        </a:t>
            </a:r>
            <a:endParaRPr lang="en-US" altLang="nb-NO" sz="2585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20</a:t>
            </a:fld>
            <a:endParaRPr lang="en-US" alt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7065"/>
            <a:ext cx="6298883" cy="45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5" name="Picture 5" descr="blom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0322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971550" y="4048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7.4</a:t>
            </a:r>
            <a:r>
              <a:rPr lang="nb-NO" altLang="nb-NO" sz="2800" i="0" dirty="0">
                <a:solidFill>
                  <a:srgbClr val="008000"/>
                </a:solidFill>
              </a:rPr>
              <a:t>. </a:t>
            </a:r>
            <a:r>
              <a:rPr lang="nb-NO" altLang="nb-NO" sz="2800" i="0" dirty="0"/>
              <a:t>En bestemt type frø spirer med 70% sannsynlighet</a:t>
            </a:r>
            <a:endParaRPr lang="en-US" altLang="nb-NO" sz="2800" i="0" dirty="0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971550" y="141287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sår 20 frø. Hva er sannsynligheten for at nøyaktig 15 frø vil spire?</a:t>
            </a:r>
            <a:endParaRPr lang="en-US" altLang="nb-NO" sz="2800" i="0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971550" y="3357563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være antall før som </a:t>
            </a:r>
            <a:r>
              <a:rPr lang="nb-NO" altLang="nb-NO" sz="2800" i="0" dirty="0" smtClean="0"/>
              <a:t>spirer</a:t>
            </a:r>
            <a:endParaRPr lang="en-US" altLang="nb-NO" sz="2800" i="0" dirty="0"/>
          </a:p>
        </p:txBody>
      </p:sp>
      <p:sp>
        <p:nvSpPr>
          <p:cNvPr id="302091" name="Rectangle 11"/>
          <p:cNvSpPr>
            <a:spLocks noChangeArrowheads="1"/>
          </p:cNvSpPr>
          <p:nvPr/>
        </p:nvSpPr>
        <p:spPr bwMode="auto">
          <a:xfrm>
            <a:off x="971550" y="4076700"/>
            <a:ext cx="7488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Hvis frøene spirer uavhengig av hverandre,   er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binomisk fordelt med </a:t>
            </a:r>
            <a:r>
              <a:rPr lang="nb-NO" altLang="nb-NO" sz="2800" dirty="0"/>
              <a:t>n</a:t>
            </a:r>
            <a:r>
              <a:rPr lang="nb-NO" altLang="nb-NO" sz="2800" i="0" dirty="0"/>
              <a:t> = 20 og </a:t>
            </a:r>
            <a:r>
              <a:rPr lang="nb-NO" altLang="nb-NO" sz="2800" dirty="0"/>
              <a:t>p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0.70</a:t>
            </a:r>
          </a:p>
        </p:txBody>
      </p:sp>
      <p:graphicFrame>
        <p:nvGraphicFramePr>
          <p:cNvPr id="302092" name="Object 12"/>
          <p:cNvGraphicFramePr>
            <a:graphicFrameLocks noChangeAspect="1"/>
          </p:cNvGraphicFramePr>
          <p:nvPr>
            <p:extLst/>
          </p:nvPr>
        </p:nvGraphicFramePr>
        <p:xfrm>
          <a:off x="4377358" y="6007248"/>
          <a:ext cx="12747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5"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358" y="6007248"/>
                        <a:ext cx="12747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3" name="Object 13"/>
          <p:cNvGraphicFramePr>
            <a:graphicFrameLocks noChangeAspect="1"/>
          </p:cNvGraphicFramePr>
          <p:nvPr/>
        </p:nvGraphicFramePr>
        <p:xfrm>
          <a:off x="1120775" y="5229225"/>
          <a:ext cx="25161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6" name="Equation" r:id="rId7" imgW="1002960" imgH="203040" progId="Equation.DSMT4">
                  <p:embed/>
                </p:oleObj>
              </mc:Choice>
              <mc:Fallback>
                <p:oleObj name="Equation" r:id="rId7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5229225"/>
                        <a:ext cx="25161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4" name="Object 14"/>
          <p:cNvGraphicFramePr>
            <a:graphicFrameLocks noChangeAspect="1"/>
          </p:cNvGraphicFramePr>
          <p:nvPr/>
        </p:nvGraphicFramePr>
        <p:xfrm>
          <a:off x="3676650" y="5229225"/>
          <a:ext cx="1974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Equation" r:id="rId9" imgW="787320" imgH="203040" progId="Equation.DSMT4">
                  <p:embed/>
                </p:oleObj>
              </mc:Choice>
              <mc:Fallback>
                <p:oleObj name="Equation" r:id="rId9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5229225"/>
                        <a:ext cx="1974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21</a:t>
            </a:fld>
            <a:endParaRPr lang="en-US" alt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856138" y="5839825"/>
                <a:ext cx="3704432" cy="810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0.70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  <m:r>
                        <a:rPr lang="nb-NO" alt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0.30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1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6138" y="5839825"/>
                <a:ext cx="3704432" cy="8107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1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0" grpId="0"/>
      <p:bldP spid="302091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975"/>
            <a:ext cx="4835525" cy="1143000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Forventningsverdi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755650" y="4581525"/>
            <a:ext cx="3168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vil bruke rulett som motivasjon </a:t>
            </a:r>
            <a:r>
              <a:rPr lang="nb-NO" altLang="nb-NO" i="0" dirty="0">
                <a:solidFill>
                  <a:srgbClr val="008000"/>
                </a:solidFill>
              </a:rPr>
              <a:t>(avsnitt </a:t>
            </a:r>
            <a:r>
              <a:rPr lang="nb-NO" altLang="nb-NO" i="0" dirty="0" smtClean="0">
                <a:solidFill>
                  <a:srgbClr val="008000"/>
                </a:solidFill>
              </a:rPr>
              <a:t>8.1</a:t>
            </a:r>
            <a:r>
              <a:rPr lang="nb-NO" altLang="nb-NO" i="0" dirty="0">
                <a:solidFill>
                  <a:srgbClr val="008000"/>
                </a:solidFill>
              </a:rPr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612775" y="1196752"/>
            <a:ext cx="74882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Sannsynlighetsfordelingen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 gir sannsynligheten for de ulike verdiene </a:t>
            </a:r>
            <a:r>
              <a:rPr lang="nb-NO" altLang="nb-NO" dirty="0" err="1"/>
              <a:t>X</a:t>
            </a:r>
            <a:r>
              <a:rPr lang="nb-NO" altLang="nb-NO" i="0" dirty="0"/>
              <a:t>  kan anta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611188" y="2779713"/>
            <a:ext cx="8085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ønsker i tillegg et summarisk mål som forteller oss hvor fordelingen er </a:t>
            </a:r>
            <a:r>
              <a:rPr lang="nb-NO" altLang="nb-NO" i="0" dirty="0" smtClean="0"/>
              <a:t>«plassert</a:t>
            </a:r>
            <a:r>
              <a:rPr lang="nb-NO" altLang="nb-NO" i="0" dirty="0"/>
              <a:t>»</a:t>
            </a:r>
            <a:r>
              <a:rPr lang="nb-NO" altLang="nb-NO" i="0" dirty="0" smtClean="0"/>
              <a:t> </a:t>
            </a:r>
            <a:r>
              <a:rPr lang="nb-NO" altLang="nb-NO" i="0" dirty="0"/>
              <a:t>på </a:t>
            </a:r>
            <a:r>
              <a:rPr lang="nb-NO" altLang="nb-NO" i="0" dirty="0" smtClean="0"/>
              <a:t>tallinja</a:t>
            </a:r>
            <a:endParaRPr lang="nb-NO" altLang="nb-NO" i="0" dirty="0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611188" y="3786188"/>
            <a:ext cx="80851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er et slikt summarisk </a:t>
            </a:r>
            <a:r>
              <a:rPr lang="nb-NO" altLang="nb-NO" i="0" dirty="0" smtClean="0"/>
              <a:t>mål</a:t>
            </a:r>
            <a:endParaRPr lang="nb-NO" altLang="nb-NO" i="0" dirty="0"/>
          </a:p>
        </p:txBody>
      </p:sp>
      <p:pic>
        <p:nvPicPr>
          <p:cNvPr id="325640" name="Picture 8" descr="rulet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4662488"/>
            <a:ext cx="3887788" cy="17907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108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build="p" bldLvl="5" autoUpdateAnimBg="0"/>
      <p:bldP spid="325637" grpId="0" build="allAtOnce" autoUpdateAnimBg="0"/>
      <p:bldP spid="325638" grpId="0" build="allAtOnce" autoUpdateAnimBg="0"/>
      <p:bldP spid="325639" grpId="0" build="allAtOnce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4" descr="rulet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887413"/>
            <a:ext cx="2878138" cy="2254250"/>
          </a:xfrm>
          <a:noFill/>
        </p:spPr>
      </p:pic>
      <p:sp>
        <p:nvSpPr>
          <p:cNvPr id="46084" name="Rectangle 50"/>
          <p:cNvSpPr>
            <a:spLocks noChangeArrowheads="1"/>
          </p:cNvSpPr>
          <p:nvPr/>
        </p:nvSpPr>
        <p:spPr bwMode="auto">
          <a:xfrm>
            <a:off x="684213" y="765175"/>
            <a:ext cx="4464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Ruletthjulet har 37 felt som er nummerert fra 0 til 36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755650" y="5157788"/>
            <a:ext cx="4464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Feltene 1 - 36 er </a:t>
            </a:r>
            <a:r>
              <a:rPr lang="nb-NO" altLang="nb-NO" b="1" i="0" dirty="0">
                <a:solidFill>
                  <a:srgbClr val="FF3300"/>
                </a:solidFill>
              </a:rPr>
              <a:t>røde</a:t>
            </a:r>
            <a:r>
              <a:rPr lang="nb-NO" altLang="nb-NO" i="0" dirty="0"/>
              <a:t> eller </a:t>
            </a:r>
            <a:r>
              <a:rPr lang="nb-NO" altLang="nb-NO" b="1" i="0" dirty="0"/>
              <a:t>sorte</a:t>
            </a:r>
            <a:r>
              <a:rPr lang="nb-NO" altLang="nb-NO" i="0" dirty="0"/>
              <a:t>, mens 0 er </a:t>
            </a:r>
            <a:r>
              <a:rPr lang="nb-NO" altLang="nb-NO" b="1" i="0" dirty="0">
                <a:solidFill>
                  <a:srgbClr val="008000"/>
                </a:solidFill>
              </a:rPr>
              <a:t>grønt</a:t>
            </a:r>
          </a:p>
        </p:txBody>
      </p:sp>
      <p:pic>
        <p:nvPicPr>
          <p:cNvPr id="46137" name="Picture 57" descr="roul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800475"/>
            <a:ext cx="2879725" cy="1716088"/>
          </a:xfrm>
        </p:spPr>
      </p:pic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4213" y="2133600"/>
            <a:ext cx="4535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Når ruletthjulet snurrer slippes en liten kule oppi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684213" y="3573463"/>
            <a:ext cx="4535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Kula blir liggende på ett av de 37 nummererte feltene når hjulet stopper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CA9-3B42-4BDE-8285-427CD76473DC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596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build="p" bldLvl="5" autoUpdateAnimBg="0"/>
      <p:bldP spid="46138" grpId="0" build="p" bldLvl="5" autoUpdateAnimBg="0"/>
      <p:bldP spid="46139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8" descr="rulett-inns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88" y="1195388"/>
            <a:ext cx="4025900" cy="4321175"/>
          </a:xfrm>
        </p:spPr>
      </p:pic>
      <p:sp>
        <p:nvSpPr>
          <p:cNvPr id="47108" name="Rectangle 12"/>
          <p:cNvSpPr>
            <a:spLocks noChangeArrowheads="1"/>
          </p:cNvSpPr>
          <p:nvPr/>
        </p:nvSpPr>
        <p:spPr bwMode="auto">
          <a:xfrm>
            <a:off x="684213" y="476250"/>
            <a:ext cx="29511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Spillerne setter sin innsats på grupper av felt</a:t>
            </a:r>
            <a:br>
              <a:rPr lang="nb-NO" altLang="nb-NO" i="0" dirty="0"/>
            </a:br>
            <a:r>
              <a:rPr lang="nb-NO" altLang="nb-NO" i="0" dirty="0"/>
              <a:t>(det er ikke lov å satse på 0)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684213" y="3068638"/>
            <a:ext cx="32400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en spiller satser et beløp på </a:t>
            </a:r>
            <a:r>
              <a:rPr lang="nb-NO" altLang="nb-NO" dirty="0"/>
              <a:t>k</a:t>
            </a:r>
            <a:r>
              <a:rPr lang="nb-NO" altLang="nb-NO" i="0" dirty="0"/>
              <a:t> felt og kula stopper på et av dem, vinner spilleren og hun får utbetalt 36/</a:t>
            </a:r>
            <a:r>
              <a:rPr lang="nb-NO" altLang="nb-NO" dirty="0"/>
              <a:t>k</a:t>
            </a:r>
            <a:r>
              <a:rPr lang="nb-NO" altLang="nb-NO" i="0" dirty="0"/>
              <a:t> ganger innsatsen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14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9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4213" y="476250"/>
            <a:ext cx="67675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på en </a:t>
            </a:r>
            <a:r>
              <a:rPr lang="nb-NO" altLang="nb-NO" i="0" dirty="0" smtClean="0"/>
              <a:t>«forsiktig» </a:t>
            </a:r>
            <a:r>
              <a:rPr lang="nb-NO" altLang="nb-NO" i="0" dirty="0"/>
              <a:t>spiller som satser 10 euro på 18 felt (f. eks. de </a:t>
            </a:r>
            <a:r>
              <a:rPr lang="nb-NO" altLang="nb-NO" i="0" dirty="0">
                <a:solidFill>
                  <a:srgbClr val="FF3300"/>
                </a:solidFill>
              </a:rPr>
              <a:t>røde</a:t>
            </a:r>
            <a:r>
              <a:rPr lang="nb-NO" altLang="nb-NO" i="0" dirty="0"/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684213" y="1700213"/>
            <a:ext cx="770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Spilleren får 20 euro hvis hun vinner og ingenting hvis hun taper. Uansett beholder kasinoet innsatsen på 10 euro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684213" y="3284538"/>
            <a:ext cx="7343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Spillerens nettogevinst i en spilleomgang er 10 euro hvis hun vinner, og den er -10 euro hvis hun taper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684213" y="4510088"/>
            <a:ext cx="80645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Kvinnen spiller tre omganger på denne måten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684213" y="5446713"/>
            <a:ext cx="74882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/>
              <a:t>Y</a:t>
            </a:r>
            <a:r>
              <a:rPr lang="nb-NO" altLang="nb-NO" i="0" dirty="0"/>
              <a:t>  være hennes samlede nettogevinst i de tre omgangene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163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build="p" bldLvl="5" autoUpdateAnimBg="0"/>
      <p:bldP spid="311303" grpId="0" build="p" bldLvl="5" autoUpdateAnimBg="0"/>
      <p:bldP spid="311304" grpId="0" build="p" bldLvl="5" autoUpdateAnimBg="0"/>
      <p:bldP spid="311305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5"/>
          <p:cNvSpPr>
            <a:spLocks noChangeArrowheads="1"/>
          </p:cNvSpPr>
          <p:nvPr/>
        </p:nvSpPr>
        <p:spPr bwMode="auto">
          <a:xfrm>
            <a:off x="539750" y="260648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Sannsynlighetsfordelingen til </a:t>
            </a:r>
            <a:r>
              <a:rPr lang="nb-NO" altLang="nb-NO" dirty="0"/>
              <a:t>Y</a:t>
            </a:r>
            <a:r>
              <a:rPr lang="nb-NO" altLang="nb-NO" i="0" dirty="0"/>
              <a:t> 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>
            <p:extLst/>
          </p:nvPr>
        </p:nvGraphicFramePr>
        <p:xfrm>
          <a:off x="827088" y="1436986"/>
          <a:ext cx="1749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0" name="Equation" r:id="rId3" imgW="736560" imgH="203040" progId="Equation.DSMT4">
                  <p:embed/>
                </p:oleObj>
              </mc:Choice>
              <mc:Fallback>
                <p:oleObj name="Equation" r:id="rId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36986"/>
                        <a:ext cx="1749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9" name="Object 7"/>
          <p:cNvGraphicFramePr>
            <a:graphicFrameLocks noChangeAspect="1"/>
          </p:cNvGraphicFramePr>
          <p:nvPr>
            <p:extLst/>
          </p:nvPr>
        </p:nvGraphicFramePr>
        <p:xfrm>
          <a:off x="827088" y="2772073"/>
          <a:ext cx="1749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1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72073"/>
                        <a:ext cx="1749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0" name="Object 8"/>
          <p:cNvGraphicFramePr>
            <a:graphicFrameLocks noChangeAspect="1"/>
          </p:cNvGraphicFramePr>
          <p:nvPr>
            <p:extLst/>
          </p:nvPr>
        </p:nvGraphicFramePr>
        <p:xfrm>
          <a:off x="900113" y="4048423"/>
          <a:ext cx="15081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2" name="Equation" r:id="rId7" imgW="634680" imgH="203040" progId="Equation.DSMT4">
                  <p:embed/>
                </p:oleObj>
              </mc:Choice>
              <mc:Fallback>
                <p:oleObj name="Equation" r:id="rId7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423"/>
                        <a:ext cx="15081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1" name="Object 9"/>
          <p:cNvGraphicFramePr>
            <a:graphicFrameLocks noChangeAspect="1"/>
          </p:cNvGraphicFramePr>
          <p:nvPr>
            <p:extLst/>
          </p:nvPr>
        </p:nvGraphicFramePr>
        <p:xfrm>
          <a:off x="971550" y="5180311"/>
          <a:ext cx="1538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3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80311"/>
                        <a:ext cx="15382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6227763" y="1444923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 dirty="0">
                <a:solidFill>
                  <a:srgbClr val="777777"/>
                </a:solidFill>
              </a:rPr>
              <a:t>(taper 3 ganger)</a:t>
            </a:r>
            <a:endParaRPr lang="en-US" altLang="nb-NO" sz="2000" i="0" dirty="0">
              <a:solidFill>
                <a:srgbClr val="777777"/>
              </a:solidFill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227763" y="2633961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1 gang og taper 2 ganger)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6227763" y="4021436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2 ganger  og taper 1 gang)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6227763" y="5224761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3 ganger 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graphicFrame>
        <p:nvGraphicFramePr>
          <p:cNvPr id="305168" name="Object 16"/>
          <p:cNvGraphicFramePr>
            <a:graphicFrameLocks noChangeAspect="1"/>
          </p:cNvGraphicFramePr>
          <p:nvPr>
            <p:extLst/>
          </p:nvPr>
        </p:nvGraphicFramePr>
        <p:xfrm>
          <a:off x="2622550" y="1194098"/>
          <a:ext cx="108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4" name="Equation" r:id="rId11" imgW="457200" imgH="380880" progId="Equation.DSMT4">
                  <p:embed/>
                </p:oleObj>
              </mc:Choice>
              <mc:Fallback>
                <p:oleObj name="Equation" r:id="rId11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194098"/>
                        <a:ext cx="108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9" name="Object 17"/>
          <p:cNvGraphicFramePr>
            <a:graphicFrameLocks noChangeAspect="1"/>
          </p:cNvGraphicFramePr>
          <p:nvPr>
            <p:extLst/>
          </p:nvPr>
        </p:nvGraphicFramePr>
        <p:xfrm>
          <a:off x="3725863" y="1409998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5"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1409998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0" name="Object 18"/>
          <p:cNvGraphicFramePr>
            <a:graphicFrameLocks noChangeAspect="1"/>
          </p:cNvGraphicFramePr>
          <p:nvPr>
            <p:extLst/>
          </p:nvPr>
        </p:nvGraphicFramePr>
        <p:xfrm>
          <a:off x="2682875" y="2521248"/>
          <a:ext cx="19605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6" name="Equation" r:id="rId15" imgW="825480" imgH="380880" progId="Equation.DSMT4">
                  <p:embed/>
                </p:oleObj>
              </mc:Choice>
              <mc:Fallback>
                <p:oleObj name="Equation" r:id="rId15" imgW="825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521248"/>
                        <a:ext cx="196056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1" name="Object 19"/>
          <p:cNvGraphicFramePr>
            <a:graphicFrameLocks noChangeAspect="1"/>
          </p:cNvGraphicFramePr>
          <p:nvPr>
            <p:extLst/>
          </p:nvPr>
        </p:nvGraphicFramePr>
        <p:xfrm>
          <a:off x="4589636" y="2778423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7" name="Equation" r:id="rId17" imgW="507960" imgH="177480" progId="Equation.DSMT4">
                  <p:embed/>
                </p:oleObj>
              </mc:Choice>
              <mc:Fallback>
                <p:oleObj name="Equation" r:id="rId17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636" y="2778423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2" name="Object 20"/>
          <p:cNvGraphicFramePr>
            <a:graphicFrameLocks noChangeAspect="1"/>
          </p:cNvGraphicFramePr>
          <p:nvPr>
            <p:extLst/>
          </p:nvPr>
        </p:nvGraphicFramePr>
        <p:xfrm>
          <a:off x="2436813" y="3805536"/>
          <a:ext cx="1990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8" name="Equation" r:id="rId19" imgW="838080" imgH="380880" progId="Equation.DSMT4">
                  <p:embed/>
                </p:oleObj>
              </mc:Choice>
              <mc:Fallback>
                <p:oleObj name="Equation" r:id="rId19" imgW="838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805536"/>
                        <a:ext cx="19907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3" name="Object 21"/>
          <p:cNvGraphicFramePr>
            <a:graphicFrameLocks noChangeAspect="1"/>
          </p:cNvGraphicFramePr>
          <p:nvPr>
            <p:extLst/>
          </p:nvPr>
        </p:nvGraphicFramePr>
        <p:xfrm>
          <a:off x="4445000" y="4103986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9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103986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4" name="Object 22"/>
          <p:cNvGraphicFramePr>
            <a:graphicFrameLocks noChangeAspect="1"/>
          </p:cNvGraphicFramePr>
          <p:nvPr>
            <p:extLst/>
          </p:nvPr>
        </p:nvGraphicFramePr>
        <p:xfrm>
          <a:off x="2555875" y="4969173"/>
          <a:ext cx="108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0" name="Equation" r:id="rId23" imgW="457200" imgH="380880" progId="Equation.DSMT4">
                  <p:embed/>
                </p:oleObj>
              </mc:Choice>
              <mc:Fallback>
                <p:oleObj name="Equation" r:id="rId23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969173"/>
                        <a:ext cx="108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5" name="Object 23"/>
          <p:cNvGraphicFramePr>
            <a:graphicFrameLocks noChangeAspect="1"/>
          </p:cNvGraphicFramePr>
          <p:nvPr>
            <p:extLst/>
          </p:nvPr>
        </p:nvGraphicFramePr>
        <p:xfrm>
          <a:off x="3725863" y="5224761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1" name="Equation" r:id="rId25" imgW="507960" imgH="177480" progId="Equation.DSMT4">
                  <p:embed/>
                </p:oleObj>
              </mc:Choice>
              <mc:Fallback>
                <p:oleObj name="Equation" r:id="rId2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5224761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1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/>
      <p:bldP spid="305165" grpId="0"/>
      <p:bldP spid="305166" grpId="0"/>
      <p:bldP spid="3051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468313" y="476250"/>
            <a:ext cx="84597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Anta at kvinnen kveld etter kveld spiller tre omganger rulett. Hva blir hennes gjennomsnittlige nettogevinst i </a:t>
            </a:r>
            <a:r>
              <a:rPr lang="nb-NO" altLang="nb-NO" i="0" dirty="0" smtClean="0"/>
              <a:t>«det </a:t>
            </a:r>
            <a:r>
              <a:rPr lang="nb-NO" altLang="nb-NO" i="0" dirty="0"/>
              <a:t>lange </a:t>
            </a:r>
            <a:r>
              <a:rPr lang="nb-NO" altLang="nb-NO" i="0" dirty="0" smtClean="0"/>
              <a:t>løp»?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468313" y="2133600"/>
            <a:ext cx="79930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Anta at nettogevinstene de 10 første kveldene blir -10, 10, 30, 10, 10, 10, -10, -30, -10 og 10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468313" y="3141663"/>
            <a:ext cx="79930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Gjennomsnittlig nettogevinst: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3356" name="Object 12"/>
          <p:cNvGraphicFramePr>
            <a:graphicFrameLocks noChangeAspect="1"/>
          </p:cNvGraphicFramePr>
          <p:nvPr/>
        </p:nvGraphicFramePr>
        <p:xfrm>
          <a:off x="952500" y="3860800"/>
          <a:ext cx="71485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4" name="Equation" r:id="rId3" imgW="3009600" imgH="317160" progId="Equation.DSMT4">
                  <p:embed/>
                </p:oleObj>
              </mc:Choice>
              <mc:Fallback>
                <p:oleObj name="Equation" r:id="rId3" imgW="300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860800"/>
                        <a:ext cx="714851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7" name="Object 13"/>
          <p:cNvGraphicFramePr>
            <a:graphicFrameLocks noChangeAspect="1"/>
          </p:cNvGraphicFramePr>
          <p:nvPr/>
        </p:nvGraphicFramePr>
        <p:xfrm>
          <a:off x="1117600" y="4691063"/>
          <a:ext cx="47355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Equation" r:id="rId5" imgW="1993680" imgH="317160" progId="Equation.DSMT4">
                  <p:embed/>
                </p:oleObj>
              </mc:Choice>
              <mc:Fallback>
                <p:oleObj name="Equation" r:id="rId5" imgW="1993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691063"/>
                        <a:ext cx="47355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1187450" y="6092825"/>
            <a:ext cx="6985000" cy="51425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3300"/>
                </a:solidFill>
              </a:rPr>
              <a:t> Relative frekvenser av de mulige verdiene av nettogevinsten</a:t>
            </a:r>
            <a:r>
              <a:rPr lang="nb-NO" altLang="nb-NO" sz="3200" i="0"/>
              <a:t> </a:t>
            </a:r>
            <a:endParaRPr lang="en-US" altLang="nb-NO" sz="3200" i="0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 flipH="1" flipV="1">
            <a:off x="2339975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4925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 flipV="1">
            <a:off x="45720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 flipV="1">
            <a:off x="56515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938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build="allAtOnce"/>
      <p:bldP spid="313353" grpId="0" build="allAtOnce"/>
      <p:bldP spid="313354" grpId="0" build="allAtOnce"/>
      <p:bldP spid="313358" grpId="0" animBg="1"/>
      <p:bldP spid="313359" grpId="0" animBg="1"/>
      <p:bldP spid="313360" grpId="0" animBg="1"/>
      <p:bldP spid="313361" grpId="0" animBg="1"/>
      <p:bldP spid="3133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68313" y="333375"/>
            <a:ext cx="8459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Gjennomsnittlig nettogevinst etter </a:t>
            </a:r>
            <a:r>
              <a:rPr lang="nb-NO" altLang="nb-NO" dirty="0"/>
              <a:t>N</a:t>
            </a:r>
            <a:r>
              <a:rPr lang="nb-NO" altLang="nb-NO" i="0" dirty="0"/>
              <a:t>  kvelder: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5398" name="Object 6"/>
          <p:cNvGraphicFramePr>
            <a:graphicFrameLocks noChangeAspect="1"/>
          </p:cNvGraphicFramePr>
          <p:nvPr/>
        </p:nvGraphicFramePr>
        <p:xfrm>
          <a:off x="687388" y="982663"/>
          <a:ext cx="74850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1" name="Equation" r:id="rId3" imgW="2908080" imgH="228600" progId="Equation.DSMT4">
                  <p:embed/>
                </p:oleObj>
              </mc:Choice>
              <mc:Fallback>
                <p:oleObj name="Equation" r:id="rId3" imgW="290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82663"/>
                        <a:ext cx="74850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1116013" y="1919288"/>
            <a:ext cx="7272337" cy="51425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3300"/>
                </a:solidFill>
              </a:rPr>
              <a:t> Relative frekvenser av de mulige verdiene av nettogevinsten</a:t>
            </a:r>
            <a:r>
              <a:rPr lang="nb-NO" altLang="nb-NO" sz="3200" i="0"/>
              <a:t> </a:t>
            </a:r>
            <a:endParaRPr lang="en-US" altLang="nb-NO" sz="3200" i="0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 flipH="1" flipV="1">
            <a:off x="2339975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 flipV="1">
            <a:off x="4284663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V="1">
            <a:off x="6084888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V="1">
            <a:off x="7812088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10" name="Rectangle 18"/>
          <p:cNvSpPr>
            <a:spLocks noChangeArrowheads="1"/>
          </p:cNvSpPr>
          <p:nvPr/>
        </p:nvSpPr>
        <p:spPr bwMode="auto">
          <a:xfrm>
            <a:off x="504825" y="2854325"/>
            <a:ext cx="8459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spilleren spiller veldig mange kvelder, vil de relative frekvensene nærme seg de tilsvarende sannsynlighetene, og gjennomsnittet vil nærme seg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5411" name="Object 19"/>
          <p:cNvGraphicFramePr>
            <a:graphicFrameLocks noChangeAspect="1"/>
          </p:cNvGraphicFramePr>
          <p:nvPr/>
        </p:nvGraphicFramePr>
        <p:xfrm>
          <a:off x="935038" y="4365625"/>
          <a:ext cx="543401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2" name="Equation" r:id="rId5" imgW="2108160" imgH="431640" progId="Equation.DSMT4">
                  <p:embed/>
                </p:oleObj>
              </mc:Choice>
              <mc:Fallback>
                <p:oleObj name="Equation" r:id="rId5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4365625"/>
                        <a:ext cx="5434012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2" name="Object 20"/>
          <p:cNvGraphicFramePr>
            <a:graphicFrameLocks noChangeAspect="1"/>
          </p:cNvGraphicFramePr>
          <p:nvPr>
            <p:extLst/>
          </p:nvPr>
        </p:nvGraphicFramePr>
        <p:xfrm>
          <a:off x="6356350" y="4914900"/>
          <a:ext cx="13446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4914900"/>
                        <a:ext cx="13446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13" name="Rectangle 21"/>
          <p:cNvSpPr>
            <a:spLocks noChangeArrowheads="1"/>
          </p:cNvSpPr>
          <p:nvPr/>
        </p:nvSpPr>
        <p:spPr bwMode="auto">
          <a:xfrm>
            <a:off x="539750" y="5661025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Denne summen kaller vi forventningsverdien  til </a:t>
            </a:r>
            <a:r>
              <a:rPr lang="nb-NO" altLang="nb-NO" dirty="0"/>
              <a:t>Y</a:t>
            </a:r>
            <a:r>
              <a:rPr lang="nb-NO" altLang="nb-NO" i="0" dirty="0"/>
              <a:t/>
            </a:r>
            <a:br>
              <a:rPr lang="nb-NO" altLang="nb-NO" i="0" dirty="0"/>
            </a:br>
            <a:r>
              <a:rPr lang="nb-NO" altLang="nb-NO" i="0" dirty="0"/>
              <a:t>Den skriver vi </a:t>
            </a:r>
            <a:r>
              <a:rPr lang="nb-NO" altLang="nb-NO" dirty="0"/>
              <a:t>E</a:t>
            </a:r>
            <a:r>
              <a:rPr lang="nb-NO" altLang="nb-NO" i="0" dirty="0"/>
              <a:t>(</a:t>
            </a:r>
            <a:r>
              <a:rPr lang="nb-NO" altLang="nb-NO" dirty="0"/>
              <a:t>Y</a:t>
            </a:r>
            <a:r>
              <a:rPr lang="nb-NO" altLang="nb-NO" i="0" dirty="0"/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9862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allAtOnce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10" grpId="0" build="allAtOnce"/>
      <p:bldP spid="31541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95288" y="404813"/>
            <a:ext cx="8459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Ruletteksempelet motiverer definisjonen: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6426" name="Object 10"/>
          <p:cNvGraphicFramePr>
            <a:graphicFrameLocks noChangeAspect="1"/>
          </p:cNvGraphicFramePr>
          <p:nvPr>
            <p:extLst/>
          </p:nvPr>
        </p:nvGraphicFramePr>
        <p:xfrm>
          <a:off x="733574" y="2133600"/>
          <a:ext cx="686276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2" name="Equation" r:id="rId3" imgW="2666880" imgH="228600" progId="Equation.DSMT4">
                  <p:embed/>
                </p:oleObj>
              </mc:Choice>
              <mc:Fallback>
                <p:oleObj name="Equation" r:id="rId3" imgW="266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74" y="2133600"/>
                        <a:ext cx="686276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755650" y="1198563"/>
            <a:ext cx="7127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har mulige </a:t>
            </a:r>
            <a:r>
              <a:rPr lang="nb-NO" altLang="nb-NO" i="0" dirty="0" smtClean="0"/>
              <a:t>verdier    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1 </a:t>
            </a:r>
            <a:r>
              <a:rPr lang="nb-NO" altLang="nb-NO" dirty="0" smtClean="0"/>
              <a:t>,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2 </a:t>
            </a:r>
            <a:r>
              <a:rPr lang="nb-NO" altLang="nb-NO" sz="2400" baseline="-25000" dirty="0" smtClean="0"/>
              <a:t> </a:t>
            </a:r>
            <a:r>
              <a:rPr lang="nb-NO" altLang="nb-NO" dirty="0" smtClean="0"/>
              <a:t>,…, </a:t>
            </a:r>
            <a:r>
              <a:rPr lang="nb-NO" altLang="nb-NO" i="1" dirty="0" err="1"/>
              <a:t>x</a:t>
            </a:r>
            <a:r>
              <a:rPr lang="nb-NO" altLang="nb-NO" sz="2400" i="1" baseline="-25000" dirty="0" err="1"/>
              <a:t>m</a:t>
            </a:r>
            <a:r>
              <a:rPr lang="nb-NO" altLang="nb-NO" sz="2400" i="1" baseline="-25000" dirty="0"/>
              <a:t> </a:t>
            </a:r>
            <a:r>
              <a:rPr lang="nb-NO" altLang="nb-NO" dirty="0"/>
              <a:t>. </a:t>
            </a:r>
            <a:r>
              <a:rPr lang="nb-NO" altLang="nb-NO" i="0" dirty="0"/>
              <a:t>Da er forventningsverdien </a:t>
            </a: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611188" y="1125538"/>
            <a:ext cx="7345362" cy="18002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dirty="0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468313" y="3284538"/>
            <a:ext cx="84963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sier ofte forventning i stedet for forventningsverdi</a:t>
            </a: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468313" y="4005263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 greske bokstaven      </a:t>
            </a:r>
            <a:r>
              <a:rPr lang="nb-NO" altLang="nb-NO" i="0" dirty="0" smtClean="0"/>
              <a:t>(«my») </a:t>
            </a:r>
            <a:r>
              <a:rPr lang="nb-NO" altLang="nb-NO" i="0" dirty="0"/>
              <a:t>brukes for å betegne forventningsverdi </a:t>
            </a:r>
          </a:p>
        </p:txBody>
      </p:sp>
      <p:graphicFrame>
        <p:nvGraphicFramePr>
          <p:cNvPr id="316433" name="Object 17"/>
          <p:cNvGraphicFramePr>
            <a:graphicFrameLocks noChangeAspect="1"/>
          </p:cNvGraphicFramePr>
          <p:nvPr/>
        </p:nvGraphicFramePr>
        <p:xfrm>
          <a:off x="4213225" y="4076700"/>
          <a:ext cx="3921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4076700"/>
                        <a:ext cx="3921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541338" y="5085184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Forventningen er </a:t>
            </a:r>
            <a:r>
              <a:rPr lang="nb-NO" altLang="nb-NO" i="0" dirty="0" smtClean="0"/>
              <a:t>«tyngdepunktet» </a:t>
            </a:r>
            <a:r>
              <a:rPr lang="nb-NO" altLang="nb-NO" i="0" dirty="0"/>
              <a:t>i fordelingen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438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allAtOnce"/>
      <p:bldP spid="316428" grpId="0" build="allAtOnce"/>
      <p:bldP spid="316429" grpId="0" animBg="1"/>
      <p:bldP spid="316430" grpId="0" build="allAtOnce"/>
      <p:bldP spid="316432" grpId="0" build="allAtOnce"/>
      <p:bldP spid="31643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931863" y="3598863"/>
            <a:ext cx="525621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 rot="1407732">
            <a:off x="777875" y="4592638"/>
            <a:ext cx="5522913" cy="373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858838" y="3525838"/>
            <a:ext cx="5400675" cy="25193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6588125" y="3813175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i="0" dirty="0">
                <a:solidFill>
                  <a:srgbClr val="CC0000"/>
                </a:solidFill>
              </a:rPr>
              <a:t>«</a:t>
            </a:r>
            <a:r>
              <a:rPr lang="nb-NO" altLang="nb-NO" sz="2400" dirty="0" err="1" smtClean="0">
                <a:solidFill>
                  <a:srgbClr val="CC0000"/>
                </a:solidFill>
              </a:rPr>
              <a:t>X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 </a:t>
            </a:r>
            <a:r>
              <a:rPr lang="nb-NO" altLang="nb-NO" sz="2400" i="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7»</a:t>
            </a:r>
            <a:r>
              <a:rPr lang="nb-NO" altLang="nb-NO" sz="2400" dirty="0" smtClean="0">
                <a:solidFill>
                  <a:srgbClr val="CC0000"/>
                </a:solidFill>
              </a:rPr>
              <a:t> </a:t>
            </a:r>
            <a:endParaRPr lang="nb-NO" altLang="nb-NO" sz="2400" i="0" dirty="0"/>
          </a:p>
        </p:txBody>
      </p:sp>
      <p:sp>
        <p:nvSpPr>
          <p:cNvPr id="276492" name="Rectangle 12"/>
          <p:cNvSpPr>
            <a:spLocks noChangeArrowheads="1"/>
          </p:cNvSpPr>
          <p:nvPr/>
        </p:nvSpPr>
        <p:spPr bwMode="auto">
          <a:xfrm>
            <a:off x="755650" y="868363"/>
            <a:ext cx="7777163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 </a:t>
            </a:r>
            <a:r>
              <a:rPr lang="nb-NO" altLang="nb-NO" sz="2800" dirty="0"/>
              <a:t>mulige verdiene </a:t>
            </a:r>
            <a:r>
              <a:rPr lang="nb-NO" altLang="nb-NO" sz="2800" i="0" dirty="0"/>
              <a:t>til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er 2, 3, 4, … , 11, 12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Ved å telle opp antall gunstige utfall for </a:t>
            </a:r>
            <a:r>
              <a:rPr lang="nb-NO" altLang="nb-NO" sz="2800" i="0" dirty="0" smtClean="0"/>
              <a:t>hendelsen «</a:t>
            </a:r>
            <a:r>
              <a:rPr lang="nb-NO" altLang="nb-NO" sz="2800" dirty="0" err="1" smtClean="0"/>
              <a:t>X</a:t>
            </a:r>
            <a:r>
              <a:rPr lang="nb-NO" altLang="nb-NO" sz="2800" dirty="0" smtClean="0"/>
              <a:t> </a:t>
            </a:r>
            <a:r>
              <a:rPr lang="nb-NO" altLang="nb-NO" sz="2800" i="0" dirty="0"/>
              <a:t>=</a:t>
            </a:r>
            <a:r>
              <a:rPr lang="nb-NO" altLang="nb-NO" sz="2800" dirty="0"/>
              <a:t> </a:t>
            </a:r>
            <a:r>
              <a:rPr lang="nb-NO" altLang="nb-NO" sz="2800" dirty="0" smtClean="0"/>
              <a:t>k</a:t>
            </a:r>
            <a:r>
              <a:rPr lang="nb-NO" altLang="nb-NO" sz="2800" i="0" dirty="0"/>
              <a:t>»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kan vi bestemme              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dirty="0"/>
              <a:t>k</a:t>
            </a:r>
            <a:r>
              <a:rPr lang="nb-NO" altLang="nb-NO" sz="2800" i="0" dirty="0"/>
              <a:t>) for</a:t>
            </a:r>
            <a:r>
              <a:rPr lang="nb-NO" altLang="nb-NO" sz="2800" dirty="0"/>
              <a:t> k</a:t>
            </a:r>
            <a:r>
              <a:rPr lang="nb-NO" altLang="nb-NO" sz="2800" i="0" dirty="0"/>
              <a:t> = 2, 3, … , 12</a:t>
            </a:r>
            <a:endParaRPr lang="en-US" altLang="nb-NO" sz="2800" i="0" dirty="0"/>
          </a:p>
        </p:txBody>
      </p:sp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6626225" y="4700588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>
                <a:solidFill>
                  <a:srgbClr val="CC0000"/>
                </a:solidFill>
              </a:rPr>
              <a:t>P</a:t>
            </a:r>
            <a:r>
              <a:rPr lang="nb-NO" altLang="nb-NO" sz="2400" i="0">
                <a:solidFill>
                  <a:srgbClr val="CC0000"/>
                </a:solidFill>
              </a:rPr>
              <a:t>(</a:t>
            </a:r>
            <a:r>
              <a:rPr lang="nb-NO" altLang="nb-NO" sz="2400">
                <a:solidFill>
                  <a:srgbClr val="CC0000"/>
                </a:solidFill>
              </a:rPr>
              <a:t>X</a:t>
            </a:r>
            <a:r>
              <a:rPr lang="nb-NO" altLang="nb-NO" sz="2400" i="0">
                <a:solidFill>
                  <a:srgbClr val="CC0000"/>
                </a:solidFill>
              </a:rPr>
              <a:t> </a:t>
            </a:r>
            <a:r>
              <a:rPr lang="nb-NO" altLang="nb-NO" sz="2400">
                <a:solidFill>
                  <a:srgbClr val="CC0000"/>
                </a:solidFill>
              </a:rPr>
              <a:t>= </a:t>
            </a:r>
            <a:r>
              <a:rPr lang="nb-NO" altLang="nb-NO" sz="2400" i="0">
                <a:solidFill>
                  <a:srgbClr val="CC0000"/>
                </a:solidFill>
              </a:rPr>
              <a:t>7) </a:t>
            </a:r>
            <a:r>
              <a:rPr lang="nb-NO" altLang="nb-NO" sz="2400">
                <a:solidFill>
                  <a:srgbClr val="CC0000"/>
                </a:solidFill>
              </a:rPr>
              <a:t>= </a:t>
            </a:r>
            <a:r>
              <a:rPr lang="nb-NO" altLang="nb-NO" sz="2400" i="0">
                <a:solidFill>
                  <a:srgbClr val="CC0000"/>
                </a:solidFill>
              </a:rPr>
              <a:t>6/36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6" grpId="0" build="allAtOnce"/>
      <p:bldP spid="276487" grpId="0" animBg="1"/>
      <p:bldP spid="276488" grpId="0" animBg="1"/>
      <p:bldP spid="276491" grpId="0" build="allAtOnce"/>
      <p:bldP spid="276492" grpId="0" uiExpand="1" build="p"/>
      <p:bldP spid="27649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2819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755650" y="404664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8.1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kaster to terninger, og lar </a:t>
            </a:r>
            <a:r>
              <a:rPr lang="nb-NO" altLang="nb-NO" dirty="0" err="1"/>
              <a:t>X</a:t>
            </a:r>
            <a:r>
              <a:rPr lang="nb-NO" altLang="nb-NO" i="0" dirty="0"/>
              <a:t> være summen av antall øyne</a:t>
            </a:r>
            <a:endParaRPr lang="en-US" altLang="nb-NO" i="0" dirty="0"/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755650" y="2852738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blir:</a:t>
            </a:r>
            <a:endParaRPr lang="en-US" altLang="nb-NO" i="0" dirty="0"/>
          </a:p>
        </p:txBody>
      </p:sp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1027113" y="3573463"/>
          <a:ext cx="69977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6" name="Equation" r:id="rId4" imgW="2946240" imgH="634680" progId="Equation.DSMT4">
                  <p:embed/>
                </p:oleObj>
              </mc:Choice>
              <mc:Fallback>
                <p:oleObj name="Equation" r:id="rId4" imgW="2946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573463"/>
                        <a:ext cx="69977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2074863" y="5122863"/>
          <a:ext cx="14176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Equation" r:id="rId6" imgW="596880" imgH="317160" progId="Equation.DSMT4">
                  <p:embed/>
                </p:oleObj>
              </mc:Choice>
              <mc:Fallback>
                <p:oleObj name="Equation" r:id="rId6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5122863"/>
                        <a:ext cx="141763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30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800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31</a:t>
            </a:fld>
            <a:endParaRPr lang="en-US" alt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" y="404664"/>
            <a:ext cx="8674418" cy="2440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10"/>
              <p:cNvSpPr txBox="1">
                <a:spLocks noChangeArrowheads="1"/>
              </p:cNvSpPr>
              <p:nvPr/>
            </p:nvSpPr>
            <p:spPr bwMode="auto">
              <a:xfrm>
                <a:off x="683568" y="3221315"/>
                <a:ext cx="4865692" cy="704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nb-NO" altLang="nb-NO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altLang="nb-NO" sz="2800" i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sz="280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sz="280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221315"/>
                <a:ext cx="4865692" cy="7042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619672" y="4192949"/>
                <a:ext cx="2664296" cy="704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nb-NO" altLang="nb-NO" sz="2800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8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192949"/>
                <a:ext cx="2664296" cy="7042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3491880" y="4094203"/>
                <a:ext cx="2304256" cy="90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80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nb-NO" altLang="nb-NO" sz="28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nb-NO" altLang="nb-NO" sz="28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nb-NO" altLang="nb-NO" sz="28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4094203"/>
                <a:ext cx="2304256" cy="9017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684584" y="202407"/>
            <a:ext cx="6275387" cy="922337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Store talls lov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720725" y="1268562"/>
            <a:ext cx="7954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 smtClean="0"/>
              <a:t>Ruletteksemplet </a:t>
            </a:r>
            <a:r>
              <a:rPr lang="nb-NO" altLang="nb-NO" i="0" dirty="0"/>
              <a:t>motiverer også store talls lov: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755650" y="2351088"/>
            <a:ext cx="7523163" cy="18700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CC0000"/>
                </a:solidFill>
              </a:rPr>
              <a:t>Vi har et forsøk med en </a:t>
            </a:r>
            <a:r>
              <a:rPr lang="nb-NO" altLang="nb-NO" i="0" dirty="0" smtClean="0">
                <a:solidFill>
                  <a:srgbClr val="CC0000"/>
                </a:solidFill>
              </a:rPr>
              <a:t>tilfeldig </a:t>
            </a:r>
            <a:r>
              <a:rPr lang="nb-NO" altLang="nb-NO" i="0" dirty="0">
                <a:solidFill>
                  <a:srgbClr val="CC0000"/>
                </a:solidFill>
              </a:rPr>
              <a:t>variabel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. Hvis vi gjentar forsøket mange ganger, vil gjennomsnittet av verdiene til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 nærme seg forventningsverdien </a:t>
            </a:r>
            <a:r>
              <a:rPr lang="nb-NO" altLang="nb-NO" dirty="0">
                <a:solidFill>
                  <a:srgbClr val="CC0000"/>
                </a:solidFill>
              </a:rPr>
              <a:t>E</a:t>
            </a:r>
            <a:r>
              <a:rPr lang="nb-NO" altLang="nb-NO" i="0" dirty="0">
                <a:solidFill>
                  <a:srgbClr val="CC0000"/>
                </a:solidFill>
              </a:rPr>
              <a:t>(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755650" y="4724871"/>
            <a:ext cx="698470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Store talls lov er blant annet grunnlaget for kasinodrift og forsikringsvirksomhet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8D1B-6A85-47B6-8C7C-AD7C5A24B843}" type="slidenum">
              <a:rPr lang="en-US" altLang="nb-NO" smtClean="0"/>
              <a:pPr/>
              <a:t>32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624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 build="allAtOnce"/>
      <p:bldP spid="337928" grpId="0" build="allAtOnce" animBg="1"/>
      <p:bldP spid="33792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33</a:t>
            </a:fld>
            <a:endParaRPr lang="en-US" alt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" y="260648"/>
            <a:ext cx="8694420" cy="3813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0"/>
              <p:cNvSpPr txBox="1">
                <a:spLocks noChangeArrowheads="1"/>
              </p:cNvSpPr>
              <p:nvPr/>
            </p:nvSpPr>
            <p:spPr bwMode="auto">
              <a:xfrm>
                <a:off x="1169660" y="4798958"/>
                <a:ext cx="816363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:r>
                  <a:rPr lang="nb-NO" altLang="nb-NO" sz="2800" b="0" i="0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altLang="nb-NO" sz="28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28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altLang="nb-NO" sz="2800" i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sz="28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altLang="nb-NO" sz="28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000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0.05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8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sz="28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altLang="nb-NO" sz="28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500</m:t>
                    </m:r>
                    <m:r>
                      <a:rPr lang="nb-NO" altLang="nb-NO" sz="28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8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0.02</m:t>
                    </m:r>
                  </m:oMath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660" y="4798958"/>
                <a:ext cx="8163634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11560" y="4175098"/>
            <a:ext cx="8721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800" i="0" dirty="0" smtClean="0">
                <a:solidFill>
                  <a:srgbClr val="3333FF"/>
                </a:solidFill>
              </a:rPr>
              <a:t>b)</a:t>
            </a:r>
            <a:r>
              <a:rPr lang="nb-NO" altLang="nb-NO" sz="2800" dirty="0" smtClean="0">
                <a:solidFill>
                  <a:srgbClr val="3333FF"/>
                </a:solidFill>
              </a:rPr>
              <a:t>    </a:t>
            </a:r>
            <a:r>
              <a:rPr lang="nb-NO" altLang="nb-NO" sz="2800" dirty="0" err="1" smtClean="0">
                <a:solidFill>
                  <a:srgbClr val="3333FF"/>
                </a:solidFill>
              </a:rPr>
              <a:t>X</a:t>
            </a:r>
            <a:r>
              <a:rPr lang="nb-NO" altLang="nb-NO" sz="2800" dirty="0" smtClean="0">
                <a:solidFill>
                  <a:srgbClr val="3333FF"/>
                </a:solidFill>
              </a:rPr>
              <a:t> = </a:t>
            </a:r>
            <a:r>
              <a:rPr lang="nb-NO" altLang="nb-NO" sz="2800" i="0" dirty="0" smtClean="0">
                <a:solidFill>
                  <a:srgbClr val="3333FF"/>
                </a:solidFill>
              </a:rPr>
              <a:t>utbetaling for tilfeldig valgt forsikret</a:t>
            </a:r>
            <a:endParaRPr lang="nb-NO" altLang="nb-NO" sz="2800" dirty="0" smtClean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2123728" y="5422818"/>
                <a:ext cx="201244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altLang="nb-NO" sz="28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nb-NO" altLang="nb-NO" sz="2800" dirty="0" smtClean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3728" y="5422818"/>
                <a:ext cx="201244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27956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22" y="1124744"/>
            <a:ext cx="8286750" cy="1287462"/>
          </a:xfrm>
          <a:noFill/>
        </p:spPr>
      </p:pic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684213" y="2564904"/>
            <a:ext cx="79914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Tabellen gir</a:t>
            </a:r>
            <a:r>
              <a:rPr lang="nb-NO" altLang="nb-NO" sz="2800" dirty="0">
                <a:solidFill>
                  <a:srgbClr val="CC0000"/>
                </a:solidFill>
              </a:rPr>
              <a:t> sannsynlighetsfordelingen</a:t>
            </a:r>
            <a:r>
              <a:rPr lang="nb-NO" altLang="nb-NO" sz="2800" i="0" dirty="0"/>
              <a:t> til </a:t>
            </a:r>
            <a:r>
              <a:rPr lang="nb-NO" altLang="nb-NO" sz="2800" dirty="0" err="1"/>
              <a:t>X</a:t>
            </a:r>
            <a:endParaRPr lang="nb-NO" altLang="nb-NO" sz="280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Summen av sannsynlighetene i tabellen er lik én </a:t>
            </a:r>
            <a:endParaRPr lang="en-US" altLang="nb-NO" sz="2800" i="0" dirty="0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682625" y="476672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får tabellen:</a:t>
            </a:r>
            <a:endParaRPr lang="en-US" altLang="nb-NO" sz="2800" i="0" dirty="0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827088" y="4437112"/>
            <a:ext cx="3024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kan vise sannsynlighets-fordelingen med et </a:t>
            </a:r>
            <a:r>
              <a:rPr lang="nb-NO" altLang="nb-NO" sz="2800" i="0" dirty="0" smtClean="0"/>
              <a:t>stolpediagram</a:t>
            </a:r>
            <a:endParaRPr lang="en-US" altLang="nb-NO" sz="2800" i="0" dirty="0"/>
          </a:p>
        </p:txBody>
      </p:sp>
      <p:pic>
        <p:nvPicPr>
          <p:cNvPr id="279569" name="Picture 17" descr="toterning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995069" y="3491707"/>
            <a:ext cx="2681287" cy="338455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3" grpId="0" build="p"/>
      <p:bldP spid="2795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197768"/>
            <a:ext cx="6275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3600" b="1" i="0" kern="0" dirty="0" err="1" smtClean="0">
                <a:solidFill>
                  <a:schemeClr val="accent2"/>
                </a:solidFill>
              </a:rPr>
              <a:t>Hypergeometrisk</a:t>
            </a:r>
            <a:r>
              <a:rPr lang="nb-NO" altLang="nb-NO" sz="3600" b="1" i="0" kern="0" dirty="0" smtClean="0">
                <a:solidFill>
                  <a:schemeClr val="accent2"/>
                </a:solidFill>
              </a:rPr>
              <a:t> fordeling</a:t>
            </a:r>
            <a:endParaRPr lang="nb-NO" altLang="nb-NO" sz="3600" i="0" kern="0" dirty="0" smtClean="0">
              <a:solidFill>
                <a:schemeClr val="accent2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95238" y="980728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kartong er det 12 sikringer</a:t>
            </a:r>
            <a:endParaRPr lang="en-US" altLang="nb-NO" sz="2800" i="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95536" y="1628800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Fire av dem er defekte, resten er i orden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2276872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Vi </a:t>
            </a:r>
            <a:r>
              <a:rPr lang="nb-NO" altLang="nb-NO" sz="2800" i="0" dirty="0"/>
              <a:t>trekker tilfeldig tre </a:t>
            </a:r>
            <a:r>
              <a:rPr lang="nb-NO" altLang="nb-NO" sz="2800" i="0" dirty="0" smtClean="0"/>
              <a:t>sikringer</a:t>
            </a:r>
            <a:endParaRPr lang="nb-NO" altLang="nb-NO" sz="2800" i="0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7544" y="2924944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«antall </a:t>
            </a:r>
            <a:r>
              <a:rPr lang="nb-NO" altLang="nb-NO" sz="2800" i="0" dirty="0"/>
              <a:t>defekte sikringer vi </a:t>
            </a:r>
            <a:r>
              <a:rPr lang="nb-NO" altLang="nb-NO" sz="2800" i="0" dirty="0" smtClean="0"/>
              <a:t>trekker»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7544" y="3573016"/>
            <a:ext cx="8712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Vi </a:t>
            </a:r>
            <a:r>
              <a:rPr lang="nb-NO" altLang="nb-NO" sz="2800" i="0" dirty="0"/>
              <a:t>vil finne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= </a:t>
            </a:r>
            <a:r>
              <a:rPr lang="nb-NO" altLang="nb-NO" sz="2800" dirty="0" smtClean="0"/>
              <a:t>k</a:t>
            </a:r>
            <a:r>
              <a:rPr lang="nb-NO" altLang="nb-NO" sz="2800" i="0" dirty="0" smtClean="0"/>
              <a:t>)</a:t>
            </a:r>
            <a:endParaRPr lang="nb-NO" altLang="nb-NO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67544" y="4149080"/>
                <a:ext cx="8712968" cy="810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800" i="0" dirty="0" smtClean="0"/>
                  <a:t>Antall </a:t>
                </a:r>
                <a:r>
                  <a:rPr lang="nb-NO" altLang="nb-NO" sz="2800" i="0" dirty="0"/>
                  <a:t>mulige </a:t>
                </a:r>
                <a:r>
                  <a:rPr lang="nb-NO" altLang="nb-NO" sz="2800" i="0" dirty="0" smtClean="0"/>
                  <a:t>utvalg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b-NO" altLang="nb-NO" sz="2800" i="0" dirty="0" smtClean="0"/>
              </a:p>
            </p:txBody>
          </p:sp>
        </mc:Choice>
        <mc:Fallback xmlns="">
          <p:sp>
            <p:nvSpPr>
              <p:cNvPr id="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149080"/>
                <a:ext cx="8712968" cy="810799"/>
              </a:xfrm>
              <a:prstGeom prst="rect">
                <a:avLst/>
              </a:prstGeom>
              <a:blipFill rotWithShape="0">
                <a:blip r:embed="rId2"/>
                <a:stretch>
                  <a:fillRect l="-1470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467544" y="4941168"/>
                <a:ext cx="8712968" cy="809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800" i="0" dirty="0" smtClean="0"/>
                  <a:t>Vi </a:t>
                </a:r>
                <a:r>
                  <a:rPr lang="nb-NO" altLang="nb-NO" sz="2800" i="0" dirty="0"/>
                  <a:t>kan trekke </a:t>
                </a:r>
                <a:r>
                  <a:rPr lang="nb-NO" altLang="nb-NO" sz="2800" dirty="0"/>
                  <a:t>k</a:t>
                </a:r>
                <a:r>
                  <a:rPr lang="nb-NO" altLang="nb-NO" sz="2800" i="0" dirty="0"/>
                  <a:t> defekte på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altLang="nb-NO" sz="2800" i="0" dirty="0"/>
                  <a:t>  </a:t>
                </a:r>
                <a:r>
                  <a:rPr lang="nb-NO" altLang="nb-NO" sz="2800" i="0" dirty="0" smtClean="0"/>
                  <a:t>måter </a:t>
                </a:r>
              </a:p>
            </p:txBody>
          </p:sp>
        </mc:Choice>
        <mc:Fallback xmlns="">
          <p:sp>
            <p:nvSpPr>
              <p:cNvPr id="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4941168"/>
                <a:ext cx="8712968" cy="809261"/>
              </a:xfrm>
              <a:prstGeom prst="rect">
                <a:avLst/>
              </a:prstGeom>
              <a:blipFill rotWithShape="0">
                <a:blip r:embed="rId3"/>
                <a:stretch>
                  <a:fillRect l="-1470" b="-2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67544" y="5805264"/>
                <a:ext cx="8712968" cy="810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800" i="0" dirty="0" smtClean="0"/>
                  <a:t>Vi </a:t>
                </a:r>
                <a:r>
                  <a:rPr lang="nb-NO" altLang="nb-NO" sz="2800" i="0" dirty="0"/>
                  <a:t>kan trekker 3 – </a:t>
                </a:r>
                <a:r>
                  <a:rPr lang="nb-NO" altLang="nb-NO" sz="2800" dirty="0"/>
                  <a:t>k</a:t>
                </a:r>
                <a:r>
                  <a:rPr lang="nb-NO" altLang="nb-NO" sz="2800" i="0" dirty="0"/>
                  <a:t> som er i orden på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b-NO" altLang="nb-NO" sz="2800" i="0" dirty="0"/>
                  <a:t>  </a:t>
                </a:r>
                <a:r>
                  <a:rPr lang="nb-NO" altLang="nb-NO" sz="2800" i="0" dirty="0" smtClean="0"/>
                  <a:t>måter </a:t>
                </a:r>
                <a:endParaRPr lang="en-US" altLang="nb-NO" sz="2800" i="0" dirty="0"/>
              </a:p>
            </p:txBody>
          </p:sp>
        </mc:Choice>
        <mc:Fallback xmlns="">
          <p:sp>
            <p:nvSpPr>
              <p:cNvPr id="1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5805264"/>
                <a:ext cx="8712968" cy="810799"/>
              </a:xfrm>
              <a:prstGeom prst="rect">
                <a:avLst/>
              </a:prstGeom>
              <a:blipFill rotWithShape="0">
                <a:blip r:embed="rId4"/>
                <a:stretch>
                  <a:fillRect l="-1470" r="-980" b="-1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6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755650" y="476250"/>
                <a:ext cx="7704782" cy="124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80000"/>
                  </a:spcBef>
                </a:pPr>
                <a:r>
                  <a:rPr lang="nb-NO" altLang="nb-NO" sz="2800" i="0" dirty="0" smtClean="0"/>
                  <a:t>Antall gunstige utvalg for </a:t>
                </a:r>
                <a:r>
                  <a:rPr lang="nb-NO" altLang="nb-NO" sz="2800" dirty="0"/>
                  <a:t>k</a:t>
                </a:r>
                <a:r>
                  <a:rPr lang="nb-NO" altLang="nb-NO" sz="2800" i="0" dirty="0"/>
                  <a:t> defekte </a:t>
                </a:r>
                <a:r>
                  <a:rPr lang="nb-NO" altLang="nb-NO" sz="2800" i="0" dirty="0" smtClean="0"/>
                  <a:t>                       (</a:t>
                </a:r>
                <a:r>
                  <a:rPr lang="nb-NO" altLang="nb-NO" sz="2800" i="0" dirty="0"/>
                  <a:t>og 3 – </a:t>
                </a:r>
                <a:r>
                  <a:rPr lang="nb-NO" altLang="nb-NO" sz="2800" dirty="0"/>
                  <a:t>k </a:t>
                </a:r>
                <a:r>
                  <a:rPr lang="nb-NO" altLang="nb-NO" sz="2800" i="0" dirty="0" smtClean="0"/>
                  <a:t>som </a:t>
                </a:r>
                <a:r>
                  <a:rPr lang="nb-NO" altLang="nb-NO" sz="2800" i="0" dirty="0"/>
                  <a:t>er i orden) </a:t>
                </a:r>
                <a:r>
                  <a:rPr lang="nb-NO" altLang="nb-NO" sz="2800" i="0" dirty="0" smtClean="0"/>
                  <a:t> er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nb-NO" altLang="nb-NO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nb-NO" altLang="nb-NO" sz="28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650" y="476250"/>
                <a:ext cx="7704782" cy="1241687"/>
              </a:xfrm>
              <a:prstGeom prst="rect">
                <a:avLst/>
              </a:prstGeom>
              <a:blipFill rotWithShape="0">
                <a:blip r:embed="rId3"/>
                <a:stretch>
                  <a:fillRect l="-1661" t="-4902" b="-4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5"/>
              <p:cNvSpPr>
                <a:spLocks noChangeArrowheads="1"/>
              </p:cNvSpPr>
              <p:nvPr/>
            </p:nvSpPr>
            <p:spPr bwMode="auto">
              <a:xfrm>
                <a:off x="755576" y="2096786"/>
                <a:ext cx="5545137" cy="198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800"/>
                  </a:spcBef>
                </a:pPr>
                <a:r>
                  <a:rPr lang="nb-NO" altLang="nb-NO" sz="2800" i="0" dirty="0" smtClean="0"/>
                  <a:t>Sannsynlighetsfordelingen </a:t>
                </a:r>
                <a:r>
                  <a:rPr lang="nb-NO" altLang="nb-NO" sz="2800" i="0" dirty="0"/>
                  <a:t>til </a:t>
                </a:r>
                <a:r>
                  <a:rPr lang="nb-NO" altLang="nb-NO" sz="2800" dirty="0" err="1" smtClean="0"/>
                  <a:t>X</a:t>
                </a:r>
                <a:endParaRPr lang="nb-NO" altLang="nb-NO" sz="2800" dirty="0" smtClean="0"/>
              </a:p>
              <a:p>
                <a:pPr eaLnBrk="1" hangingPunct="1">
                  <a:spcBef>
                    <a:spcPts val="1800"/>
                  </a:spcBef>
                </a:pPr>
                <a:r>
                  <a:rPr lang="nb-NO" altLang="nb-NO" sz="2800" dirty="0" smtClean="0"/>
                  <a:t>  </a:t>
                </a:r>
                <a14:m>
                  <m:oMath xmlns:m="http://schemas.openxmlformats.org/officeDocument/2006/math"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altLang="nb-NO" i="0" dirty="0"/>
              </a:p>
            </p:txBody>
          </p:sp>
        </mc:Choice>
        <mc:Fallback xmlns="">
          <p:sp>
            <p:nvSpPr>
              <p:cNvPr id="7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096786"/>
                <a:ext cx="5545137" cy="1980286"/>
              </a:xfrm>
              <a:prstGeom prst="rect">
                <a:avLst/>
              </a:prstGeom>
              <a:blipFill rotWithShape="0">
                <a:blip r:embed="rId4"/>
                <a:stretch>
                  <a:fillRect l="-2308" t="-3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827088" y="4365104"/>
            <a:ext cx="6841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Når vi setter inn </a:t>
            </a:r>
            <a:r>
              <a:rPr lang="nb-NO" altLang="nb-NO" sz="2800" dirty="0" smtClean="0"/>
              <a:t>k </a:t>
            </a:r>
            <a:r>
              <a:rPr lang="nb-NO" altLang="nb-NO" sz="2800" i="0" dirty="0" smtClean="0"/>
              <a:t>= 0, 1, 2, 3</a:t>
            </a:r>
            <a:r>
              <a:rPr lang="nb-NO" altLang="nb-NO" sz="2800" dirty="0" smtClean="0"/>
              <a:t> </a:t>
            </a:r>
            <a:r>
              <a:rPr lang="nb-NO" altLang="nb-NO" sz="2800" i="0" dirty="0" smtClean="0"/>
              <a:t>får vi:</a:t>
            </a:r>
            <a:endParaRPr lang="en-US" altLang="nb-NO" sz="2800" i="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85409"/>
              </p:ext>
            </p:extLst>
          </p:nvPr>
        </p:nvGraphicFramePr>
        <p:xfrm>
          <a:off x="1209675" y="5129213"/>
          <a:ext cx="28257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6" name="Equation" r:id="rId5" imgW="1079280" imgH="203040" progId="Equation.DSMT4">
                  <p:embed/>
                </p:oleObj>
              </mc:Choice>
              <mc:Fallback>
                <p:oleObj name="Equation" r:id="rId5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5129213"/>
                        <a:ext cx="28257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88930"/>
              </p:ext>
            </p:extLst>
          </p:nvPr>
        </p:nvGraphicFramePr>
        <p:xfrm>
          <a:off x="4635500" y="5129213"/>
          <a:ext cx="27574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7" name="Equation" r:id="rId7" imgW="1054080" imgH="203040" progId="Equation.DSMT4">
                  <p:embed/>
                </p:oleObj>
              </mc:Choice>
              <mc:Fallback>
                <p:oleObj name="Equation" r:id="rId7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129213"/>
                        <a:ext cx="27574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46175"/>
              </p:ext>
            </p:extLst>
          </p:nvPr>
        </p:nvGraphicFramePr>
        <p:xfrm>
          <a:off x="1209675" y="5921375"/>
          <a:ext cx="28257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8" name="Equation" r:id="rId9" imgW="1079280" imgH="203040" progId="Equation.DSMT4">
                  <p:embed/>
                </p:oleObj>
              </mc:Choice>
              <mc:Fallback>
                <p:oleObj name="Equation" r:id="rId9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5921375"/>
                        <a:ext cx="28257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28153"/>
              </p:ext>
            </p:extLst>
          </p:nvPr>
        </p:nvGraphicFramePr>
        <p:xfrm>
          <a:off x="4602163" y="5921375"/>
          <a:ext cx="28257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9" name="Equation" r:id="rId11" imgW="1079280" imgH="203040" progId="Equation.DSMT4">
                  <p:embed/>
                </p:oleObj>
              </mc:Choice>
              <mc:Fallback>
                <p:oleObj name="Equation" r:id="rId11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5921375"/>
                        <a:ext cx="28257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779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25760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/>
              <a:t>Generelt har vi følgende situasjon:</a:t>
            </a:r>
            <a:endParaRPr lang="en-US" altLang="nb-NO" sz="3200" dirty="0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147248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nb-NO" altLang="nb-NO" sz="2800" dirty="0" smtClean="0"/>
              <a:t>Vi har en mengde med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 smtClean="0"/>
              <a:t>    </a:t>
            </a:r>
            <a:r>
              <a:rPr lang="nb-NO" altLang="nb-NO" sz="2400" dirty="0" smtClean="0">
                <a:solidFill>
                  <a:srgbClr val="5F5F5F"/>
                </a:solidFill>
              </a:rPr>
              <a:t>(I eksempel 7.1 er dette mengden av de 12 sikringene)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nb-NO" altLang="nb-NO" sz="2800" dirty="0" smtClean="0"/>
              <a:t>Elementene i mengden kan deles inn i to delmengder 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 og              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800" dirty="0"/>
              <a:t> </a:t>
            </a:r>
            <a:r>
              <a:rPr lang="nb-NO" altLang="nb-NO" sz="2800" dirty="0" smtClean="0"/>
              <a:t>   Det er </a:t>
            </a:r>
            <a:r>
              <a:rPr lang="nb-NO" altLang="nb-NO" sz="2800" i="1" dirty="0" smtClean="0"/>
              <a:t>m</a:t>
            </a:r>
            <a:r>
              <a:rPr lang="nb-NO" altLang="nb-NO" sz="2800" dirty="0" smtClean="0"/>
              <a:t> elementer i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og </a:t>
            </a:r>
            <a:r>
              <a:rPr lang="nb-NO" altLang="nb-NO" sz="2800" i="1" dirty="0" smtClean="0"/>
              <a:t>N – m </a:t>
            </a:r>
            <a:r>
              <a:rPr lang="nb-NO" altLang="nb-NO" sz="2800" dirty="0" smtClean="0"/>
              <a:t>elementer i</a:t>
            </a:r>
            <a:r>
              <a:rPr lang="nb-NO" altLang="nb-NO" sz="2400" dirty="0" smtClean="0"/>
              <a:t>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(I eksempel 7.1 er de to delmengdene de defekte og de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 ikke-defekte sikringene. Det er 4 defekte sikringer og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400" dirty="0" smtClean="0">
                <a:solidFill>
                  <a:srgbClr val="5F5F5F"/>
                </a:solidFill>
              </a:rPr>
              <a:t>     12 - 4 = 8 som er i orden)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nb-NO" altLang="nb-NO" sz="2800" dirty="0" smtClean="0"/>
              <a:t>Vi trekker tilfeldig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 fra mengden</a:t>
            </a:r>
            <a:r>
              <a:rPr lang="nb-NO" altLang="nb-NO" sz="2400" dirty="0" smtClean="0"/>
              <a:t>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400"/>
              </a:spcBef>
              <a:buNone/>
            </a:pPr>
            <a:r>
              <a:rPr lang="nb-NO" altLang="nb-NO" sz="2400" dirty="0">
                <a:solidFill>
                  <a:srgbClr val="5F5F5F"/>
                </a:solidFill>
              </a:rPr>
              <a:t> </a:t>
            </a:r>
            <a:r>
              <a:rPr lang="nb-NO" altLang="nb-NO" sz="2400" dirty="0" smtClean="0">
                <a:solidFill>
                  <a:srgbClr val="5F5F5F"/>
                </a:solidFill>
              </a:rPr>
              <a:t>   (I eksempel 7.1 trekker vi 3 sikringer)</a:t>
            </a:r>
            <a:endParaRPr lang="en-US" altLang="nb-NO" sz="2400" dirty="0" smtClean="0">
              <a:solidFill>
                <a:srgbClr val="5F5F5F"/>
              </a:solidFill>
            </a:endParaRPr>
          </a:p>
        </p:txBody>
      </p:sp>
      <p:graphicFrame>
        <p:nvGraphicFramePr>
          <p:cNvPr id="28570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7022487"/>
              </p:ext>
            </p:extLst>
          </p:nvPr>
        </p:nvGraphicFramePr>
        <p:xfrm>
          <a:off x="3951164" y="2890267"/>
          <a:ext cx="404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7" name="Equation" r:id="rId3" imgW="164880" imgH="190440" progId="Equation.DSMT4">
                  <p:embed/>
                </p:oleObj>
              </mc:Choice>
              <mc:Fallback>
                <p:oleObj name="Equation" r:id="rId3" imgW="164880" imgH="190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164" y="2890267"/>
                        <a:ext cx="404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048402"/>
              </p:ext>
            </p:extLst>
          </p:nvPr>
        </p:nvGraphicFramePr>
        <p:xfrm>
          <a:off x="8028384" y="3313774"/>
          <a:ext cx="438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8" name="Equation" r:id="rId5" imgW="164880" imgH="190440" progId="Equation.DSMT4">
                  <p:embed/>
                </p:oleObj>
              </mc:Choice>
              <mc:Fallback>
                <p:oleObj name="Equation" r:id="rId5" imgW="16488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313774"/>
                        <a:ext cx="4381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12C8-1F33-4A03-BD99-3CB0A17A03FB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827088" y="6207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La </a:t>
            </a:r>
            <a:r>
              <a:rPr lang="nb-NO" altLang="nb-NO" sz="2800"/>
              <a:t>X </a:t>
            </a:r>
            <a:r>
              <a:rPr lang="nb-NO" altLang="nb-NO" sz="2800" i="0"/>
              <a:t>være antall elementer vi trekker fra </a:t>
            </a:r>
            <a:r>
              <a:rPr lang="nb-NO" altLang="nb-NO" sz="2800"/>
              <a:t>D</a:t>
            </a:r>
            <a:endParaRPr lang="en-US" altLang="nb-NO" sz="2800" i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9801" name="Rectangle 9"/>
              <p:cNvSpPr>
                <a:spLocks noChangeArrowheads="1"/>
              </p:cNvSpPr>
              <p:nvPr/>
            </p:nvSpPr>
            <p:spPr bwMode="auto">
              <a:xfrm>
                <a:off x="827088" y="1484313"/>
                <a:ext cx="7489825" cy="2611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Ved å resonnere som i eksemplet finner vi at </a:t>
                </a:r>
                <a:r>
                  <a:rPr lang="nb-NO" altLang="nb-NO" sz="2800" dirty="0" err="1"/>
                  <a:t>X</a:t>
                </a:r>
                <a:r>
                  <a:rPr lang="nb-NO" altLang="nb-NO" sz="2800" i="0" dirty="0"/>
                  <a:t> </a:t>
                </a:r>
                <a:r>
                  <a:rPr lang="nb-NO" altLang="nb-NO" sz="2800" i="0" dirty="0" smtClean="0"/>
                  <a:t> har sannsynlighetsfordelingen</a:t>
                </a:r>
              </a:p>
              <a:p>
                <a:pPr eaLnBrk="1" hangingPunct="1"/>
                <a:endParaRPr lang="nb-NO" altLang="nb-NO" sz="2800" i="0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nb-NO" altLang="nb-NO" sz="2800" dirty="0" smtClean="0"/>
                  <a:t>              </a:t>
                </a:r>
                <a14:m>
                  <m:oMath xmlns:m="http://schemas.openxmlformats.org/officeDocument/2006/math">
                    <m:r>
                      <a:rPr lang="nb-NO" altLang="nb-NO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altLang="nb-NO" i="0" dirty="0"/>
              </a:p>
            </p:txBody>
          </p:sp>
        </mc:Choice>
        <mc:Fallback xmlns="">
          <p:sp>
            <p:nvSpPr>
              <p:cNvPr id="28980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088" y="1484313"/>
                <a:ext cx="7489825" cy="2611997"/>
              </a:xfrm>
              <a:prstGeom prst="rect">
                <a:avLst/>
              </a:prstGeom>
              <a:blipFill rotWithShape="0">
                <a:blip r:embed="rId2"/>
                <a:stretch>
                  <a:fillRect l="-1710" t="-23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805054" y="4768336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/>
              <a:t>Vi sier at </a:t>
            </a:r>
            <a:r>
              <a:rPr lang="nb-NO" altLang="nb-NO" sz="2800"/>
              <a:t>X</a:t>
            </a:r>
            <a:r>
              <a:rPr lang="nb-NO" altLang="nb-NO" sz="2800" i="0"/>
              <a:t> er </a:t>
            </a:r>
            <a:r>
              <a:rPr lang="nb-NO" altLang="nb-NO" sz="2800">
                <a:solidFill>
                  <a:srgbClr val="CC0000"/>
                </a:solidFill>
              </a:rPr>
              <a:t>hypergeometrisk fordelt</a:t>
            </a:r>
            <a:endParaRPr lang="en-US" altLang="nb-NO" sz="280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/>
      <p:bldP spid="2898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2" y="188640"/>
            <a:ext cx="9101270" cy="2378641"/>
          </a:xfrm>
          <a:prstGeom prst="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01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6805</TotalTime>
  <Words>1445</Words>
  <Application>Microsoft Office PowerPoint</Application>
  <PresentationFormat>On-screen Show (4:3)</PresentationFormat>
  <Paragraphs>226</Paragraphs>
  <Slides>33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Cambria Math</vt:lpstr>
      <vt:lpstr>DINOT-Regular</vt:lpstr>
      <vt:lpstr>Default Design</vt:lpstr>
      <vt:lpstr>Equation</vt:lpstr>
      <vt:lpstr>MAT0100V Sannsynlighetsregning og kombinatorikk</vt:lpstr>
      <vt:lpstr>Tilfeldige variabler</vt:lpstr>
      <vt:lpstr>PowerPoint Presentation</vt:lpstr>
      <vt:lpstr>PowerPoint Presentation</vt:lpstr>
      <vt:lpstr>PowerPoint Presentation</vt:lpstr>
      <vt:lpstr>PowerPoint Presentation</vt:lpstr>
      <vt:lpstr>Generelt har vi følgende situasjon: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Binomisk fordeling</vt:lpstr>
      <vt:lpstr>PowerPoint Presentation</vt:lpstr>
      <vt:lpstr>PowerPoint Presentation</vt:lpstr>
      <vt:lpstr>Generelt har vi følgende situasjon:</vt:lpstr>
      <vt:lpstr>PowerPoint Presentation</vt:lpstr>
      <vt:lpstr>PowerPoint Presentation</vt:lpstr>
      <vt:lpstr>PowerPoint Presentation</vt:lpstr>
      <vt:lpstr>PowerPoint Presentation</vt:lpstr>
      <vt:lpstr>Forventningsverdi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 talls lov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Borgan</cp:lastModifiedBy>
  <cp:revision>618</cp:revision>
  <cp:lastPrinted>2017-04-07T09:30:15Z</cp:lastPrinted>
  <dcterms:created xsi:type="dcterms:W3CDTF">2003-10-01T16:45:29Z</dcterms:created>
  <dcterms:modified xsi:type="dcterms:W3CDTF">2017-04-07T12:01:58Z</dcterms:modified>
</cp:coreProperties>
</file>