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7"/>
  </p:notesMasterIdLst>
  <p:handoutMasterIdLst>
    <p:handoutMasterId r:id="rId28"/>
  </p:handoutMasterIdLst>
  <p:sldIdLst>
    <p:sldId id="358" r:id="rId2"/>
    <p:sldId id="372" r:id="rId3"/>
    <p:sldId id="399" r:id="rId4"/>
    <p:sldId id="306" r:id="rId5"/>
    <p:sldId id="396" r:id="rId6"/>
    <p:sldId id="397" r:id="rId7"/>
    <p:sldId id="414" r:id="rId8"/>
    <p:sldId id="361" r:id="rId9"/>
    <p:sldId id="359" r:id="rId10"/>
    <p:sldId id="325" r:id="rId11"/>
    <p:sldId id="326" r:id="rId12"/>
    <p:sldId id="327" r:id="rId13"/>
    <p:sldId id="375" r:id="rId14"/>
    <p:sldId id="393" r:id="rId15"/>
    <p:sldId id="398" r:id="rId16"/>
    <p:sldId id="344" r:id="rId17"/>
    <p:sldId id="413" r:id="rId18"/>
    <p:sldId id="412" r:id="rId19"/>
    <p:sldId id="318" r:id="rId20"/>
    <p:sldId id="332" r:id="rId21"/>
    <p:sldId id="312" r:id="rId22"/>
    <p:sldId id="376" r:id="rId23"/>
    <p:sldId id="408" r:id="rId24"/>
    <p:sldId id="409" r:id="rId25"/>
    <p:sldId id="3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53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BE5273-716F-44BC-BAD0-EC766D4D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CB2A76-801A-47C7-B737-0FE8DAFEF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7A44-9FCD-41DC-89FC-EABAD2A4E1CC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479D-BDC5-4024-B31D-918DC76A72D6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A790-D416-42C9-AC52-ACA02B835318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31B0-18CB-48A5-9FB5-2BF15447B15A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438C-2ADF-45EC-B1F1-98820014E771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3F1E-4F05-4DD8-B290-D66BF2A4A5D3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0270-9F74-4C09-9DBE-CDAC1E433999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E4CF-1B8E-4026-9940-DF5ABEEFFD40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CF29-02C1-4241-A0A0-A6004C688C2F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D61D-CCE5-4E84-9E12-35321BBAAB61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0A80-F0B2-4A33-A836-07325D92B99D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88F8F93-ED3D-4AC9-8657-94CA33D32BE1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3" descr="front-pp-vis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428625"/>
            <a:ext cx="57197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kstSylinder 4"/>
          <p:cNvSpPr txBox="1">
            <a:spLocks noChangeArrowheads="1"/>
          </p:cNvSpPr>
          <p:nvPr/>
        </p:nvSpPr>
        <p:spPr bwMode="auto">
          <a:xfrm>
            <a:off x="1500166" y="2857496"/>
            <a:ext cx="7072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/>
              <a:t>Popularisation of Science </a:t>
            </a:r>
            <a:r>
              <a:rPr lang="en-US" sz="2000" dirty="0" smtClean="0"/>
              <a:t>Challenges and rewards in science communication</a:t>
            </a:r>
            <a:endParaRPr lang="nb-NO" sz="2000" dirty="0">
              <a:latin typeface="Constantia" pitchFamily="18" charset="0"/>
            </a:endParaRPr>
          </a:p>
        </p:txBody>
      </p:sp>
      <p:sp>
        <p:nvSpPr>
          <p:cNvPr id="2052" name="TekstSylinder 5"/>
          <p:cNvSpPr txBox="1">
            <a:spLocks noChangeArrowheads="1"/>
          </p:cNvSpPr>
          <p:nvPr/>
        </p:nvSpPr>
        <p:spPr bwMode="auto">
          <a:xfrm>
            <a:off x="4143372" y="4786322"/>
            <a:ext cx="4429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dirty="0">
                <a:latin typeface="Arno Pro"/>
              </a:rPr>
              <a:t>Nina Kristiansen, </a:t>
            </a:r>
            <a:r>
              <a:rPr lang="nb-NO" dirty="0" smtClean="0">
                <a:latin typeface="Arno Pro"/>
              </a:rPr>
              <a:t>forskning.no</a:t>
            </a:r>
            <a:br>
              <a:rPr lang="nb-NO" dirty="0" smtClean="0">
                <a:latin typeface="Arno Pro"/>
              </a:rPr>
            </a:br>
            <a:r>
              <a:rPr lang="nb-NO" dirty="0" smtClean="0">
                <a:latin typeface="Arno Pro"/>
              </a:rPr>
              <a:t>November 2011</a:t>
            </a:r>
            <a:r>
              <a:rPr lang="nb-NO" dirty="0">
                <a:latin typeface="Arno Pro"/>
              </a:rPr>
              <a:t/>
            </a:r>
            <a:br>
              <a:rPr lang="nb-NO" dirty="0">
                <a:latin typeface="Arno Pro"/>
              </a:rPr>
            </a:br>
            <a:endParaRPr lang="nb-NO" dirty="0">
              <a:latin typeface="Arno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e 3" descr="forskning_element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5664200"/>
            <a:ext cx="9070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dekorbilde 4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pic>
        <p:nvPicPr>
          <p:cNvPr id="17412" name="Bilde 5" descr="logo- forskning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tel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l"/>
            <a:r>
              <a:rPr lang="nb-NO" dirty="0" smtClean="0"/>
              <a:t>  </a:t>
            </a:r>
            <a:r>
              <a:rPr lang="nb-NO" dirty="0" smtClean="0">
                <a:solidFill>
                  <a:schemeClr val="tx2"/>
                </a:solidFill>
              </a:rPr>
              <a:t>The </a:t>
            </a:r>
            <a:r>
              <a:rPr lang="nb-NO" dirty="0" err="1" smtClean="0">
                <a:solidFill>
                  <a:schemeClr val="tx2"/>
                </a:solidFill>
              </a:rPr>
              <a:t>researchers</a:t>
            </a:r>
            <a:endParaRPr lang="nb-NO" dirty="0" smtClean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5750" y="1071563"/>
            <a:ext cx="8229600" cy="5286375"/>
          </a:xfrm>
        </p:spPr>
        <p:txBody>
          <a:bodyPr/>
          <a:lstStyle/>
          <a:p>
            <a:r>
              <a:rPr lang="nb-NO" dirty="0" err="1" smtClean="0"/>
              <a:t>Want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studies to be </a:t>
            </a:r>
            <a:r>
              <a:rPr lang="nb-NO" dirty="0" err="1" smtClean="0"/>
              <a:t>presented</a:t>
            </a:r>
            <a:r>
              <a:rPr lang="nb-NO" dirty="0" smtClean="0"/>
              <a:t> in </a:t>
            </a:r>
            <a:r>
              <a:rPr lang="nb-NO" dirty="0" err="1" smtClean="0"/>
              <a:t>depth</a:t>
            </a:r>
            <a:endParaRPr lang="nb-NO" dirty="0" smtClean="0"/>
          </a:p>
          <a:p>
            <a:pPr lvl="1"/>
            <a:r>
              <a:rPr lang="nb-NO" sz="2400" dirty="0" smtClean="0"/>
              <a:t>(</a:t>
            </a:r>
            <a:r>
              <a:rPr lang="nb-NO" sz="2400" dirty="0" err="1" smtClean="0"/>
              <a:t>Preferably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a full </a:t>
            </a:r>
            <a:r>
              <a:rPr lang="nb-NO" sz="2400" dirty="0" err="1" smtClean="0"/>
              <a:t>page</a:t>
            </a:r>
            <a:r>
              <a:rPr lang="nb-NO" sz="2400" dirty="0" smtClean="0"/>
              <a:t> in Aftenposten or</a:t>
            </a:r>
            <a:br>
              <a:rPr lang="nb-NO" sz="2400" dirty="0" smtClean="0"/>
            </a:br>
            <a:r>
              <a:rPr lang="nb-NO" sz="2400" dirty="0" smtClean="0"/>
              <a:t>Sånn er livet / Verdt å vite in NRK).</a:t>
            </a:r>
          </a:p>
          <a:p>
            <a:pPr lvl="1"/>
            <a:r>
              <a:rPr lang="nb-NO" sz="2400" dirty="0" smtClean="0"/>
              <a:t>(With all </a:t>
            </a:r>
            <a:r>
              <a:rPr lang="nb-NO" sz="2400" dirty="0" err="1" smtClean="0"/>
              <a:t>references</a:t>
            </a:r>
            <a:r>
              <a:rPr lang="nb-NO" sz="2400" dirty="0" smtClean="0"/>
              <a:t>.)</a:t>
            </a:r>
          </a:p>
          <a:p>
            <a:r>
              <a:rPr lang="nb-NO" dirty="0" err="1" smtClean="0"/>
              <a:t>Motives</a:t>
            </a:r>
            <a:r>
              <a:rPr lang="nb-NO" dirty="0" smtClean="0"/>
              <a:t>:</a:t>
            </a:r>
          </a:p>
          <a:p>
            <a:pPr lvl="1"/>
            <a:r>
              <a:rPr lang="nb-NO" sz="2400" dirty="0" smtClean="0"/>
              <a:t>Bring </a:t>
            </a:r>
            <a:r>
              <a:rPr lang="nb-NO" sz="2400" dirty="0" err="1" smtClean="0"/>
              <a:t>attention</a:t>
            </a:r>
            <a:r>
              <a:rPr lang="nb-NO" sz="2400" dirty="0" smtClean="0"/>
              <a:t> to a </a:t>
            </a:r>
            <a:r>
              <a:rPr lang="nb-NO" sz="2400" dirty="0" err="1" smtClean="0"/>
              <a:t>topic</a:t>
            </a:r>
            <a:endParaRPr lang="nb-NO" sz="2400" dirty="0" smtClean="0"/>
          </a:p>
          <a:p>
            <a:pPr lvl="1"/>
            <a:r>
              <a:rPr lang="nb-NO" sz="2400" dirty="0" smtClean="0"/>
              <a:t>Social </a:t>
            </a:r>
            <a:r>
              <a:rPr lang="nb-NO" sz="2400" dirty="0" err="1" smtClean="0"/>
              <a:t>duty</a:t>
            </a:r>
            <a:endParaRPr lang="nb-NO" sz="2400" dirty="0" smtClean="0"/>
          </a:p>
          <a:p>
            <a:pPr lvl="1"/>
            <a:r>
              <a:rPr lang="nb-NO" sz="2400" dirty="0" smtClean="0"/>
              <a:t>To </a:t>
            </a:r>
            <a:r>
              <a:rPr lang="nb-NO" sz="2400" dirty="0" err="1" smtClean="0"/>
              <a:t>give</a:t>
            </a:r>
            <a:r>
              <a:rPr lang="nb-NO" sz="2400" dirty="0" smtClean="0"/>
              <a:t> back to informants / </a:t>
            </a:r>
            <a:r>
              <a:rPr lang="nb-NO" sz="2400" dirty="0" err="1" smtClean="0"/>
              <a:t>patients</a:t>
            </a:r>
            <a:r>
              <a:rPr lang="nb-NO" sz="2400" dirty="0" smtClean="0"/>
              <a:t> </a:t>
            </a:r>
          </a:p>
          <a:p>
            <a:pPr lvl="1"/>
            <a:r>
              <a:rPr lang="nb-NO" sz="2400" dirty="0" smtClean="0"/>
              <a:t>More </a:t>
            </a:r>
            <a:r>
              <a:rPr lang="nb-NO" sz="2400" dirty="0" err="1" smtClean="0"/>
              <a:t>money</a:t>
            </a:r>
            <a:endParaRPr lang="nb-NO" sz="2400" dirty="0" smtClean="0"/>
          </a:p>
          <a:p>
            <a:pPr lvl="1"/>
            <a:r>
              <a:rPr lang="nb-NO" sz="2400" dirty="0" err="1" smtClean="0"/>
              <a:t>Honour</a:t>
            </a:r>
            <a:r>
              <a:rPr lang="nb-NO" sz="2400" dirty="0" smtClean="0"/>
              <a:t> and </a:t>
            </a:r>
            <a:r>
              <a:rPr lang="nb-NO" sz="2400" dirty="0" err="1" smtClean="0"/>
              <a:t>glory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Social </a:t>
            </a:r>
            <a:r>
              <a:rPr lang="nb-NO" dirty="0" err="1" smtClean="0"/>
              <a:t>duty</a:t>
            </a:r>
            <a:endParaRPr lang="nb-NO" dirty="0" smtClean="0"/>
          </a:p>
          <a:p>
            <a:r>
              <a:rPr lang="nb-NO" dirty="0" err="1" smtClean="0"/>
              <a:t>Results</a:t>
            </a:r>
            <a:r>
              <a:rPr lang="nb-NO" dirty="0" smtClean="0"/>
              <a:t> back to informants / </a:t>
            </a:r>
            <a:r>
              <a:rPr lang="nb-NO" dirty="0" err="1" smtClean="0"/>
              <a:t>patient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nb-NO" dirty="0" smtClean="0"/>
          </a:p>
          <a:p>
            <a:r>
              <a:rPr lang="nb-NO" dirty="0" err="1" smtClean="0"/>
              <a:t>Honour</a:t>
            </a:r>
            <a:r>
              <a:rPr lang="nb-NO" dirty="0" smtClean="0"/>
              <a:t> and </a:t>
            </a:r>
            <a:r>
              <a:rPr lang="nb-NO" dirty="0" err="1" smtClean="0"/>
              <a:t>glory</a:t>
            </a:r>
            <a:r>
              <a:rPr lang="nb-NO" dirty="0" smtClean="0"/>
              <a:t> / </a:t>
            </a:r>
            <a:r>
              <a:rPr lang="nb-NO" dirty="0" err="1" smtClean="0"/>
              <a:t>academic</a:t>
            </a:r>
            <a:r>
              <a:rPr lang="nb-NO" dirty="0" smtClean="0"/>
              <a:t> </a:t>
            </a:r>
            <a:r>
              <a:rPr lang="nb-NO" dirty="0" err="1" smtClean="0"/>
              <a:t>recognition</a:t>
            </a:r>
            <a:endParaRPr lang="nb-NO" dirty="0" smtClean="0"/>
          </a:p>
          <a:p>
            <a:r>
              <a:rPr lang="nb-NO" dirty="0" smtClean="0"/>
              <a:t>Research </a:t>
            </a:r>
            <a:r>
              <a:rPr lang="nb-NO" dirty="0" err="1" smtClean="0"/>
              <a:t>communication</a:t>
            </a:r>
            <a:r>
              <a:rPr lang="nb-NO" dirty="0" smtClean="0"/>
              <a:t> as marketing of </a:t>
            </a:r>
            <a:r>
              <a:rPr lang="nb-NO" dirty="0" err="1" smtClean="0"/>
              <a:t>institution</a:t>
            </a:r>
            <a:r>
              <a:rPr lang="nb-NO" dirty="0" smtClean="0"/>
              <a:t> / program to </a:t>
            </a:r>
            <a:r>
              <a:rPr lang="nb-NO" dirty="0" err="1" smtClean="0"/>
              <a:t>government</a:t>
            </a:r>
            <a:r>
              <a:rPr lang="nb-NO" dirty="0" smtClean="0"/>
              <a:t>, </a:t>
            </a:r>
            <a:r>
              <a:rPr lang="nb-NO" dirty="0" err="1" smtClean="0"/>
              <a:t>financing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,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institutions</a:t>
            </a:r>
            <a:r>
              <a:rPr lang="nb-NO" dirty="0" smtClean="0"/>
              <a:t> and private business.</a:t>
            </a:r>
          </a:p>
          <a:p>
            <a:pPr>
              <a:buFont typeface="Wingdings" pitchFamily="2" charset="2"/>
              <a:buNone/>
            </a:pPr>
            <a:endParaRPr lang="nb-NO" dirty="0" smtClean="0"/>
          </a:p>
        </p:txBody>
      </p:sp>
      <p:pic>
        <p:nvPicPr>
          <p:cNvPr id="5" name="Bilde 4" descr="dekorbilde 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sp>
        <p:nvSpPr>
          <p:cNvPr id="1536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>
                <a:solidFill>
                  <a:schemeClr val="tx2"/>
                </a:solidFill>
              </a:rPr>
              <a:t>   The </a:t>
            </a:r>
            <a:r>
              <a:rPr lang="nb-NO" dirty="0" err="1" smtClean="0">
                <a:solidFill>
                  <a:schemeClr val="tx2"/>
                </a:solidFill>
              </a:rPr>
              <a:t>research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 err="1" smtClean="0">
                <a:solidFill>
                  <a:schemeClr val="tx2"/>
                </a:solidFill>
              </a:rPr>
              <a:t>institutions</a:t>
            </a:r>
            <a:endParaRPr lang="nb-NO" dirty="0" smtClean="0">
              <a:solidFill>
                <a:schemeClr val="tx2"/>
              </a:solidFill>
            </a:endParaRPr>
          </a:p>
        </p:txBody>
      </p:sp>
      <p:pic>
        <p:nvPicPr>
          <p:cNvPr id="15365" name="Bilde 3" descr="forskning_element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5664200"/>
            <a:ext cx="9070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Bilde 5" descr="logo- forskning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dekorbilde 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sp>
        <p:nvSpPr>
          <p:cNvPr id="16387" name="Tittel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chemeClr val="tx2"/>
                </a:solidFill>
              </a:rPr>
              <a:t>The journalist</a:t>
            </a:r>
          </a:p>
        </p:txBody>
      </p:sp>
      <p:sp>
        <p:nvSpPr>
          <p:cNvPr id="2" name="Plassholder for innhold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r>
              <a:rPr lang="nb-NO" dirty="0" err="1" smtClean="0"/>
              <a:t>Wants</a:t>
            </a:r>
            <a:r>
              <a:rPr lang="nb-NO" dirty="0" smtClean="0"/>
              <a:t> a </a:t>
            </a:r>
            <a:r>
              <a:rPr lang="nb-NO" dirty="0" err="1" smtClean="0"/>
              <a:t>good</a:t>
            </a:r>
            <a:r>
              <a:rPr lang="nb-NO" dirty="0" smtClean="0"/>
              <a:t> story fast from a </a:t>
            </a:r>
            <a:r>
              <a:rPr lang="nb-NO" dirty="0" err="1" smtClean="0"/>
              <a:t>easy</a:t>
            </a:r>
            <a:r>
              <a:rPr lang="nb-NO" dirty="0" smtClean="0"/>
              <a:t> </a:t>
            </a:r>
            <a:r>
              <a:rPr lang="nb-NO" dirty="0" err="1" smtClean="0"/>
              <a:t>talking</a:t>
            </a:r>
            <a:r>
              <a:rPr lang="nb-NO" dirty="0" smtClean="0"/>
              <a:t> scientist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doesn’t</a:t>
            </a:r>
            <a:r>
              <a:rPr lang="nb-NO" dirty="0" smtClean="0"/>
              <a:t> </a:t>
            </a:r>
            <a:r>
              <a:rPr lang="nb-NO" dirty="0" err="1" smtClean="0"/>
              <a:t>emphasise</a:t>
            </a:r>
            <a:r>
              <a:rPr lang="nb-NO" dirty="0" smtClean="0"/>
              <a:t> </a:t>
            </a:r>
            <a:r>
              <a:rPr lang="nb-NO" dirty="0" err="1" smtClean="0"/>
              <a:t>details</a:t>
            </a:r>
            <a:r>
              <a:rPr lang="nb-NO" dirty="0" smtClean="0"/>
              <a:t> and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dears</a:t>
            </a:r>
            <a:r>
              <a:rPr lang="nb-NO" dirty="0" smtClean="0"/>
              <a:t> talk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of </a:t>
            </a:r>
            <a:r>
              <a:rPr lang="nb-NO" dirty="0" err="1" smtClean="0"/>
              <a:t>research</a:t>
            </a:r>
            <a:r>
              <a:rPr lang="nb-NO" dirty="0" smtClean="0"/>
              <a:t>. </a:t>
            </a:r>
            <a:endParaRPr lang="nb-NO" sz="2800" dirty="0" smtClean="0"/>
          </a:p>
          <a:p>
            <a:endParaRPr lang="nb-NO" dirty="0" smtClean="0"/>
          </a:p>
          <a:p>
            <a:pPr>
              <a:buFont typeface="Wingdings" pitchFamily="2" charset="2"/>
              <a:buNone/>
            </a:pPr>
            <a:endParaRPr lang="nb-NO" dirty="0" smtClean="0"/>
          </a:p>
        </p:txBody>
      </p:sp>
      <p:pic>
        <p:nvPicPr>
          <p:cNvPr id="16389" name="Bilde 3" descr="forskning_element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5664200"/>
            <a:ext cx="9070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Bilde 5" descr="logo- forskning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box_i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4852240" cy="2500330"/>
          </a:xfrm>
          <a:prstGeom prst="rect">
            <a:avLst/>
          </a:prstGeom>
        </p:spPr>
      </p:pic>
      <p:pic>
        <p:nvPicPr>
          <p:cNvPr id="4" name="Bilde 3" descr="littpenere_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5792">
            <a:off x="1231042" y="1549316"/>
            <a:ext cx="3143272" cy="2671044"/>
          </a:xfrm>
          <a:prstGeom prst="rect">
            <a:avLst/>
          </a:prstGeom>
        </p:spPr>
      </p:pic>
      <p:pic>
        <p:nvPicPr>
          <p:cNvPr id="5" name="Bilde 4" descr="konfektboks_ist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00174"/>
            <a:ext cx="4530880" cy="2265440"/>
          </a:xfrm>
          <a:prstGeom prst="rect">
            <a:avLst/>
          </a:prstGeom>
        </p:spPr>
      </p:pic>
      <p:pic>
        <p:nvPicPr>
          <p:cNvPr id="6" name="Bilde 5" descr="konfekt2_colour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286256"/>
            <a:ext cx="1203362" cy="1739892"/>
          </a:xfrm>
          <a:prstGeom prst="rect">
            <a:avLst/>
          </a:prstGeom>
        </p:spPr>
      </p:pic>
      <p:pic>
        <p:nvPicPr>
          <p:cNvPr id="7" name="Bilde 6" descr="konfekt_colourbox_mind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429132"/>
            <a:ext cx="1714512" cy="148527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857884" y="1714488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Implementation of PMTO in Norway: An Examination of Collective Efficacy, Therapist Clustering and Organizational Social Context</a:t>
            </a:r>
            <a:endParaRPr lang="nb-NO" dirty="0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Research </a:t>
            </a:r>
            <a:r>
              <a:rPr lang="nb-NO" dirty="0" err="1" smtClean="0"/>
              <a:t>presented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572132" y="1785926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 smtClean="0"/>
              <a:t>Ny teknologi, gamle forestillinger. Kloning og kunstige mennesker i Shelleys Frankenstein, Goethes Faust II og Huxleys Brave New World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500694" y="171448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/>
              <a:t>Godsaker</a:t>
            </a:r>
            <a:endParaRPr lang="nb-NO" sz="32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5572132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Velg én</a:t>
            </a:r>
            <a:endParaRPr lang="nb-NO" sz="32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5643570" y="350043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Maks to</a:t>
            </a:r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 smtClean="0">
                <a:solidFill>
                  <a:srgbClr val="7030A0"/>
                </a:solidFill>
              </a:rPr>
              <a:t>Think</a:t>
            </a:r>
            <a:r>
              <a:rPr lang="nb-NO" dirty="0" smtClean="0">
                <a:solidFill>
                  <a:srgbClr val="7030A0"/>
                </a:solidFill>
              </a:rPr>
              <a:t> like a journalist</a:t>
            </a:r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571501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428736"/>
            <a:ext cx="9144000" cy="328610"/>
          </a:xfrm>
          <a:prstGeom prst="rect">
            <a:avLst/>
          </a:prstGeom>
        </p:spPr>
      </p:pic>
      <p:pic>
        <p:nvPicPr>
          <p:cNvPr id="19462" name="Bilde 5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e 9" descr="ARDI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2320" y="0"/>
            <a:ext cx="2841680" cy="6858000"/>
          </a:xfrm>
          <a:prstGeom prst="rect">
            <a:avLst/>
          </a:prstGeom>
        </p:spPr>
      </p:pic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>
          <a:xfrm>
            <a:off x="428596" y="1785926"/>
            <a:ext cx="6329378" cy="4125913"/>
          </a:xfrm>
        </p:spPr>
        <p:txBody>
          <a:bodyPr/>
          <a:lstStyle/>
          <a:p>
            <a:r>
              <a:rPr lang="nb-NO" sz="2800" dirty="0" smtClean="0"/>
              <a:t>News - </a:t>
            </a:r>
            <a:r>
              <a:rPr lang="nb-NO" sz="2800" dirty="0" err="1" smtClean="0"/>
              <a:t>unusual</a:t>
            </a:r>
            <a:r>
              <a:rPr lang="nb-NO" sz="2800" dirty="0" smtClean="0"/>
              <a:t>, </a:t>
            </a:r>
            <a:r>
              <a:rPr lang="nb-NO" sz="2800" dirty="0" err="1" smtClean="0"/>
              <a:t>deviation</a:t>
            </a:r>
            <a:r>
              <a:rPr lang="nb-NO" sz="2800" dirty="0" smtClean="0"/>
              <a:t> from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expected</a:t>
            </a:r>
            <a:endParaRPr lang="nb-NO" sz="2800" dirty="0" smtClean="0"/>
          </a:p>
          <a:p>
            <a:r>
              <a:rPr lang="nb-NO" sz="2800" dirty="0" err="1" smtClean="0"/>
              <a:t>Current</a:t>
            </a:r>
            <a:r>
              <a:rPr lang="nb-NO" sz="2800" dirty="0" smtClean="0"/>
              <a:t> </a:t>
            </a:r>
            <a:r>
              <a:rPr lang="nb-NO" sz="2800" dirty="0" err="1" smtClean="0"/>
              <a:t>interest</a:t>
            </a:r>
            <a:endParaRPr lang="nb-NO" sz="2800" dirty="0" smtClean="0"/>
          </a:p>
          <a:p>
            <a:r>
              <a:rPr lang="nb-NO" sz="2800" dirty="0" err="1" smtClean="0"/>
              <a:t>Important</a:t>
            </a:r>
            <a:r>
              <a:rPr lang="nb-NO" sz="2800" dirty="0" smtClean="0"/>
              <a:t>: matters to </a:t>
            </a:r>
            <a:r>
              <a:rPr lang="nb-NO" sz="2800" dirty="0" err="1" smtClean="0"/>
              <a:t>many</a:t>
            </a:r>
            <a:endParaRPr lang="nb-NO" sz="2800" dirty="0" smtClean="0"/>
          </a:p>
          <a:p>
            <a:r>
              <a:rPr lang="nb-NO" sz="2800" dirty="0" err="1" smtClean="0"/>
              <a:t>Conflict</a:t>
            </a:r>
            <a:r>
              <a:rPr lang="nb-NO" sz="2800" dirty="0" smtClean="0"/>
              <a:t>: </a:t>
            </a:r>
            <a:r>
              <a:rPr lang="nb-NO" sz="2800" dirty="0" err="1" smtClean="0"/>
              <a:t>disagrement</a:t>
            </a:r>
            <a:r>
              <a:rPr lang="nb-NO" sz="2800" dirty="0" smtClean="0"/>
              <a:t>, </a:t>
            </a:r>
            <a:r>
              <a:rPr lang="nb-NO" sz="2800" dirty="0" err="1" smtClean="0"/>
              <a:t>crisis</a:t>
            </a:r>
            <a:r>
              <a:rPr lang="nb-NO" sz="2800" dirty="0" smtClean="0"/>
              <a:t>, </a:t>
            </a:r>
            <a:r>
              <a:rPr lang="nb-NO" sz="2800" dirty="0" err="1" smtClean="0"/>
              <a:t>competition</a:t>
            </a:r>
            <a:endParaRPr lang="nb-NO" sz="2800" dirty="0" smtClean="0"/>
          </a:p>
          <a:p>
            <a:r>
              <a:rPr lang="nb-NO" sz="2800" dirty="0" smtClean="0"/>
              <a:t>Strange</a:t>
            </a:r>
          </a:p>
          <a:p>
            <a:r>
              <a:rPr lang="nb-NO" sz="2800" dirty="0" err="1" smtClean="0"/>
              <a:t>Closeness</a:t>
            </a:r>
            <a:r>
              <a:rPr lang="nb-NO" sz="2800" dirty="0" smtClean="0"/>
              <a:t>: personal, </a:t>
            </a:r>
            <a:r>
              <a:rPr lang="nb-NO" sz="2800" dirty="0" err="1" smtClean="0"/>
              <a:t>geography</a:t>
            </a:r>
            <a:endParaRPr lang="nb-NO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 smtClean="0">
                <a:solidFill>
                  <a:srgbClr val="7030A0"/>
                </a:solidFill>
              </a:rPr>
              <a:t>Concider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your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own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preferences</a:t>
            </a:r>
            <a:endParaRPr lang="nb-NO" dirty="0" smtClean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nb-NO" dirty="0" smtClean="0"/>
              <a:t>EU </a:t>
            </a:r>
            <a:r>
              <a:rPr lang="nb-NO" dirty="0" err="1" smtClean="0"/>
              <a:t>research</a:t>
            </a:r>
            <a:r>
              <a:rPr lang="nb-NO" dirty="0" smtClean="0"/>
              <a:t> – </a:t>
            </a:r>
            <a:r>
              <a:rPr lang="nb-NO" dirty="0" err="1" smtClean="0"/>
              <a:t>experiences</a:t>
            </a:r>
            <a:endParaRPr lang="nb-NO" dirty="0" smtClean="0"/>
          </a:p>
          <a:p>
            <a:r>
              <a:rPr lang="nb-NO" dirty="0" smtClean="0"/>
              <a:t>EU </a:t>
            </a:r>
            <a:r>
              <a:rPr lang="nb-NO" dirty="0" err="1" smtClean="0"/>
              <a:t>research</a:t>
            </a:r>
            <a:r>
              <a:rPr lang="nb-NO" dirty="0" smtClean="0"/>
              <a:t> – trends and </a:t>
            </a:r>
            <a:r>
              <a:rPr lang="nb-NO" dirty="0" err="1" smtClean="0"/>
              <a:t>development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e-mail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must not send</a:t>
            </a:r>
          </a:p>
          <a:p>
            <a:r>
              <a:rPr lang="nb-NO" dirty="0" err="1" smtClean="0"/>
              <a:t>Praise</a:t>
            </a:r>
            <a:r>
              <a:rPr lang="nb-NO" dirty="0" smtClean="0"/>
              <a:t> </a:t>
            </a:r>
            <a:r>
              <a:rPr lang="nb-NO" dirty="0" err="1" smtClean="0"/>
              <a:t>gets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cursed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director</a:t>
            </a:r>
            <a:endParaRPr lang="nb-NO" dirty="0" smtClean="0"/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571501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428736"/>
            <a:ext cx="9144000" cy="328610"/>
          </a:xfrm>
          <a:prstGeom prst="rect">
            <a:avLst/>
          </a:prstGeom>
        </p:spPr>
      </p:pic>
      <p:pic>
        <p:nvPicPr>
          <p:cNvPr id="18438" name="Bilde 6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6045200"/>
            <a:ext cx="1500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de 3" descr="rumpehull-illustrasj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" y="357188"/>
            <a:ext cx="89423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>
                <a:solidFill>
                  <a:srgbClr val="7030A0"/>
                </a:solidFill>
              </a:rPr>
              <a:t>Most </a:t>
            </a:r>
            <a:r>
              <a:rPr lang="nb-NO" dirty="0" err="1" smtClean="0">
                <a:solidFill>
                  <a:srgbClr val="7030A0"/>
                </a:solidFill>
              </a:rPr>
              <a:t>important</a:t>
            </a:r>
            <a:endParaRPr lang="nb-NO" dirty="0" smtClean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sz="2400" dirty="0" err="1" smtClean="0"/>
              <a:t>Give</a:t>
            </a:r>
            <a:r>
              <a:rPr lang="nb-NO" sz="2400" dirty="0" smtClean="0"/>
              <a:t> it all at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top</a:t>
            </a:r>
            <a:endParaRPr lang="nb-NO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 err="1" smtClean="0"/>
              <a:t>Newer</a:t>
            </a:r>
            <a:r>
              <a:rPr lang="nb-NO" sz="2400" dirty="0" smtClean="0"/>
              <a:t> more </a:t>
            </a:r>
            <a:r>
              <a:rPr lang="nb-NO" sz="2400" dirty="0" err="1" smtClean="0"/>
              <a:t>than</a:t>
            </a:r>
            <a:r>
              <a:rPr lang="nb-NO" sz="2400" dirty="0" smtClean="0"/>
              <a:t> </a:t>
            </a:r>
            <a:r>
              <a:rPr lang="nb-NO" sz="2400" dirty="0" err="1" smtClean="0"/>
              <a:t>three</a:t>
            </a:r>
            <a:r>
              <a:rPr lang="nb-NO" sz="2400" dirty="0" smtClean="0"/>
              <a:t> </a:t>
            </a:r>
            <a:r>
              <a:rPr lang="nb-NO" sz="2400" dirty="0" err="1" smtClean="0"/>
              <a:t>topics</a:t>
            </a:r>
            <a:endParaRPr lang="nb-NO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 err="1" smtClean="0"/>
              <a:t>Use</a:t>
            </a:r>
            <a:r>
              <a:rPr lang="nb-NO" sz="2400" dirty="0" smtClean="0"/>
              <a:t> cases from </a:t>
            </a:r>
            <a:r>
              <a:rPr lang="nb-NO" sz="2400" dirty="0" err="1" smtClean="0"/>
              <a:t>own</a:t>
            </a:r>
            <a:r>
              <a:rPr lang="nb-NO" sz="2400" dirty="0" smtClean="0"/>
              <a:t> </a:t>
            </a:r>
            <a:r>
              <a:rPr lang="nb-NO" sz="2400" dirty="0" err="1" smtClean="0"/>
              <a:t>research</a:t>
            </a:r>
            <a:r>
              <a:rPr lang="nb-NO" sz="2400" dirty="0" smtClean="0"/>
              <a:t> as </a:t>
            </a:r>
            <a:r>
              <a:rPr lang="nb-NO" sz="2400" dirty="0" err="1" smtClean="0"/>
              <a:t>examples</a:t>
            </a:r>
            <a:endParaRPr lang="nb-NO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 err="1" smtClean="0"/>
              <a:t>Use</a:t>
            </a:r>
            <a:r>
              <a:rPr lang="nb-NO" sz="2400" dirty="0" smtClean="0"/>
              <a:t> </a:t>
            </a:r>
            <a:r>
              <a:rPr lang="nb-NO" sz="2400" dirty="0" err="1" smtClean="0"/>
              <a:t>channels</a:t>
            </a:r>
            <a:r>
              <a:rPr lang="nb-NO" sz="2400" dirty="0" smtClean="0"/>
              <a:t> </a:t>
            </a:r>
            <a:r>
              <a:rPr lang="nb-NO" sz="2400" dirty="0" err="1" smtClean="0"/>
              <a:t>you</a:t>
            </a:r>
            <a:r>
              <a:rPr lang="nb-NO" sz="2400" dirty="0" smtClean="0"/>
              <a:t> are </a:t>
            </a:r>
            <a:r>
              <a:rPr lang="nb-NO" sz="2400" dirty="0" err="1" smtClean="0"/>
              <a:t>comfortable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endParaRPr lang="nb-NO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 err="1" smtClean="0"/>
              <a:t>Communicate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readers</a:t>
            </a:r>
            <a:r>
              <a:rPr lang="nb-NO" sz="2400" dirty="0" smtClean="0"/>
              <a:t> – not </a:t>
            </a:r>
            <a:r>
              <a:rPr lang="nb-NO" sz="2400" dirty="0" err="1" smtClean="0"/>
              <a:t>colleguaes</a:t>
            </a:r>
            <a:endParaRPr lang="nb-NO" sz="2400" dirty="0" smtClean="0"/>
          </a:p>
          <a:p>
            <a:r>
              <a:rPr lang="nb-NO" sz="2400" dirty="0" err="1" smtClean="0"/>
              <a:t>Stop</a:t>
            </a:r>
            <a:endParaRPr lang="nb-NO" sz="2400" dirty="0" smtClean="0"/>
          </a:p>
          <a:p>
            <a:r>
              <a:rPr lang="nb-NO" sz="2400" dirty="0" smtClean="0"/>
              <a:t>The journalist is </a:t>
            </a:r>
            <a:r>
              <a:rPr lang="nb-NO" sz="2400" dirty="0" err="1" smtClean="0"/>
              <a:t>no</a:t>
            </a:r>
            <a:r>
              <a:rPr lang="nb-NO" sz="2400" dirty="0" smtClean="0"/>
              <a:t> </a:t>
            </a:r>
            <a:r>
              <a:rPr lang="nb-NO" sz="2400" dirty="0" err="1" smtClean="0"/>
              <a:t>expert</a:t>
            </a:r>
            <a:endParaRPr lang="nb-NO" sz="2400" dirty="0" smtClean="0"/>
          </a:p>
          <a:p>
            <a:r>
              <a:rPr lang="nb-NO" sz="2400" dirty="0" smtClean="0"/>
              <a:t>The journalist has not </a:t>
            </a:r>
            <a:r>
              <a:rPr lang="nb-NO" sz="2400" dirty="0" err="1" smtClean="0"/>
              <a:t>read</a:t>
            </a:r>
            <a:r>
              <a:rPr lang="nb-NO" sz="2400" dirty="0" smtClean="0"/>
              <a:t> </a:t>
            </a:r>
            <a:r>
              <a:rPr lang="nb-NO" sz="2400" dirty="0" err="1" smtClean="0"/>
              <a:t>your</a:t>
            </a:r>
            <a:r>
              <a:rPr lang="nb-NO" sz="2400" dirty="0" smtClean="0"/>
              <a:t> book / </a:t>
            </a:r>
            <a:r>
              <a:rPr lang="nb-NO" sz="2400" dirty="0" err="1" smtClean="0"/>
              <a:t>articles</a:t>
            </a:r>
            <a:endParaRPr lang="nb-NO" sz="2400" dirty="0" smtClean="0"/>
          </a:p>
          <a:p>
            <a:r>
              <a:rPr lang="nb-NO" sz="2400" dirty="0" smtClean="0"/>
              <a:t>Science journalists are </a:t>
            </a:r>
            <a:r>
              <a:rPr lang="nb-NO" sz="2400" dirty="0" err="1" smtClean="0"/>
              <a:t>kind</a:t>
            </a:r>
            <a:endParaRPr lang="nb-NO" sz="2400" dirty="0" smtClean="0"/>
          </a:p>
          <a:p>
            <a:r>
              <a:rPr lang="nb-NO" sz="2400" dirty="0" err="1" smtClean="0"/>
              <a:t>Check</a:t>
            </a:r>
            <a:r>
              <a:rPr lang="nb-NO" sz="2400" dirty="0" smtClean="0"/>
              <a:t> </a:t>
            </a:r>
            <a:r>
              <a:rPr lang="nb-NO" sz="2400" dirty="0" err="1" smtClean="0"/>
              <a:t>quotes</a:t>
            </a:r>
            <a:r>
              <a:rPr lang="nb-NO" sz="2400" dirty="0" smtClean="0"/>
              <a:t>, </a:t>
            </a:r>
            <a:r>
              <a:rPr lang="nb-NO" sz="2400" dirty="0" err="1" smtClean="0"/>
              <a:t>but</a:t>
            </a:r>
            <a:r>
              <a:rPr lang="nb-NO" sz="2400" dirty="0" smtClean="0"/>
              <a:t> be </a:t>
            </a:r>
            <a:r>
              <a:rPr lang="nb-NO" sz="2400" dirty="0" err="1" smtClean="0"/>
              <a:t>generous</a:t>
            </a:r>
            <a:endParaRPr lang="nb-NO" sz="2400" dirty="0" smtClean="0"/>
          </a:p>
          <a:p>
            <a:pPr fontAlgn="auto">
              <a:spcAft>
                <a:spcPts val="0"/>
              </a:spcAft>
              <a:defRPr/>
            </a:pPr>
            <a:endParaRPr lang="nb-NO" dirty="0" smtClean="0"/>
          </a:p>
        </p:txBody>
      </p:sp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214422"/>
            <a:ext cx="9144000" cy="328610"/>
          </a:xfrm>
          <a:prstGeom prst="rect">
            <a:avLst/>
          </a:prstGeom>
        </p:spPr>
      </p:pic>
      <p:pic>
        <p:nvPicPr>
          <p:cNvPr id="18438" name="Bilde 6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6045200"/>
            <a:ext cx="1500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57188"/>
            <a:ext cx="61436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6472237" cy="1143000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rgbClr val="7030A0"/>
                </a:solidFill>
              </a:rPr>
              <a:t>  </a:t>
            </a:r>
            <a:r>
              <a:rPr lang="nb-NO" dirty="0" err="1" smtClean="0">
                <a:solidFill>
                  <a:srgbClr val="7030A0"/>
                </a:solidFill>
              </a:rPr>
              <a:t>Forget</a:t>
            </a:r>
            <a:r>
              <a:rPr lang="nb-NO" dirty="0" smtClean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err="1" smtClean="0"/>
              <a:t>Reservations</a:t>
            </a:r>
            <a:r>
              <a:rPr lang="nb-NO" dirty="0" smtClean="0"/>
              <a:t> / </a:t>
            </a:r>
            <a:r>
              <a:rPr lang="nb-NO" dirty="0" err="1" smtClean="0"/>
              <a:t>limitations</a:t>
            </a:r>
            <a:endParaRPr lang="nb-NO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err="1" smtClean="0"/>
              <a:t>Emphasis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modest </a:t>
            </a:r>
            <a:r>
              <a:rPr lang="nb-NO" dirty="0" err="1" smtClean="0"/>
              <a:t>role</a:t>
            </a:r>
            <a:r>
              <a:rPr lang="nb-NO" dirty="0" smtClean="0"/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err="1" smtClean="0"/>
              <a:t>Tables</a:t>
            </a:r>
            <a:r>
              <a:rPr lang="nb-NO" dirty="0" smtClean="0"/>
              <a:t> / </a:t>
            </a:r>
            <a:r>
              <a:rPr lang="nb-NO" dirty="0" err="1" smtClean="0"/>
              <a:t>statistics</a:t>
            </a:r>
            <a:endParaRPr lang="nb-NO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smtClean="0"/>
              <a:t>More </a:t>
            </a:r>
            <a:r>
              <a:rPr lang="nb-NO" dirty="0" err="1" smtClean="0"/>
              <a:t>numbers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3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smtClean="0"/>
              <a:t>All </a:t>
            </a:r>
            <a:r>
              <a:rPr lang="nb-NO" dirty="0" err="1" smtClean="0"/>
              <a:t>references</a:t>
            </a:r>
            <a:r>
              <a:rPr lang="nb-NO" dirty="0" smtClean="0"/>
              <a:t> to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endParaRPr lang="nb-NO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smtClean="0"/>
              <a:t>The </a:t>
            </a:r>
            <a:r>
              <a:rPr lang="nb-NO" dirty="0" err="1" smtClean="0"/>
              <a:t>theoretical</a:t>
            </a:r>
            <a:r>
              <a:rPr lang="nb-NO" dirty="0" smtClean="0"/>
              <a:t> basis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smtClean="0"/>
              <a:t>Partners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err="1" smtClean="0"/>
              <a:t>Financing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endParaRPr lang="nb-NO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err="1" smtClean="0"/>
              <a:t>Bragging</a:t>
            </a:r>
            <a:r>
              <a:rPr lang="nb-NO" dirty="0" smtClean="0"/>
              <a:t> of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institution</a:t>
            </a:r>
            <a:endParaRPr lang="nb-NO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nb-NO" dirty="0" err="1" smtClean="0"/>
              <a:t>Prizes</a:t>
            </a:r>
            <a:r>
              <a:rPr lang="nb-NO" dirty="0" smtClean="0"/>
              <a:t>, </a:t>
            </a:r>
            <a:r>
              <a:rPr lang="nb-NO" dirty="0" err="1" smtClean="0"/>
              <a:t>jubilees</a:t>
            </a:r>
            <a:r>
              <a:rPr lang="nb-NO" dirty="0" smtClean="0"/>
              <a:t>, starts,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buildings</a:t>
            </a: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endParaRPr lang="nb-NO" dirty="0" smtClean="0"/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607220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071546"/>
            <a:ext cx="9144000" cy="328610"/>
          </a:xfrm>
          <a:prstGeom prst="rect">
            <a:avLst/>
          </a:prstGeom>
        </p:spPr>
      </p:pic>
      <p:pic>
        <p:nvPicPr>
          <p:cNvPr id="24582" name="Bilde 6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6191250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715008" y="0"/>
            <a:ext cx="34289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5924544" y="200025"/>
            <a:ext cx="31432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nb-NO" dirty="0" smtClean="0"/>
              <a:t> Online </a:t>
            </a:r>
            <a:r>
              <a:rPr lang="nb-NO" dirty="0" err="1" smtClean="0"/>
              <a:t>newspaper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</a:t>
            </a:r>
            <a:r>
              <a:rPr lang="nb-NO" dirty="0" err="1" smtClean="0"/>
              <a:t>Started</a:t>
            </a:r>
            <a:r>
              <a:rPr lang="nb-NO" dirty="0" smtClean="0"/>
              <a:t> in 2002</a:t>
            </a:r>
            <a:br>
              <a:rPr lang="nb-NO" dirty="0" smtClean="0"/>
            </a:b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</a:t>
            </a:r>
            <a:r>
              <a:rPr lang="nb-NO" dirty="0" err="1" smtClean="0"/>
              <a:t>Owned</a:t>
            </a:r>
            <a:r>
              <a:rPr lang="nb-NO" dirty="0" smtClean="0"/>
              <a:t> by 72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institutions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</a:t>
            </a:r>
            <a:r>
              <a:rPr lang="nb-NO" dirty="0" err="1" smtClean="0"/>
              <a:t>Editorial</a:t>
            </a:r>
            <a:r>
              <a:rPr lang="nb-NO" dirty="0" smtClean="0"/>
              <a:t> staff in Oslo,</a:t>
            </a:r>
            <a:br>
              <a:rPr lang="nb-NO" dirty="0" smtClean="0"/>
            </a:br>
            <a:r>
              <a:rPr lang="nb-NO" dirty="0" smtClean="0"/>
              <a:t>    </a:t>
            </a:r>
            <a:r>
              <a:rPr lang="nb-NO" dirty="0" err="1" smtClean="0"/>
              <a:t>plus</a:t>
            </a:r>
            <a:r>
              <a:rPr lang="nb-NO" dirty="0" smtClean="0"/>
              <a:t> </a:t>
            </a:r>
            <a:r>
              <a:rPr lang="nb-NO" dirty="0" err="1" smtClean="0"/>
              <a:t>members</a:t>
            </a:r>
            <a:r>
              <a:rPr lang="nb-NO" dirty="0" smtClean="0"/>
              <a:t>’ </a:t>
            </a:r>
            <a:r>
              <a:rPr lang="nb-NO" dirty="0" err="1" smtClean="0"/>
              <a:t>contributions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 </a:t>
            </a:r>
            <a:r>
              <a:rPr lang="nb-NO" dirty="0" err="1" smtClean="0"/>
              <a:t>Norwegian</a:t>
            </a:r>
            <a:r>
              <a:rPr lang="nb-NO" dirty="0" smtClean="0"/>
              <a:t> and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 All </a:t>
            </a:r>
            <a:r>
              <a:rPr lang="nb-NO" dirty="0" err="1" smtClean="0"/>
              <a:t>fields</a:t>
            </a:r>
            <a:r>
              <a:rPr lang="nb-NO" dirty="0" smtClean="0"/>
              <a:t> of </a:t>
            </a:r>
            <a:r>
              <a:rPr lang="nb-NO" dirty="0" err="1" smtClean="0"/>
              <a:t>research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 News, </a:t>
            </a:r>
            <a:r>
              <a:rPr lang="nb-NO" dirty="0" err="1" smtClean="0"/>
              <a:t>background</a:t>
            </a:r>
            <a:r>
              <a:rPr lang="nb-NO" dirty="0" smtClean="0"/>
              <a:t>,</a:t>
            </a:r>
            <a:br>
              <a:rPr lang="nb-NO" dirty="0" smtClean="0"/>
            </a:br>
            <a:r>
              <a:rPr lang="nb-NO" dirty="0" smtClean="0"/>
              <a:t>     </a:t>
            </a:r>
            <a:r>
              <a:rPr lang="nb-NO" dirty="0" err="1" smtClean="0"/>
              <a:t>blog</a:t>
            </a:r>
            <a:r>
              <a:rPr lang="nb-NO" dirty="0" smtClean="0"/>
              <a:t>, </a:t>
            </a:r>
            <a:r>
              <a:rPr lang="nb-NO" dirty="0" err="1" smtClean="0"/>
              <a:t>debate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smtClean="0"/>
              <a:t>  </a:t>
            </a:r>
            <a:r>
              <a:rPr lang="nb-NO" dirty="0" err="1" smtClean="0"/>
              <a:t>Editorial</a:t>
            </a:r>
            <a:r>
              <a:rPr lang="nb-NO" dirty="0" smtClean="0"/>
              <a:t> </a:t>
            </a:r>
            <a:r>
              <a:rPr lang="nb-NO" dirty="0" err="1" smtClean="0"/>
              <a:t>freedom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3880"/>
          <a:stretch>
            <a:fillRect/>
          </a:stretch>
        </p:blipFill>
        <p:spPr bwMode="auto">
          <a:xfrm>
            <a:off x="0" y="0"/>
            <a:ext cx="5838825" cy="670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>
                <a:solidFill>
                  <a:srgbClr val="7030A0"/>
                </a:solidFill>
              </a:rPr>
              <a:t>  </a:t>
            </a:r>
            <a:r>
              <a:rPr lang="nb-NO" dirty="0" err="1" smtClean="0">
                <a:solidFill>
                  <a:srgbClr val="7030A0"/>
                </a:solidFill>
              </a:rPr>
              <a:t>Satisfy</a:t>
            </a:r>
            <a:r>
              <a:rPr lang="nb-NO" dirty="0" smtClean="0">
                <a:solidFill>
                  <a:srgbClr val="7030A0"/>
                </a:solidFill>
              </a:rPr>
              <a:t> all!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4438" y="2071688"/>
            <a:ext cx="7472362" cy="4054475"/>
          </a:xfrm>
        </p:spPr>
        <p:txBody>
          <a:bodyPr/>
          <a:lstStyle/>
          <a:p>
            <a:r>
              <a:rPr lang="nb-NO" dirty="0" err="1" smtClean="0"/>
              <a:t>Fact</a:t>
            </a:r>
            <a:r>
              <a:rPr lang="nb-NO" dirty="0" smtClean="0"/>
              <a:t> </a:t>
            </a:r>
            <a:r>
              <a:rPr lang="nb-NO" dirty="0" err="1" smtClean="0"/>
              <a:t>boxes</a:t>
            </a:r>
            <a:endParaRPr lang="nb-NO" dirty="0" smtClean="0"/>
          </a:p>
          <a:p>
            <a:r>
              <a:rPr lang="nb-NO" dirty="0" smtClean="0"/>
              <a:t>More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below</a:t>
            </a:r>
            <a:endParaRPr lang="nb-NO" dirty="0" smtClean="0"/>
          </a:p>
          <a:p>
            <a:r>
              <a:rPr lang="nb-NO" dirty="0" smtClean="0"/>
              <a:t>Links to more </a:t>
            </a:r>
            <a:r>
              <a:rPr lang="nb-NO" dirty="0" err="1" smtClean="0"/>
              <a:t>information</a:t>
            </a:r>
            <a:endParaRPr lang="nb-NO" dirty="0" smtClean="0"/>
          </a:p>
          <a:p>
            <a:r>
              <a:rPr lang="nb-NO" dirty="0" smtClean="0"/>
              <a:t>Link to </a:t>
            </a:r>
            <a:r>
              <a:rPr lang="nb-NO" dirty="0" err="1" smtClean="0"/>
              <a:t>publication</a:t>
            </a:r>
            <a:endParaRPr lang="nb-NO" dirty="0" smtClean="0"/>
          </a:p>
          <a:p>
            <a:r>
              <a:rPr lang="nb-NO" dirty="0" err="1" smtClean="0"/>
              <a:t>References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571501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428736"/>
            <a:ext cx="9144000" cy="328610"/>
          </a:xfrm>
          <a:prstGeom prst="rect">
            <a:avLst/>
          </a:prstGeom>
        </p:spPr>
      </p:pic>
      <p:pic>
        <p:nvPicPr>
          <p:cNvPr id="25606" name="Bilde 6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6045200"/>
            <a:ext cx="1500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>
                <a:solidFill>
                  <a:srgbClr val="7030A0"/>
                </a:solidFill>
              </a:rPr>
              <a:t>  In forskning.no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look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 story</a:t>
            </a:r>
          </a:p>
          <a:p>
            <a:r>
              <a:rPr lang="nb-NO" dirty="0" err="1" smtClean="0"/>
              <a:t>Write</a:t>
            </a:r>
            <a:r>
              <a:rPr lang="nb-NO" dirty="0" smtClean="0"/>
              <a:t> </a:t>
            </a:r>
            <a:r>
              <a:rPr lang="nb-NO" dirty="0" err="1" smtClean="0"/>
              <a:t>news</a:t>
            </a:r>
            <a:endParaRPr lang="nb-NO" dirty="0" smtClean="0"/>
          </a:p>
          <a:p>
            <a:r>
              <a:rPr lang="nb-NO" dirty="0" err="1" smtClean="0"/>
              <a:t>Cooperate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researcher</a:t>
            </a:r>
            <a:endParaRPr lang="nb-NO" dirty="0" smtClean="0"/>
          </a:p>
          <a:p>
            <a:r>
              <a:rPr lang="nb-NO" dirty="0" err="1" smtClean="0"/>
              <a:t>Simplify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not </a:t>
            </a:r>
            <a:r>
              <a:rPr lang="nb-NO" dirty="0" err="1" smtClean="0"/>
              <a:t>banalize</a:t>
            </a:r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r>
              <a:rPr lang="nb-NO" dirty="0" smtClean="0"/>
              <a:t> and </a:t>
            </a:r>
            <a:r>
              <a:rPr lang="nb-NO" dirty="0" err="1" smtClean="0"/>
              <a:t>pictures</a:t>
            </a:r>
            <a:endParaRPr lang="nb-NO" dirty="0" smtClean="0"/>
          </a:p>
          <a:p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reader</a:t>
            </a:r>
            <a:endParaRPr lang="nb-NO" dirty="0" smtClean="0"/>
          </a:p>
          <a:p>
            <a:pPr>
              <a:buFont typeface="Wingdings" pitchFamily="2" charset="2"/>
              <a:buNone/>
            </a:pPr>
            <a:endParaRPr lang="nb-NO" dirty="0" smtClean="0"/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571501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428736"/>
            <a:ext cx="9144000" cy="328610"/>
          </a:xfrm>
          <a:prstGeom prst="rect">
            <a:avLst/>
          </a:prstGeom>
        </p:spPr>
      </p:pic>
      <p:pic>
        <p:nvPicPr>
          <p:cNvPr id="18438" name="Bilde 6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6045200"/>
            <a:ext cx="1500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>
                <a:solidFill>
                  <a:srgbClr val="7030A0"/>
                </a:solidFill>
              </a:rPr>
              <a:t>  </a:t>
            </a:r>
            <a:r>
              <a:rPr lang="nb-NO" dirty="0" err="1" smtClean="0">
                <a:solidFill>
                  <a:srgbClr val="7030A0"/>
                </a:solidFill>
              </a:rPr>
              <a:t>Articles</a:t>
            </a:r>
            <a:endParaRPr lang="nb-NO" dirty="0" smtClean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14488"/>
            <a:ext cx="4400552" cy="4411675"/>
          </a:xfrm>
        </p:spPr>
        <p:txBody>
          <a:bodyPr/>
          <a:lstStyle/>
          <a:p>
            <a:r>
              <a:rPr lang="nb-NO" sz="2800" dirty="0" smtClean="0"/>
              <a:t>News: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result</a:t>
            </a:r>
            <a:endParaRPr lang="nb-NO" sz="2800" dirty="0" smtClean="0"/>
          </a:p>
          <a:p>
            <a:r>
              <a:rPr lang="nb-NO" sz="2800" dirty="0" err="1" smtClean="0"/>
              <a:t>Contribution</a:t>
            </a:r>
            <a:r>
              <a:rPr lang="nb-NO" sz="2800" dirty="0" smtClean="0"/>
              <a:t> to </a:t>
            </a:r>
            <a:r>
              <a:rPr lang="nb-NO" sz="2800" dirty="0" err="1" smtClean="0"/>
              <a:t>debate</a:t>
            </a:r>
            <a:endParaRPr lang="nb-NO" sz="2800" dirty="0" smtClean="0"/>
          </a:p>
          <a:p>
            <a:r>
              <a:rPr lang="nb-NO" sz="2800" dirty="0" smtClean="0"/>
              <a:t>Research </a:t>
            </a:r>
            <a:r>
              <a:rPr lang="nb-NO" sz="2800" dirty="0" err="1" smtClean="0"/>
              <a:t>process</a:t>
            </a:r>
            <a:endParaRPr lang="nb-NO" sz="2800" dirty="0" smtClean="0"/>
          </a:p>
          <a:p>
            <a:r>
              <a:rPr lang="nb-NO" sz="2800" dirty="0" err="1" smtClean="0"/>
              <a:t>Background</a:t>
            </a:r>
            <a:endParaRPr lang="nb-NO" sz="2800" dirty="0" smtClean="0"/>
          </a:p>
          <a:p>
            <a:r>
              <a:rPr lang="nb-NO" sz="2800" dirty="0" smtClean="0"/>
              <a:t>Feature</a:t>
            </a:r>
          </a:p>
          <a:p>
            <a:r>
              <a:rPr lang="nb-NO" sz="2800" dirty="0" err="1" smtClean="0"/>
              <a:t>Curiosity</a:t>
            </a:r>
            <a:endParaRPr lang="nb-NO" sz="2800" dirty="0" smtClean="0"/>
          </a:p>
          <a:p>
            <a:r>
              <a:rPr lang="nb-NO" sz="2800" dirty="0" err="1" smtClean="0"/>
              <a:t>Entertainment</a:t>
            </a:r>
            <a:endParaRPr lang="nb-NO" sz="2800" dirty="0" smtClean="0"/>
          </a:p>
          <a:p>
            <a:endParaRPr lang="nb-NO" dirty="0" smtClean="0"/>
          </a:p>
          <a:p>
            <a:endParaRPr lang="nb-NO" dirty="0" smtClean="0"/>
          </a:p>
          <a:p>
            <a:pPr>
              <a:buFont typeface="Wingdings" pitchFamily="2" charset="2"/>
              <a:buNone/>
            </a:pPr>
            <a:endParaRPr lang="nb-NO" dirty="0" smtClean="0"/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571501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428736"/>
            <a:ext cx="9144000" cy="32861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42100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41338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142984"/>
            <a:ext cx="41243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57200"/>
            <a:ext cx="4105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0150" y="214290"/>
            <a:ext cx="4133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42852"/>
            <a:ext cx="40386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Bilde 4" descr="spraa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153296" cy="681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525"/>
            <a:ext cx="77724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forskning_element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14" y="5664255"/>
            <a:ext cx="9070286" cy="119376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        </a:t>
            </a:r>
            <a:r>
              <a:rPr lang="nb-NO" dirty="0" err="1" smtClean="0"/>
              <a:t>Blog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logo- forskning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42852"/>
            <a:ext cx="1500178" cy="666746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43626" cy="4525963"/>
          </a:xfrm>
        </p:spPr>
        <p:txBody>
          <a:bodyPr>
            <a:normAutofit/>
          </a:bodyPr>
          <a:lstStyle/>
          <a:p>
            <a:r>
              <a:rPr lang="nb-NO" dirty="0" err="1" smtClean="0"/>
              <a:t>Topic</a:t>
            </a:r>
            <a:r>
              <a:rPr lang="nb-NO" dirty="0" smtClean="0"/>
              <a:t>: </a:t>
            </a:r>
            <a:r>
              <a:rPr lang="nb-NO" dirty="0" err="1" smtClean="0"/>
              <a:t>research</a:t>
            </a:r>
            <a:endParaRPr lang="nb-NO" dirty="0" smtClean="0"/>
          </a:p>
          <a:p>
            <a:r>
              <a:rPr lang="nb-NO" dirty="0" smtClean="0"/>
              <a:t>Dutch </a:t>
            </a:r>
            <a:r>
              <a:rPr lang="nb-NO" dirty="0" err="1" smtClean="0"/>
              <a:t>treat</a:t>
            </a:r>
            <a:r>
              <a:rPr lang="nb-NO" dirty="0" smtClean="0"/>
              <a:t> (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per </a:t>
            </a:r>
            <a:r>
              <a:rPr lang="nb-NO" dirty="0" err="1" smtClean="0"/>
              <a:t>day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Allow</a:t>
            </a:r>
            <a:r>
              <a:rPr lang="nb-NO" dirty="0" smtClean="0"/>
              <a:t> </a:t>
            </a:r>
            <a:r>
              <a:rPr lang="nb-NO" dirty="0" err="1" smtClean="0"/>
              <a:t>academic</a:t>
            </a:r>
            <a:r>
              <a:rPr lang="nb-NO" dirty="0" smtClean="0"/>
              <a:t> format</a:t>
            </a:r>
          </a:p>
          <a:p>
            <a:r>
              <a:rPr lang="nb-NO" dirty="0" smtClean="0"/>
              <a:t>50 bloggers (11 </a:t>
            </a:r>
            <a:r>
              <a:rPr lang="nb-NO" dirty="0" err="1" smtClean="0"/>
              <a:t>groups</a:t>
            </a:r>
            <a:r>
              <a:rPr lang="nb-NO" dirty="0" smtClean="0"/>
              <a:t>)</a:t>
            </a:r>
          </a:p>
          <a:p>
            <a:r>
              <a:rPr lang="nb-NO" dirty="0" smtClean="0"/>
              <a:t>Stig Slørdahl: 27.000 </a:t>
            </a:r>
            <a:r>
              <a:rPr lang="nb-NO" dirty="0" err="1" smtClean="0"/>
              <a:t>readers</a:t>
            </a:r>
            <a:r>
              <a:rPr lang="nb-NO" dirty="0" smtClean="0"/>
              <a:t> in 8 </a:t>
            </a:r>
            <a:r>
              <a:rPr lang="nb-NO" dirty="0" err="1" smtClean="0"/>
              <a:t>months</a:t>
            </a:r>
            <a:endParaRPr lang="nb-NO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681" y="0"/>
            <a:ext cx="5170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5572164" cy="1470025"/>
          </a:xfrm>
        </p:spPr>
        <p:txBody>
          <a:bodyPr/>
          <a:lstStyle/>
          <a:p>
            <a:pPr algn="l"/>
            <a:r>
              <a:rPr lang="nb-NO" sz="5400" b="1" dirty="0" err="1" smtClean="0">
                <a:solidFill>
                  <a:srgbClr val="7030A0"/>
                </a:solidFill>
              </a:rPr>
              <a:t>Pain</a:t>
            </a:r>
            <a:r>
              <a:rPr lang="nb-NO" sz="5400" b="1" dirty="0" smtClean="0">
                <a:solidFill>
                  <a:srgbClr val="7030A0"/>
                </a:solidFill>
              </a:rPr>
              <a:t> is </a:t>
            </a:r>
            <a:r>
              <a:rPr lang="nb-NO" sz="5400" b="1" dirty="0" err="1" smtClean="0">
                <a:solidFill>
                  <a:srgbClr val="7030A0"/>
                </a:solidFill>
              </a:rPr>
              <a:t>temporary</a:t>
            </a:r>
            <a:endParaRPr lang="nb-NO" sz="5400" b="1" dirty="0" smtClean="0">
              <a:solidFill>
                <a:srgbClr val="7030A0"/>
              </a:solidFill>
            </a:endParaRPr>
          </a:p>
        </p:txBody>
      </p:sp>
      <p:pic>
        <p:nvPicPr>
          <p:cNvPr id="4" name="Bilde 3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5715016"/>
            <a:ext cx="9144000" cy="328610"/>
          </a:xfrm>
          <a:prstGeom prst="rect">
            <a:avLst/>
          </a:prstGeom>
        </p:spPr>
      </p:pic>
      <p:pic>
        <p:nvPicPr>
          <p:cNvPr id="5" name="Bilde 4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/>
          <a:stretch>
            <a:fillRect/>
          </a:stretch>
        </p:blipFill>
        <p:spPr>
          <a:xfrm>
            <a:off x="0" y="1428736"/>
            <a:ext cx="9144000" cy="328610"/>
          </a:xfrm>
          <a:prstGeom prst="rect">
            <a:avLst/>
          </a:prstGeom>
        </p:spPr>
      </p:pic>
      <p:pic>
        <p:nvPicPr>
          <p:cNvPr id="25606" name="Bilde 6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6045200"/>
            <a:ext cx="1500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tel 1"/>
          <p:cNvSpPr txBox="1">
            <a:spLocks/>
          </p:cNvSpPr>
          <p:nvPr/>
        </p:nvSpPr>
        <p:spPr bwMode="auto">
          <a:xfrm>
            <a:off x="1571604" y="3357562"/>
            <a:ext cx="571504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Glory</a:t>
            </a:r>
            <a:r>
              <a:rPr kumimoji="0" lang="nb-NO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nb-NO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forever</a:t>
            </a:r>
            <a:r>
              <a:rPr lang="nb-NO" sz="5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kumimoji="0" lang="nb-NO" sz="5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nb-NO" dirty="0" smtClean="0"/>
              <a:t>72”editorial </a:t>
            </a:r>
            <a:r>
              <a:rPr lang="nb-NO" dirty="0" err="1" smtClean="0"/>
              <a:t>rooms</a:t>
            </a:r>
            <a:r>
              <a:rPr lang="nb-NO" dirty="0" smtClean="0"/>
              <a:t>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7158" y="2428868"/>
            <a:ext cx="2900354" cy="4071990"/>
          </a:xfrm>
        </p:spPr>
        <p:txBody>
          <a:bodyPr/>
          <a:lstStyle/>
          <a:p>
            <a:pPr>
              <a:buNone/>
            </a:pPr>
            <a:r>
              <a:rPr lang="nb-NO" sz="1000" dirty="0" err="1" smtClean="0"/>
              <a:t>Agderforskning</a:t>
            </a:r>
            <a:endParaRPr lang="nb-NO" sz="1000" dirty="0" smtClean="0"/>
          </a:p>
          <a:p>
            <a:pPr>
              <a:buNone/>
            </a:pPr>
            <a:r>
              <a:rPr lang="nb-NO" sz="1000" dirty="0" smtClean="0"/>
              <a:t>Atferdssenteret</a:t>
            </a:r>
          </a:p>
          <a:p>
            <a:pPr>
              <a:buNone/>
            </a:pPr>
            <a:r>
              <a:rPr lang="nb-NO" sz="1000" dirty="0" smtClean="0"/>
              <a:t>Bioforsk</a:t>
            </a:r>
          </a:p>
          <a:p>
            <a:pPr>
              <a:buNone/>
            </a:pPr>
            <a:r>
              <a:rPr lang="nb-NO" sz="1000" dirty="0" smtClean="0"/>
              <a:t>Christian Michelsen Research</a:t>
            </a:r>
          </a:p>
          <a:p>
            <a:pPr>
              <a:buNone/>
            </a:pPr>
            <a:r>
              <a:rPr lang="nb-NO" sz="1000" dirty="0" smtClean="0"/>
              <a:t>Det teologiske Menighetsfakultetet</a:t>
            </a:r>
          </a:p>
          <a:p>
            <a:pPr>
              <a:buNone/>
            </a:pPr>
            <a:r>
              <a:rPr lang="nb-NO" sz="1000" dirty="0" err="1" smtClean="0"/>
              <a:t>Fafo</a:t>
            </a:r>
            <a:endParaRPr lang="nb-NO" sz="1000" dirty="0" smtClean="0"/>
          </a:p>
          <a:p>
            <a:pPr>
              <a:buNone/>
            </a:pPr>
            <a:r>
              <a:rPr lang="nb-NO" sz="1000" dirty="0" smtClean="0"/>
              <a:t>Finansmarkedsfondet</a:t>
            </a:r>
          </a:p>
          <a:p>
            <a:pPr>
              <a:buNone/>
            </a:pPr>
            <a:r>
              <a:rPr lang="nb-NO" sz="1000" dirty="0" smtClean="0"/>
              <a:t>Fiskeri- og havbruksnæringens forskningsfond </a:t>
            </a:r>
          </a:p>
          <a:p>
            <a:pPr>
              <a:buNone/>
            </a:pPr>
            <a:r>
              <a:rPr lang="nb-NO" sz="1000" dirty="0" smtClean="0"/>
              <a:t>Forskningsetiske komiteer</a:t>
            </a:r>
          </a:p>
          <a:p>
            <a:pPr>
              <a:buNone/>
            </a:pPr>
            <a:r>
              <a:rPr lang="nb-NO" sz="1000" dirty="0" smtClean="0"/>
              <a:t>Handelshøyskolen BI</a:t>
            </a:r>
          </a:p>
          <a:p>
            <a:pPr>
              <a:buNone/>
            </a:pPr>
            <a:r>
              <a:rPr lang="nb-NO" sz="1000" dirty="0" smtClean="0"/>
              <a:t>Havforskningsinstituttet</a:t>
            </a:r>
          </a:p>
          <a:p>
            <a:pPr>
              <a:buNone/>
            </a:pPr>
            <a:r>
              <a:rPr lang="nb-NO" sz="1000" dirty="0" smtClean="0"/>
              <a:t>Høgskolen i Akershus</a:t>
            </a:r>
          </a:p>
          <a:p>
            <a:pPr>
              <a:buNone/>
            </a:pPr>
            <a:r>
              <a:rPr lang="nb-NO" sz="1000" dirty="0" smtClean="0"/>
              <a:t>Høgskolen i Bergen</a:t>
            </a:r>
          </a:p>
          <a:p>
            <a:pPr>
              <a:buNone/>
            </a:pPr>
            <a:r>
              <a:rPr lang="nb-NO" sz="1000" dirty="0" smtClean="0"/>
              <a:t>Høgskolen i Bodø</a:t>
            </a:r>
          </a:p>
          <a:p>
            <a:pPr>
              <a:buNone/>
            </a:pPr>
            <a:r>
              <a:rPr lang="nb-NO" sz="1000" dirty="0" smtClean="0"/>
              <a:t>Høgskolen i Gjøvik</a:t>
            </a:r>
          </a:p>
          <a:p>
            <a:pPr>
              <a:buNone/>
            </a:pPr>
            <a:r>
              <a:rPr lang="nb-NO" sz="1000" dirty="0" smtClean="0"/>
              <a:t>Høgskolen i Lillehammer</a:t>
            </a:r>
          </a:p>
          <a:p>
            <a:pPr>
              <a:buNone/>
            </a:pPr>
            <a:r>
              <a:rPr lang="nb-NO" sz="1000" dirty="0" smtClean="0"/>
              <a:t>Høgskolen i Nord-Trøndelag</a:t>
            </a:r>
          </a:p>
          <a:p>
            <a:pPr>
              <a:buNone/>
            </a:pPr>
            <a:r>
              <a:rPr lang="nb-NO" sz="1000" dirty="0" smtClean="0"/>
              <a:t>Høgskolen i Oslo</a:t>
            </a:r>
          </a:p>
          <a:p>
            <a:pPr>
              <a:buNone/>
            </a:pPr>
            <a:r>
              <a:rPr lang="nb-NO" sz="1000" dirty="0" smtClean="0"/>
              <a:t>Høgskolen i Vestfold</a:t>
            </a:r>
          </a:p>
          <a:p>
            <a:pPr>
              <a:buNone/>
            </a:pPr>
            <a:r>
              <a:rPr lang="nb-NO" sz="1000" dirty="0" smtClean="0"/>
              <a:t>Institutt for samfunnsforskning</a:t>
            </a:r>
          </a:p>
          <a:p>
            <a:pPr>
              <a:buNone/>
            </a:pPr>
            <a:r>
              <a:rPr lang="nb-NO" sz="1000" dirty="0" smtClean="0"/>
              <a:t>International Research Institute of Stavanger (IRIS)</a:t>
            </a:r>
          </a:p>
          <a:p>
            <a:pPr>
              <a:buNone/>
            </a:pPr>
            <a:r>
              <a:rPr lang="nb-NO" sz="1000" dirty="0" smtClean="0"/>
              <a:t>KILDEN Informasjonssenter for kjønnsforskning</a:t>
            </a:r>
          </a:p>
          <a:p>
            <a:pPr>
              <a:buNone/>
            </a:pPr>
            <a:endParaRPr lang="nb-NO" sz="1000" dirty="0" smtClean="0"/>
          </a:p>
          <a:p>
            <a:endParaRPr lang="nb-NO" sz="1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60" y="2428868"/>
            <a:ext cx="2786082" cy="3929090"/>
          </a:xfrm>
        </p:spPr>
        <p:txBody>
          <a:bodyPr/>
          <a:lstStyle/>
          <a:p>
            <a:pPr>
              <a:buNone/>
            </a:pPr>
            <a:r>
              <a:rPr lang="nb-NO" sz="1000" dirty="0" smtClean="0"/>
              <a:t>NOVA</a:t>
            </a:r>
          </a:p>
          <a:p>
            <a:pPr>
              <a:buNone/>
            </a:pPr>
            <a:r>
              <a:rPr lang="nb-NO" sz="1000" dirty="0" smtClean="0"/>
              <a:t>NTNU</a:t>
            </a:r>
          </a:p>
          <a:p>
            <a:pPr>
              <a:buNone/>
            </a:pPr>
            <a:r>
              <a:rPr lang="nb-NO" sz="1000" dirty="0" smtClean="0"/>
              <a:t>Polarmiljøsenteret</a:t>
            </a:r>
          </a:p>
          <a:p>
            <a:pPr>
              <a:buNone/>
            </a:pPr>
            <a:r>
              <a:rPr lang="nb-NO" sz="1000" dirty="0" smtClean="0"/>
              <a:t>Politihøgskolen</a:t>
            </a:r>
          </a:p>
          <a:p>
            <a:pPr>
              <a:buNone/>
            </a:pPr>
            <a:r>
              <a:rPr lang="nb-NO" sz="1000" dirty="0" smtClean="0"/>
              <a:t>RBUP Øst og Sør</a:t>
            </a:r>
          </a:p>
          <a:p>
            <a:pPr>
              <a:buNone/>
            </a:pPr>
            <a:r>
              <a:rPr lang="nb-NO" sz="1000" dirty="0" smtClean="0"/>
              <a:t>Senter for internasjonalisering av høgre utdanning</a:t>
            </a:r>
          </a:p>
          <a:p>
            <a:pPr>
              <a:buNone/>
            </a:pPr>
            <a:r>
              <a:rPr lang="nb-NO" sz="1000" dirty="0" smtClean="0"/>
              <a:t>Simula Research </a:t>
            </a:r>
            <a:r>
              <a:rPr lang="nb-NO" sz="1000" dirty="0" err="1" smtClean="0"/>
              <a:t>Laboratory</a:t>
            </a:r>
            <a:endParaRPr lang="nb-NO" sz="1000" dirty="0" smtClean="0"/>
          </a:p>
          <a:p>
            <a:pPr>
              <a:buNone/>
            </a:pPr>
            <a:r>
              <a:rPr lang="nb-NO" sz="1000" dirty="0" smtClean="0"/>
              <a:t>Standard Norge</a:t>
            </a:r>
          </a:p>
          <a:p>
            <a:pPr>
              <a:buNone/>
            </a:pPr>
            <a:r>
              <a:rPr lang="nb-NO" sz="1000" dirty="0" smtClean="0"/>
              <a:t>Statens institutt for rusmiddelforskning – SIRUS</a:t>
            </a:r>
          </a:p>
          <a:p>
            <a:pPr>
              <a:buNone/>
            </a:pPr>
            <a:r>
              <a:rPr lang="nb-NO" sz="1000" dirty="0" smtClean="0"/>
              <a:t>Statens kartverk</a:t>
            </a:r>
          </a:p>
          <a:p>
            <a:pPr>
              <a:buNone/>
            </a:pPr>
            <a:r>
              <a:rPr lang="nb-NO" sz="1000" dirty="0" smtClean="0"/>
              <a:t>Statistisk sentralbyrå</a:t>
            </a:r>
          </a:p>
          <a:p>
            <a:pPr>
              <a:buNone/>
            </a:pPr>
            <a:r>
              <a:rPr lang="nb-NO" sz="1000" dirty="0" smtClean="0"/>
              <a:t>Trøndelag Forskning og Utvikling</a:t>
            </a:r>
          </a:p>
          <a:p>
            <a:pPr>
              <a:buNone/>
            </a:pPr>
            <a:r>
              <a:rPr lang="nb-NO" sz="1000" dirty="0" smtClean="0"/>
              <a:t>Universitetet for miljø- og </a:t>
            </a:r>
            <a:r>
              <a:rPr lang="nb-NO" sz="1000" dirty="0" err="1" smtClean="0"/>
              <a:t>biovitenskap</a:t>
            </a:r>
            <a:endParaRPr lang="nb-NO" sz="1000" dirty="0" smtClean="0"/>
          </a:p>
          <a:p>
            <a:pPr>
              <a:buNone/>
            </a:pPr>
            <a:r>
              <a:rPr lang="nb-NO" sz="1000" dirty="0" smtClean="0"/>
              <a:t>Universitetet i Agder</a:t>
            </a:r>
          </a:p>
          <a:p>
            <a:pPr>
              <a:buNone/>
            </a:pPr>
            <a:r>
              <a:rPr lang="nb-NO" sz="1000" dirty="0" smtClean="0"/>
              <a:t>Universitetet i Bergen</a:t>
            </a:r>
          </a:p>
          <a:p>
            <a:pPr>
              <a:buNone/>
            </a:pPr>
            <a:r>
              <a:rPr lang="nb-NO" sz="1000" dirty="0" smtClean="0"/>
              <a:t>Universitetet i Oslo</a:t>
            </a:r>
          </a:p>
          <a:p>
            <a:pPr>
              <a:buNone/>
            </a:pPr>
            <a:r>
              <a:rPr lang="nb-NO" sz="1000" dirty="0" smtClean="0"/>
              <a:t>Universitetet i Stavanger</a:t>
            </a:r>
          </a:p>
          <a:p>
            <a:pPr>
              <a:buNone/>
            </a:pPr>
            <a:r>
              <a:rPr lang="nb-NO" sz="1000" dirty="0" smtClean="0"/>
              <a:t>Universitetet i Tromsø</a:t>
            </a:r>
          </a:p>
          <a:p>
            <a:pPr>
              <a:buNone/>
            </a:pPr>
            <a:r>
              <a:rPr lang="nb-NO" sz="1000" dirty="0" smtClean="0"/>
              <a:t>Universitetssenteret på Kjeller</a:t>
            </a:r>
          </a:p>
          <a:p>
            <a:pPr>
              <a:buNone/>
            </a:pPr>
            <a:r>
              <a:rPr lang="nb-NO" sz="1000" dirty="0" smtClean="0"/>
              <a:t>Universitetssenteret på Svalbard (UNIS)</a:t>
            </a:r>
          </a:p>
          <a:p>
            <a:pPr>
              <a:buNone/>
            </a:pPr>
            <a:r>
              <a:rPr lang="nb-NO" sz="1000" dirty="0" smtClean="0"/>
              <a:t>Veterinærinstituttet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3214678" y="2428868"/>
            <a:ext cx="2900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Kreftforeningen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Nasjonalt kunnskapssenter for helsetjenesten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NIFES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NILU - Norsk institutt for luftforskning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err="1" smtClean="0">
                <a:latin typeface="+mn-lt"/>
              </a:rPr>
              <a:t>Nofima</a:t>
            </a:r>
            <a:endParaRPr lang="nb-NO" sz="10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err="1" smtClean="0">
                <a:latin typeface="+mn-lt"/>
              </a:rPr>
              <a:t>NordForsk/NICe</a:t>
            </a:r>
            <a:endParaRPr lang="nb-NO" sz="10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Nordlandsforskning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forskningsråd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geologiske undersøkelse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Geotekniske Institutt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Handelshøyskole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idrettshøgskole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musikkhøgskole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Tekniske Vitenskapsakademi (NTVA)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Norges veterinærhøgskole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Norsk institutt for skog og landskap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Norsk Polarinstitutt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Norsk Regnesentral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Norsk </a:t>
            </a:r>
            <a:r>
              <a:rPr lang="nb-NO" sz="1000" dirty="0" err="1" smtClean="0">
                <a:latin typeface="+mn-lt"/>
              </a:rPr>
              <a:t>Romsenter</a:t>
            </a:r>
            <a:endParaRPr lang="nb-NO" sz="10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smtClean="0">
                <a:latin typeface="+mn-lt"/>
              </a:rPr>
              <a:t>Norsk Utenrikspolitisk Institutt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nb-NO" sz="1000" dirty="0" err="1" smtClean="0">
                <a:latin typeface="+mn-lt"/>
              </a:rPr>
              <a:t>Norut</a:t>
            </a:r>
            <a:endParaRPr lang="nb-NO" sz="1000" dirty="0" smtClean="0">
              <a:latin typeface="+mn-lt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85720" y="121442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Half of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articles</a:t>
            </a:r>
            <a:r>
              <a:rPr lang="nb-NO" sz="1200" dirty="0" smtClean="0"/>
              <a:t> </a:t>
            </a:r>
            <a:r>
              <a:rPr lang="nb-NO" sz="1200" dirty="0" err="1" smtClean="0"/>
              <a:t>come</a:t>
            </a:r>
            <a:r>
              <a:rPr lang="nb-NO" sz="1200" dirty="0" smtClean="0"/>
              <a:t> from </a:t>
            </a:r>
            <a:r>
              <a:rPr lang="nb-NO" sz="1200" dirty="0" err="1" smtClean="0"/>
              <a:t>our</a:t>
            </a:r>
            <a:r>
              <a:rPr lang="nb-NO" sz="1200" dirty="0" smtClean="0"/>
              <a:t> </a:t>
            </a:r>
            <a:r>
              <a:rPr lang="nb-NO" sz="1200" dirty="0" err="1" smtClean="0"/>
              <a:t>members</a:t>
            </a:r>
            <a:r>
              <a:rPr lang="nb-NO" sz="1200" dirty="0" smtClean="0"/>
              <a:t>. forskning.no </a:t>
            </a:r>
            <a:r>
              <a:rPr lang="nb-NO" sz="1200" dirty="0" err="1" smtClean="0"/>
              <a:t>assumes</a:t>
            </a:r>
            <a:r>
              <a:rPr lang="nb-NO" sz="1200" dirty="0" smtClean="0"/>
              <a:t> </a:t>
            </a:r>
            <a:r>
              <a:rPr lang="nb-NO" sz="1200" dirty="0" err="1" smtClean="0"/>
              <a:t>editorial</a:t>
            </a:r>
            <a:r>
              <a:rPr lang="nb-NO" sz="1200" dirty="0" smtClean="0"/>
              <a:t> </a:t>
            </a:r>
            <a:r>
              <a:rPr lang="nb-NO" sz="1200" dirty="0" err="1" smtClean="0"/>
              <a:t>responsibility</a:t>
            </a:r>
            <a:r>
              <a:rPr lang="nb-NO" sz="1200" dirty="0" smtClean="0"/>
              <a:t>, </a:t>
            </a:r>
            <a:r>
              <a:rPr lang="nb-NO" sz="1200" dirty="0" err="1" smtClean="0"/>
              <a:t>decide</a:t>
            </a:r>
            <a:r>
              <a:rPr lang="nb-NO" sz="1200" dirty="0" smtClean="0"/>
              <a:t> </a:t>
            </a:r>
            <a:r>
              <a:rPr lang="nb-NO" sz="1200" dirty="0" err="1" smtClean="0"/>
              <a:t>about</a:t>
            </a:r>
            <a:r>
              <a:rPr lang="nb-NO" sz="1200" dirty="0" smtClean="0"/>
              <a:t> </a:t>
            </a:r>
            <a:r>
              <a:rPr lang="nb-NO" sz="1200" dirty="0" err="1" smtClean="0"/>
              <a:t>publicaton</a:t>
            </a:r>
            <a:r>
              <a:rPr lang="nb-NO" sz="1200" dirty="0" smtClean="0"/>
              <a:t> and </a:t>
            </a:r>
            <a:r>
              <a:rPr lang="nb-NO" sz="1200" dirty="0" err="1" smtClean="0"/>
              <a:t>edit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articles</a:t>
            </a:r>
            <a:r>
              <a:rPr lang="nb-NO" sz="1200" dirty="0" smtClean="0"/>
              <a:t>.  The </a:t>
            </a:r>
            <a:r>
              <a:rPr lang="nb-NO" sz="1200" dirty="0" err="1" smtClean="0"/>
              <a:t>articles</a:t>
            </a:r>
            <a:r>
              <a:rPr lang="nb-NO" sz="1200" dirty="0" smtClean="0"/>
              <a:t> from </a:t>
            </a:r>
            <a:r>
              <a:rPr lang="nb-NO" sz="1200" dirty="0" err="1" smtClean="0"/>
              <a:t>our</a:t>
            </a:r>
            <a:r>
              <a:rPr lang="nb-NO" sz="1200" dirty="0" smtClean="0"/>
              <a:t> </a:t>
            </a:r>
            <a:r>
              <a:rPr lang="nb-NO" sz="1200" dirty="0" err="1" smtClean="0"/>
              <a:t>members</a:t>
            </a:r>
            <a:r>
              <a:rPr lang="nb-NO" sz="1200" dirty="0" smtClean="0"/>
              <a:t> </a:t>
            </a:r>
            <a:r>
              <a:rPr lang="nb-NO" sz="1200" dirty="0" err="1" smtClean="0"/>
              <a:t>give</a:t>
            </a:r>
            <a:r>
              <a:rPr lang="nb-NO" sz="1200" dirty="0" smtClean="0"/>
              <a:t> </a:t>
            </a:r>
            <a:r>
              <a:rPr lang="nb-NO" sz="1200" dirty="0" err="1" smtClean="0"/>
              <a:t>us</a:t>
            </a:r>
            <a:r>
              <a:rPr lang="nb-NO" sz="1200" dirty="0" smtClean="0"/>
              <a:t> a </a:t>
            </a:r>
            <a:r>
              <a:rPr lang="nb-NO" sz="1200" dirty="0" err="1" smtClean="0"/>
              <a:t>broad</a:t>
            </a:r>
            <a:r>
              <a:rPr lang="nb-NO" sz="1200" dirty="0" smtClean="0"/>
              <a:t> og </a:t>
            </a:r>
            <a:r>
              <a:rPr lang="nb-NO" sz="1200" dirty="0" err="1" smtClean="0"/>
              <a:t>good</a:t>
            </a:r>
            <a:r>
              <a:rPr lang="nb-NO" sz="1200" dirty="0" smtClean="0"/>
              <a:t> </a:t>
            </a:r>
            <a:r>
              <a:rPr lang="nb-NO" sz="1200" dirty="0" err="1" smtClean="0"/>
              <a:t>coverage</a:t>
            </a:r>
            <a:r>
              <a:rPr lang="nb-NO" sz="1200" dirty="0" smtClean="0"/>
              <a:t> of </a:t>
            </a:r>
            <a:r>
              <a:rPr lang="nb-NO" sz="1200" dirty="0" err="1" smtClean="0"/>
              <a:t>Norwegian</a:t>
            </a:r>
            <a:r>
              <a:rPr lang="nb-NO" sz="1200" dirty="0" smtClean="0"/>
              <a:t> </a:t>
            </a:r>
            <a:r>
              <a:rPr lang="nb-NO" sz="1200" dirty="0" err="1" smtClean="0"/>
              <a:t>research</a:t>
            </a:r>
            <a:r>
              <a:rPr lang="nb-NO" sz="1200" dirty="0" smtClean="0"/>
              <a:t>.</a:t>
            </a:r>
          </a:p>
          <a:p>
            <a:r>
              <a:rPr lang="nb-NO" sz="1200" dirty="0" smtClean="0"/>
              <a:t>The </a:t>
            </a:r>
            <a:r>
              <a:rPr lang="nb-NO" sz="1200" dirty="0" err="1" smtClean="0"/>
              <a:t>other</a:t>
            </a:r>
            <a:r>
              <a:rPr lang="nb-NO" sz="1200" dirty="0" smtClean="0"/>
              <a:t> half of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articles</a:t>
            </a:r>
            <a:r>
              <a:rPr lang="nb-NO" sz="1200" dirty="0" smtClean="0"/>
              <a:t> are </a:t>
            </a:r>
            <a:r>
              <a:rPr lang="nb-NO" sz="1200" dirty="0" err="1" smtClean="0"/>
              <a:t>written</a:t>
            </a:r>
            <a:r>
              <a:rPr lang="nb-NO" sz="1200" dirty="0" smtClean="0"/>
              <a:t> by 10 journalists in forskning.no.</a:t>
            </a:r>
          </a:p>
          <a:p>
            <a:endParaRPr lang="nb-NO" dirty="0"/>
          </a:p>
        </p:txBody>
      </p:sp>
      <p:pic>
        <p:nvPicPr>
          <p:cNvPr id="10" name="Bilde 9" descr="dekorbilde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76042" r="1562" b="3125"/>
          <a:stretch>
            <a:fillRect/>
          </a:stretch>
        </p:blipFill>
        <p:spPr>
          <a:xfrm>
            <a:off x="142844" y="2071678"/>
            <a:ext cx="9001156" cy="285752"/>
          </a:xfrm>
          <a:prstGeom prst="rect">
            <a:avLst/>
          </a:prstGeom>
        </p:spPr>
      </p:pic>
      <p:pic>
        <p:nvPicPr>
          <p:cNvPr id="11" name="Bilde 5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500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 descr="forskning_element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5664200"/>
            <a:ext cx="9070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dekorbilde 4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29600" cy="4929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b="1" dirty="0" err="1" smtClean="0"/>
              <a:t>Readers</a:t>
            </a:r>
            <a:endParaRPr lang="nb-NO" b="1" dirty="0"/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350.000 </a:t>
            </a:r>
            <a:r>
              <a:rPr lang="nb-NO" dirty="0" err="1" smtClean="0"/>
              <a:t>unique</a:t>
            </a:r>
            <a:r>
              <a:rPr lang="nb-NO" dirty="0" smtClean="0"/>
              <a:t> </a:t>
            </a:r>
            <a:r>
              <a:rPr lang="nb-NO" dirty="0" err="1" smtClean="0"/>
              <a:t>visits</a:t>
            </a:r>
            <a:r>
              <a:rPr lang="nb-NO" dirty="0" smtClean="0"/>
              <a:t> per </a:t>
            </a:r>
            <a:r>
              <a:rPr lang="nb-NO" dirty="0" err="1" smtClean="0"/>
              <a:t>month</a:t>
            </a:r>
            <a:endParaRPr lang="nb-NO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200.000 </a:t>
            </a:r>
            <a:r>
              <a:rPr lang="nb-NO" dirty="0" err="1" smtClean="0"/>
              <a:t>unique</a:t>
            </a:r>
            <a:r>
              <a:rPr lang="nb-NO" dirty="0" smtClean="0"/>
              <a:t> visitors per </a:t>
            </a:r>
            <a:r>
              <a:rPr lang="nb-NO" dirty="0" err="1" smtClean="0"/>
              <a:t>month</a:t>
            </a:r>
            <a:endParaRPr lang="nb-NO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From 27 to 50 </a:t>
            </a:r>
            <a:r>
              <a:rPr lang="nb-NO" dirty="0" err="1" smtClean="0"/>
              <a:t>percent</a:t>
            </a:r>
            <a:r>
              <a:rPr lang="nb-NO" dirty="0" smtClean="0"/>
              <a:t> </a:t>
            </a:r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readers</a:t>
            </a:r>
            <a:r>
              <a:rPr lang="nb-NO" dirty="0" smtClean="0"/>
              <a:t> (07-10)</a:t>
            </a:r>
            <a:endParaRPr lang="nb-NO" dirty="0"/>
          </a:p>
          <a:p>
            <a:pPr lvl="1" fontAlgn="auto">
              <a:spcAft>
                <a:spcPts val="0"/>
              </a:spcAft>
              <a:defRPr/>
            </a:pP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b="1" dirty="0" err="1" smtClean="0"/>
              <a:t>Visibility</a:t>
            </a:r>
            <a:r>
              <a:rPr lang="nb-NO" b="1" dirty="0" smtClean="0"/>
              <a:t> in </a:t>
            </a:r>
            <a:r>
              <a:rPr lang="nb-NO" b="1" dirty="0" err="1" smtClean="0"/>
              <a:t>other</a:t>
            </a:r>
            <a:r>
              <a:rPr lang="nb-NO" b="1" dirty="0" smtClean="0"/>
              <a:t> media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33 % </a:t>
            </a:r>
            <a:r>
              <a:rPr lang="nb-NO" dirty="0" err="1" smtClean="0"/>
              <a:t>increase</a:t>
            </a:r>
            <a:r>
              <a:rPr lang="nb-NO" dirty="0" smtClean="0"/>
              <a:t> in </a:t>
            </a:r>
            <a:r>
              <a:rPr lang="nb-NO" dirty="0" err="1" smtClean="0"/>
              <a:t>quotations</a:t>
            </a:r>
            <a:r>
              <a:rPr lang="nb-NO" dirty="0" smtClean="0"/>
              <a:t> from2008 to2010</a:t>
            </a:r>
            <a:endParaRPr lang="nb-NO" dirty="0"/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 forskning.no as </a:t>
            </a:r>
            <a:r>
              <a:rPr lang="nb-NO" dirty="0" err="1" smtClean="0"/>
              <a:t>inspirations</a:t>
            </a:r>
            <a:endParaRPr lang="nb-NO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Cooperation: Aftenposten, Nationen, (NRK), </a:t>
            </a:r>
            <a:r>
              <a:rPr lang="nb-NO" dirty="0" err="1" smtClean="0"/>
              <a:t>videnskab.dk</a:t>
            </a:r>
            <a:r>
              <a:rPr lang="nb-NO" dirty="0" smtClean="0"/>
              <a:t>, </a:t>
            </a:r>
            <a:r>
              <a:rPr lang="nb-NO" dirty="0" err="1" smtClean="0"/>
              <a:t>RadioNorge</a:t>
            </a:r>
            <a:endParaRPr lang="nb-NO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30686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get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0846" y="1142984"/>
            <a:ext cx="5263154" cy="3429024"/>
          </a:xfrm>
          <a:prstGeom prst="rect">
            <a:avLst/>
          </a:prstGeom>
        </p:spPr>
      </p:pic>
      <p:pic>
        <p:nvPicPr>
          <p:cNvPr id="10" name="Bilde 9" descr="istock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963" y="1357298"/>
            <a:ext cx="3813037" cy="5012502"/>
          </a:xfrm>
          <a:prstGeom prst="rect">
            <a:avLst/>
          </a:prstGeom>
        </p:spPr>
      </p:pic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 rtlCol="0">
            <a:normAutofit fontScale="77500" lnSpcReduction="20000"/>
          </a:bodyPr>
          <a:lstStyle/>
          <a:p>
            <a:r>
              <a:rPr lang="nb-NO" dirty="0" smtClean="0"/>
              <a:t>More men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endParaRPr lang="nb-NO" dirty="0" smtClean="0"/>
          </a:p>
          <a:p>
            <a:r>
              <a:rPr lang="nb-NO" dirty="0" err="1" smtClean="0"/>
              <a:t>Readers</a:t>
            </a:r>
            <a:r>
              <a:rPr lang="nb-NO" dirty="0" smtClean="0"/>
              <a:t> in all ages</a:t>
            </a:r>
          </a:p>
          <a:p>
            <a:r>
              <a:rPr lang="nb-NO" dirty="0" smtClean="0"/>
              <a:t>5 </a:t>
            </a:r>
            <a:r>
              <a:rPr lang="nb-NO" dirty="0" err="1" smtClean="0"/>
              <a:t>percent</a:t>
            </a:r>
            <a:r>
              <a:rPr lang="nb-NO" dirty="0" smtClean="0"/>
              <a:t> are </a:t>
            </a:r>
            <a:r>
              <a:rPr lang="nb-NO" dirty="0" err="1" smtClean="0"/>
              <a:t>young</a:t>
            </a:r>
            <a:r>
              <a:rPr lang="nb-NO" dirty="0" smtClean="0"/>
              <a:t> (under 19)</a:t>
            </a:r>
          </a:p>
          <a:p>
            <a:pPr eaLnBrk="1" hangingPunct="1"/>
            <a:r>
              <a:rPr lang="nb-NO" dirty="0" err="1" smtClean="0"/>
              <a:t>Readers</a:t>
            </a:r>
            <a:r>
              <a:rPr lang="nb-NO" dirty="0" smtClean="0"/>
              <a:t> from all parts of </a:t>
            </a:r>
            <a:r>
              <a:rPr lang="nb-NO" dirty="0" err="1" smtClean="0"/>
              <a:t>Norway</a:t>
            </a:r>
            <a:endParaRPr lang="nb-NO" dirty="0" smtClean="0"/>
          </a:p>
          <a:p>
            <a:pPr eaLnBrk="1" hangingPunct="1"/>
            <a:r>
              <a:rPr lang="nb-NO" dirty="0" smtClean="0"/>
              <a:t>80 </a:t>
            </a:r>
            <a:r>
              <a:rPr lang="nb-NO" dirty="0" err="1" smtClean="0"/>
              <a:t>percent</a:t>
            </a:r>
            <a:r>
              <a:rPr lang="nb-NO" dirty="0" smtClean="0"/>
              <a:t> have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 smtClean="0"/>
          </a:p>
          <a:p>
            <a:pPr eaLnBrk="1" hangingPunct="1"/>
            <a:r>
              <a:rPr lang="nb-NO" dirty="0" err="1" smtClean="0"/>
              <a:t>Researchers</a:t>
            </a:r>
            <a:r>
              <a:rPr lang="nb-NO" dirty="0" smtClean="0"/>
              <a:t>, students, journalists, </a:t>
            </a:r>
            <a:r>
              <a:rPr lang="nb-NO" dirty="0" err="1" smtClean="0"/>
              <a:t>teachers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err="1" smtClean="0"/>
              <a:t>public</a:t>
            </a:r>
            <a:r>
              <a:rPr lang="nb-NO" dirty="0" smtClean="0"/>
              <a:t> servants / private </a:t>
            </a:r>
            <a:r>
              <a:rPr lang="nb-NO" dirty="0" err="1" smtClean="0"/>
              <a:t>businesses</a:t>
            </a:r>
            <a:endParaRPr lang="nb-NO" dirty="0" smtClean="0"/>
          </a:p>
          <a:p>
            <a:pPr eaLnBrk="1" hangingPunct="1"/>
            <a:r>
              <a:rPr lang="nb-NO" dirty="0" smtClean="0"/>
              <a:t>forskning.no is a spare time </a:t>
            </a:r>
            <a:r>
              <a:rPr lang="nb-NO" dirty="0" err="1" smtClean="0"/>
              <a:t>activity</a:t>
            </a:r>
            <a:endParaRPr lang="nb-NO" dirty="0" smtClean="0"/>
          </a:p>
          <a:p>
            <a:pPr eaLnBrk="1" hangingPunct="1"/>
            <a:r>
              <a:rPr lang="nb-NO" dirty="0" err="1" smtClean="0"/>
              <a:t>Looking</a:t>
            </a:r>
            <a:r>
              <a:rPr lang="nb-NO" dirty="0" smtClean="0"/>
              <a:t> for </a:t>
            </a:r>
            <a:r>
              <a:rPr lang="nb-NO" dirty="0" err="1" smtClean="0"/>
              <a:t>news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endParaRPr lang="nb-NO" dirty="0" smtClean="0"/>
          </a:p>
          <a:p>
            <a:pPr eaLnBrk="1" hangingPunct="1"/>
            <a:r>
              <a:rPr lang="nb-NO" dirty="0" smtClean="0"/>
              <a:t>Are </a:t>
            </a:r>
            <a:r>
              <a:rPr lang="nb-NO" dirty="0" err="1" smtClean="0"/>
              <a:t>satisfied</a:t>
            </a:r>
            <a:r>
              <a:rPr lang="nb-NO" dirty="0" smtClean="0"/>
              <a:t>: </a:t>
            </a:r>
            <a:r>
              <a:rPr lang="nb-NO" dirty="0" err="1" smtClean="0"/>
              <a:t>quality</a:t>
            </a:r>
            <a:r>
              <a:rPr lang="nb-NO" dirty="0" smtClean="0"/>
              <a:t>, </a:t>
            </a:r>
            <a:r>
              <a:rPr lang="nb-NO" dirty="0" err="1" smtClean="0"/>
              <a:t>credibility</a:t>
            </a:r>
            <a:r>
              <a:rPr lang="nb-NO" dirty="0" smtClean="0"/>
              <a:t>, </a:t>
            </a:r>
            <a:r>
              <a:rPr lang="nb-NO" dirty="0" err="1" smtClean="0"/>
              <a:t>useful</a:t>
            </a:r>
            <a:endParaRPr lang="nb-NO" dirty="0" smtClean="0"/>
          </a:p>
          <a:p>
            <a:pPr eaLnBrk="1" hangingPunct="1"/>
            <a:r>
              <a:rPr lang="nb-NO" dirty="0" smtClean="0"/>
              <a:t>Do not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institutional</a:t>
            </a:r>
            <a:r>
              <a:rPr lang="nb-NO" dirty="0" smtClean="0"/>
              <a:t> </a:t>
            </a:r>
            <a:r>
              <a:rPr lang="nb-NO" dirty="0" err="1" smtClean="0"/>
              <a:t>websites</a:t>
            </a:r>
            <a:endParaRPr lang="nb-NO" dirty="0" smtClean="0"/>
          </a:p>
        </p:txBody>
      </p:sp>
      <p:pic>
        <p:nvPicPr>
          <p:cNvPr id="7" name="Bilde 3" descr="forskning_element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6000768"/>
            <a:ext cx="90709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dekorbilde 4.JP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Who are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readers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9" name="Bilde 5" descr="logo- forskning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COLOURBOX1009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1142984"/>
            <a:ext cx="3361952" cy="520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 descr="forskning_element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5664200"/>
            <a:ext cx="9070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dekorbilde 4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Different</a:t>
            </a:r>
            <a:r>
              <a:rPr lang="nb-NO" dirty="0" smtClean="0"/>
              <a:t> </a:t>
            </a:r>
            <a:r>
              <a:rPr lang="nb-NO" dirty="0" err="1" smtClean="0"/>
              <a:t>interests</a:t>
            </a:r>
            <a:endParaRPr lang="nb-NO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Men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are </a:t>
            </a:r>
            <a:r>
              <a:rPr lang="nb-NO" dirty="0" err="1" smtClean="0"/>
              <a:t>mostly</a:t>
            </a:r>
            <a:r>
              <a:rPr lang="nb-NO" dirty="0" smtClean="0"/>
              <a:t> </a:t>
            </a:r>
            <a:r>
              <a:rPr lang="nb-NO" dirty="0" err="1" smtClean="0"/>
              <a:t>interested</a:t>
            </a:r>
            <a:r>
              <a:rPr lang="nb-NO" dirty="0" smtClean="0"/>
              <a:t> in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sciences</a:t>
            </a: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mostly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culture</a:t>
            </a:r>
            <a:r>
              <a:rPr lang="nb-NO" dirty="0" smtClean="0"/>
              <a:t> and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sciences</a:t>
            </a: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dirty="0" err="1" smtClean="0"/>
              <a:t>But</a:t>
            </a:r>
            <a:r>
              <a:rPr lang="nb-NO" dirty="0" smtClean="0"/>
              <a:t> all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dirty="0" err="1" smtClean="0"/>
              <a:t>Women</a:t>
            </a:r>
            <a:r>
              <a:rPr lang="nb-NO" dirty="0" smtClean="0"/>
              <a:t> of all ages do not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sciences</a:t>
            </a: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Young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as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 as men. </a:t>
            </a:r>
          </a:p>
        </p:txBody>
      </p:sp>
      <p:pic>
        <p:nvPicPr>
          <p:cNvPr id="9" name="Bilde 5" descr="logo- forskning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dekorbilde 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428625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nb-NO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nb-NO" sz="44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sources</a:t>
            </a:r>
            <a:endParaRPr lang="nb-NO" sz="4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785938"/>
            <a:ext cx="8229600" cy="4344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3200" dirty="0" err="1" smtClean="0">
                <a:latin typeface="+mn-lt"/>
              </a:rPr>
              <a:t>Researchers</a:t>
            </a:r>
            <a:r>
              <a:rPr lang="nb-NO" sz="3200" dirty="0" smtClean="0">
                <a:latin typeface="+mn-lt"/>
              </a:rPr>
              <a:t> are </a:t>
            </a:r>
            <a:r>
              <a:rPr lang="nb-NO" sz="3200" dirty="0" err="1" smtClean="0">
                <a:latin typeface="+mn-lt"/>
              </a:rPr>
              <a:t>satisfied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with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how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their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research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was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presented</a:t>
            </a:r>
            <a:r>
              <a:rPr lang="nb-NO" sz="3200" dirty="0" smtClean="0">
                <a:latin typeface="+mn-lt"/>
              </a:rPr>
              <a:t>, and a </a:t>
            </a:r>
            <a:r>
              <a:rPr lang="nb-NO" sz="3200" dirty="0" err="1" smtClean="0">
                <a:latin typeface="+mn-lt"/>
              </a:rPr>
              <a:t>majority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was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contacted</a:t>
            </a:r>
            <a:r>
              <a:rPr lang="nb-NO" sz="3200" dirty="0" smtClean="0">
                <a:latin typeface="+mn-lt"/>
              </a:rPr>
              <a:t> by </a:t>
            </a:r>
            <a:r>
              <a:rPr lang="nb-NO" sz="3200" dirty="0" err="1" smtClean="0">
                <a:latin typeface="+mn-lt"/>
              </a:rPr>
              <a:t>other</a:t>
            </a:r>
            <a:r>
              <a:rPr lang="nb-NO" sz="3200" dirty="0" smtClean="0">
                <a:latin typeface="+mn-lt"/>
              </a:rPr>
              <a:t> media </a:t>
            </a:r>
            <a:r>
              <a:rPr lang="nb-NO" sz="3200" dirty="0" err="1" smtClean="0">
                <a:latin typeface="+mn-lt"/>
              </a:rPr>
              <a:t>after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the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article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was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published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on</a:t>
            </a:r>
            <a:r>
              <a:rPr lang="nb-NO" sz="3200" dirty="0" smtClean="0">
                <a:latin typeface="+mn-lt"/>
              </a:rPr>
              <a:t> forskning.no. </a:t>
            </a:r>
            <a:r>
              <a:rPr lang="nb-NO" sz="3200" dirty="0">
                <a:latin typeface="+mn-lt"/>
              </a:rPr>
              <a:t/>
            </a:r>
            <a:br>
              <a:rPr lang="nb-NO" sz="3200" dirty="0">
                <a:latin typeface="+mn-lt"/>
              </a:rPr>
            </a:br>
            <a:endParaRPr lang="nb-NO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3200" dirty="0" err="1" smtClean="0">
                <a:latin typeface="+mn-lt"/>
              </a:rPr>
              <a:t>Researchers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can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also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write</a:t>
            </a:r>
            <a:r>
              <a:rPr lang="nb-NO" sz="3200" dirty="0" smtClean="0">
                <a:latin typeface="+mn-lt"/>
              </a:rPr>
              <a:t> at forskning.no – in </a:t>
            </a:r>
            <a:r>
              <a:rPr lang="nb-NO" sz="3200" dirty="0" err="1" smtClean="0">
                <a:latin typeface="+mn-lt"/>
              </a:rPr>
              <a:t>selected</a:t>
            </a:r>
            <a:r>
              <a:rPr lang="nb-NO" sz="3200" dirty="0" smtClean="0">
                <a:latin typeface="+mn-lt"/>
              </a:rPr>
              <a:t> </a:t>
            </a:r>
            <a:r>
              <a:rPr lang="nb-NO" sz="3200" dirty="0" err="1" smtClean="0">
                <a:latin typeface="+mn-lt"/>
              </a:rPr>
              <a:t>columns</a:t>
            </a:r>
            <a:endParaRPr lang="nb-NO" sz="3200" dirty="0">
              <a:latin typeface="+mn-lt"/>
            </a:endParaRPr>
          </a:p>
        </p:txBody>
      </p:sp>
      <p:pic>
        <p:nvPicPr>
          <p:cNvPr id="6149" name="Bilde 5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dekorbilde 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838591"/>
          </a:xfrm>
          <a:prstGeom prst="rect">
            <a:avLst/>
          </a:prstGeom>
        </p:spPr>
      </p:pic>
      <p:pic>
        <p:nvPicPr>
          <p:cNvPr id="12291" name="Bilde 4" descr="logo- forskning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42875"/>
            <a:ext cx="1500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Bilde 5" descr="iStock_000005350945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643182"/>
            <a:ext cx="63627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1571604" y="2214554"/>
            <a:ext cx="604361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4400" dirty="0" err="1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Different</a:t>
            </a:r>
            <a:r>
              <a:rPr lang="nb-NO" sz="440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nb-NO" sz="4400" dirty="0" err="1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interests</a:t>
            </a:r>
            <a:endParaRPr lang="nb-NO" sz="440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nneskelig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803</Words>
  <Application>Microsoft Office PowerPoint</Application>
  <PresentationFormat>On-screen Show (4:3)</PresentationFormat>
  <Paragraphs>195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Office-tema</vt:lpstr>
      <vt:lpstr>Slide 1</vt:lpstr>
      <vt:lpstr>Slide 2</vt:lpstr>
      <vt:lpstr>72”editorial rooms”</vt:lpstr>
      <vt:lpstr>Slide 4</vt:lpstr>
      <vt:lpstr>Who are the readers?</vt:lpstr>
      <vt:lpstr>Different interests</vt:lpstr>
      <vt:lpstr>Slide 7</vt:lpstr>
      <vt:lpstr>Slide 8</vt:lpstr>
      <vt:lpstr>Slide 9</vt:lpstr>
      <vt:lpstr>  The researchers</vt:lpstr>
      <vt:lpstr>   The research institutions</vt:lpstr>
      <vt:lpstr>The journalist</vt:lpstr>
      <vt:lpstr>Research presented</vt:lpstr>
      <vt:lpstr>Think like a journalist</vt:lpstr>
      <vt:lpstr>Concider your own preferences</vt:lpstr>
      <vt:lpstr>Slide 16</vt:lpstr>
      <vt:lpstr>Most important</vt:lpstr>
      <vt:lpstr>Slide 18</vt:lpstr>
      <vt:lpstr>  Forget:</vt:lpstr>
      <vt:lpstr>  Satisfy all!</vt:lpstr>
      <vt:lpstr>  In forskning.no</vt:lpstr>
      <vt:lpstr>  Articles</vt:lpstr>
      <vt:lpstr>Slide 23</vt:lpstr>
      <vt:lpstr>        Blog</vt:lpstr>
      <vt:lpstr>Pain is temporary</vt:lpstr>
    </vt:vector>
  </TitlesOfParts>
  <Company>forskning.no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er de og hva vil de?</dc:title>
  <dc:creator>Maskin 1</dc:creator>
  <cp:lastModifiedBy>oughton</cp:lastModifiedBy>
  <cp:revision>185</cp:revision>
  <cp:lastPrinted>1601-01-01T00:00:00Z</cp:lastPrinted>
  <dcterms:created xsi:type="dcterms:W3CDTF">2007-10-07T22:48:23Z</dcterms:created>
  <dcterms:modified xsi:type="dcterms:W3CDTF">2011-11-10T14:57:57Z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