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sldIdLst>
    <p:sldId id="257" r:id="rId2"/>
    <p:sldId id="277" r:id="rId3"/>
    <p:sldId id="260" r:id="rId4"/>
    <p:sldId id="261" r:id="rId5"/>
    <p:sldId id="262" r:id="rId6"/>
    <p:sldId id="264" r:id="rId7"/>
    <p:sldId id="278" r:id="rId8"/>
    <p:sldId id="266" r:id="rId9"/>
    <p:sldId id="267" r:id="rId10"/>
    <p:sldId id="268" r:id="rId11"/>
    <p:sldId id="271" r:id="rId12"/>
    <p:sldId id="281" r:id="rId13"/>
    <p:sldId id="291" r:id="rId14"/>
    <p:sldId id="283" r:id="rId15"/>
    <p:sldId id="284" r:id="rId16"/>
    <p:sldId id="285" r:id="rId17"/>
    <p:sldId id="286" r:id="rId18"/>
    <p:sldId id="290" r:id="rId19"/>
    <p:sldId id="279" r:id="rId20"/>
    <p:sldId id="274" r:id="rId21"/>
    <p:sldId id="280" r:id="rId22"/>
    <p:sldId id="275" r:id="rId23"/>
    <p:sldId id="276" r:id="rId24"/>
  </p:sldIdLst>
  <p:sldSz cx="9906000" cy="6858000" type="A4"/>
  <p:notesSz cx="6797675" cy="9926638"/>
  <p:defaultTextStyle>
    <a:defPPr>
      <a:defRPr lang="nn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336699"/>
    <a:srgbClr val="0000FF"/>
    <a:srgbClr val="FF66FF"/>
    <a:srgbClr val="0033CC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5" autoAdjust="0"/>
  </p:normalViewPr>
  <p:slideViewPr>
    <p:cSldViewPr snapToGrid="0">
      <p:cViewPr varScale="1">
        <p:scale>
          <a:sx n="66" d="100"/>
          <a:sy n="66" d="100"/>
        </p:scale>
        <p:origin x="-276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Fil-0006\1800$\Felles\EV\Felles\Kraftsituasjonen%202009-2012\Kraftsituasjonen%202011\Kraftstatistikk-torsdagsoppdaterin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Fil-0006\1800$\Felles\EV\Felles\Kraftsituasjonen%202009-2012\Kraftsituasjonen%202011\Kraftstatistikk-torsdagsoppdatering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Fil-0006\1800$\Felles\EV\Felles\Kraftsituasjonen%202009-2012\Kraftsituasjonen%202011\Kraftstatistikk-torsdagsoppdatering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Fil-0006\1800$\Felles\EV\Felles\Kraftsituasjonen%202009-2012\Kraftsituasjonen%202012\Kraftstatistikk-torsdagsoppdatering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Fil-0006\1800$\Felles\EV\Felles\Kraftsituasjonen%202009-2012\Kraftsituasjonen%202011\Kraftstatistikk-torsdagsoppdatering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CFil-0006\1800$\Felles\EV\Felles\Kraftsituasjonen%202009-2012\Kraftsituasjonen%202011\Kraftstatistikk-torsdagsoppdater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>
        <c:manualLayout>
          <c:layoutTarget val="inner"/>
          <c:xMode val="edge"/>
          <c:yMode val="edge"/>
          <c:x val="0.10078601204261262"/>
          <c:y val="8.7411562492741512E-2"/>
          <c:w val="0.87124857186969273"/>
          <c:h val="0.71157666132441411"/>
        </c:manualLayout>
      </c:layout>
      <c:lineChart>
        <c:grouping val="standard"/>
        <c:ser>
          <c:idx val="0"/>
          <c:order val="0"/>
          <c:tx>
            <c:strRef>
              <c:f>Magasinfyllingen!$B$14</c:f>
              <c:strCache>
                <c:ptCount val="1"/>
                <c:pt idx="0">
                  <c:v>Minimum (1990-2007)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numRef>
              <c:f>Magasinfyllingen!$C$2:$BB$2</c:f>
              <c:numCache>
                <c:formatCode>General</c:formatCode>
                <c:ptCount val="5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</c:numCache>
            </c:numRef>
          </c:cat>
          <c:val>
            <c:numRef>
              <c:f>Magasinfyllingen!$C$14:$BB$14</c:f>
              <c:numCache>
                <c:formatCode>General</c:formatCode>
                <c:ptCount val="52"/>
                <c:pt idx="0">
                  <c:v>46.4</c:v>
                </c:pt>
                <c:pt idx="1">
                  <c:v>43.5</c:v>
                </c:pt>
                <c:pt idx="2">
                  <c:v>42.5</c:v>
                </c:pt>
                <c:pt idx="3">
                  <c:v>40.700000000000003</c:v>
                </c:pt>
                <c:pt idx="4">
                  <c:v>38.5</c:v>
                </c:pt>
                <c:pt idx="5">
                  <c:v>36.200000000000003</c:v>
                </c:pt>
                <c:pt idx="6">
                  <c:v>33.700000000000003</c:v>
                </c:pt>
                <c:pt idx="7">
                  <c:v>31.1</c:v>
                </c:pt>
                <c:pt idx="8">
                  <c:v>28.6</c:v>
                </c:pt>
                <c:pt idx="9">
                  <c:v>26.5</c:v>
                </c:pt>
                <c:pt idx="10">
                  <c:v>24.9</c:v>
                </c:pt>
                <c:pt idx="11">
                  <c:v>23.4</c:v>
                </c:pt>
                <c:pt idx="12">
                  <c:v>22.1</c:v>
                </c:pt>
                <c:pt idx="13">
                  <c:v>20.5</c:v>
                </c:pt>
                <c:pt idx="14">
                  <c:v>18.7</c:v>
                </c:pt>
                <c:pt idx="15">
                  <c:v>17.3</c:v>
                </c:pt>
                <c:pt idx="16">
                  <c:v>18.7</c:v>
                </c:pt>
                <c:pt idx="17">
                  <c:v>19.399999999999999</c:v>
                </c:pt>
                <c:pt idx="18">
                  <c:v>20.9</c:v>
                </c:pt>
                <c:pt idx="19">
                  <c:v>23</c:v>
                </c:pt>
                <c:pt idx="20">
                  <c:v>27.1</c:v>
                </c:pt>
                <c:pt idx="21">
                  <c:v>29.5</c:v>
                </c:pt>
                <c:pt idx="22">
                  <c:v>35.700000000000003</c:v>
                </c:pt>
                <c:pt idx="23">
                  <c:v>40.6</c:v>
                </c:pt>
                <c:pt idx="24">
                  <c:v>44.5</c:v>
                </c:pt>
                <c:pt idx="25">
                  <c:v>46.6</c:v>
                </c:pt>
                <c:pt idx="26">
                  <c:v>50</c:v>
                </c:pt>
                <c:pt idx="27">
                  <c:v>52.4</c:v>
                </c:pt>
                <c:pt idx="28">
                  <c:v>53.8</c:v>
                </c:pt>
                <c:pt idx="29">
                  <c:v>55.2</c:v>
                </c:pt>
                <c:pt idx="30">
                  <c:v>56.4</c:v>
                </c:pt>
                <c:pt idx="31">
                  <c:v>57</c:v>
                </c:pt>
                <c:pt idx="32">
                  <c:v>57.2</c:v>
                </c:pt>
                <c:pt idx="33">
                  <c:v>58.3</c:v>
                </c:pt>
                <c:pt idx="34">
                  <c:v>59.5</c:v>
                </c:pt>
                <c:pt idx="35">
                  <c:v>59.7</c:v>
                </c:pt>
                <c:pt idx="36">
                  <c:v>58.9</c:v>
                </c:pt>
                <c:pt idx="37">
                  <c:v>58.1</c:v>
                </c:pt>
                <c:pt idx="38">
                  <c:v>57.8</c:v>
                </c:pt>
                <c:pt idx="39">
                  <c:v>60</c:v>
                </c:pt>
                <c:pt idx="40">
                  <c:v>62.2</c:v>
                </c:pt>
                <c:pt idx="41">
                  <c:v>63.1</c:v>
                </c:pt>
                <c:pt idx="42">
                  <c:v>63.4</c:v>
                </c:pt>
                <c:pt idx="43">
                  <c:v>64.3</c:v>
                </c:pt>
                <c:pt idx="44">
                  <c:v>65.099999999999994</c:v>
                </c:pt>
                <c:pt idx="45">
                  <c:v>65.3</c:v>
                </c:pt>
                <c:pt idx="46">
                  <c:v>63.5</c:v>
                </c:pt>
                <c:pt idx="47">
                  <c:v>60.6</c:v>
                </c:pt>
                <c:pt idx="48">
                  <c:v>57.7</c:v>
                </c:pt>
                <c:pt idx="49">
                  <c:v>54.9</c:v>
                </c:pt>
                <c:pt idx="50">
                  <c:v>52.1</c:v>
                </c:pt>
                <c:pt idx="51">
                  <c:v>49.6</c:v>
                </c:pt>
              </c:numCache>
            </c:numRef>
          </c:val>
        </c:ser>
        <c:ser>
          <c:idx val="1"/>
          <c:order val="1"/>
          <c:tx>
            <c:strRef>
              <c:f>Magasinfyllingen!$B$15</c:f>
              <c:strCache>
                <c:ptCount val="1"/>
                <c:pt idx="0">
                  <c:v>Median (1990-2007)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Magasinfyllingen!$C$2:$BB$2</c:f>
              <c:numCache>
                <c:formatCode>General</c:formatCode>
                <c:ptCount val="5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</c:numCache>
            </c:numRef>
          </c:cat>
          <c:val>
            <c:numRef>
              <c:f>Magasinfyllingen!$C$15:$BB$15</c:f>
              <c:numCache>
                <c:formatCode>General</c:formatCode>
                <c:ptCount val="52"/>
                <c:pt idx="0">
                  <c:v>69.8</c:v>
                </c:pt>
                <c:pt idx="1">
                  <c:v>66.8</c:v>
                </c:pt>
                <c:pt idx="2">
                  <c:v>65.099999999999994</c:v>
                </c:pt>
                <c:pt idx="3">
                  <c:v>62.6</c:v>
                </c:pt>
                <c:pt idx="4">
                  <c:v>60.6</c:v>
                </c:pt>
                <c:pt idx="5">
                  <c:v>58.3</c:v>
                </c:pt>
                <c:pt idx="6">
                  <c:v>55.6</c:v>
                </c:pt>
                <c:pt idx="7">
                  <c:v>52.8</c:v>
                </c:pt>
                <c:pt idx="8">
                  <c:v>49.7</c:v>
                </c:pt>
                <c:pt idx="9">
                  <c:v>46.6</c:v>
                </c:pt>
                <c:pt idx="10">
                  <c:v>44.3</c:v>
                </c:pt>
                <c:pt idx="11">
                  <c:v>41.8</c:v>
                </c:pt>
                <c:pt idx="12">
                  <c:v>39.5</c:v>
                </c:pt>
                <c:pt idx="13">
                  <c:v>37.700000000000003</c:v>
                </c:pt>
                <c:pt idx="14">
                  <c:v>36.1</c:v>
                </c:pt>
                <c:pt idx="15">
                  <c:v>34.700000000000003</c:v>
                </c:pt>
                <c:pt idx="16">
                  <c:v>34.6</c:v>
                </c:pt>
                <c:pt idx="17">
                  <c:v>34.200000000000003</c:v>
                </c:pt>
                <c:pt idx="18">
                  <c:v>37.5</c:v>
                </c:pt>
                <c:pt idx="19">
                  <c:v>39.6</c:v>
                </c:pt>
                <c:pt idx="20">
                  <c:v>44.7</c:v>
                </c:pt>
                <c:pt idx="21">
                  <c:v>47.2</c:v>
                </c:pt>
                <c:pt idx="22">
                  <c:v>50.1</c:v>
                </c:pt>
                <c:pt idx="23">
                  <c:v>54.9</c:v>
                </c:pt>
                <c:pt idx="24">
                  <c:v>62.6</c:v>
                </c:pt>
                <c:pt idx="25">
                  <c:v>67.5</c:v>
                </c:pt>
                <c:pt idx="26">
                  <c:v>72.3</c:v>
                </c:pt>
                <c:pt idx="27">
                  <c:v>75.7</c:v>
                </c:pt>
                <c:pt idx="28">
                  <c:v>79.8</c:v>
                </c:pt>
                <c:pt idx="29">
                  <c:v>82.2</c:v>
                </c:pt>
                <c:pt idx="30">
                  <c:v>83.9</c:v>
                </c:pt>
                <c:pt idx="31">
                  <c:v>84.5</c:v>
                </c:pt>
                <c:pt idx="32">
                  <c:v>84.2</c:v>
                </c:pt>
                <c:pt idx="33">
                  <c:v>84.4</c:v>
                </c:pt>
                <c:pt idx="34">
                  <c:v>84.8</c:v>
                </c:pt>
                <c:pt idx="35">
                  <c:v>85.6</c:v>
                </c:pt>
                <c:pt idx="36">
                  <c:v>87.6</c:v>
                </c:pt>
                <c:pt idx="37">
                  <c:v>88.3</c:v>
                </c:pt>
                <c:pt idx="38">
                  <c:v>87.6</c:v>
                </c:pt>
                <c:pt idx="39">
                  <c:v>88</c:v>
                </c:pt>
                <c:pt idx="40">
                  <c:v>87.9</c:v>
                </c:pt>
                <c:pt idx="41">
                  <c:v>87.2</c:v>
                </c:pt>
                <c:pt idx="42">
                  <c:v>87.1</c:v>
                </c:pt>
                <c:pt idx="43">
                  <c:v>88.2</c:v>
                </c:pt>
                <c:pt idx="44">
                  <c:v>86.7</c:v>
                </c:pt>
                <c:pt idx="45">
                  <c:v>85.2</c:v>
                </c:pt>
                <c:pt idx="46">
                  <c:v>82.8</c:v>
                </c:pt>
                <c:pt idx="47">
                  <c:v>80.5</c:v>
                </c:pt>
                <c:pt idx="48">
                  <c:v>78.099999999999994</c:v>
                </c:pt>
                <c:pt idx="49">
                  <c:v>75.8</c:v>
                </c:pt>
                <c:pt idx="50">
                  <c:v>74</c:v>
                </c:pt>
                <c:pt idx="51">
                  <c:v>71.599999999999994</c:v>
                </c:pt>
              </c:numCache>
            </c:numRef>
          </c:val>
        </c:ser>
        <c:ser>
          <c:idx val="2"/>
          <c:order val="2"/>
          <c:tx>
            <c:strRef>
              <c:f>Magasinfyllingen!$B$16</c:f>
              <c:strCache>
                <c:ptCount val="1"/>
                <c:pt idx="0">
                  <c:v>Maksimum (1990-2007)</c:v>
                </c:pt>
              </c:strCache>
            </c:strRef>
          </c:tx>
          <c:spPr>
            <a:ln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numRef>
              <c:f>Magasinfyllingen!$C$2:$BB$2</c:f>
              <c:numCache>
                <c:formatCode>General</c:formatCode>
                <c:ptCount val="5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</c:numCache>
            </c:numRef>
          </c:cat>
          <c:val>
            <c:numRef>
              <c:f>Magasinfyllingen!$C$16:$BB$16</c:f>
              <c:numCache>
                <c:formatCode>General</c:formatCode>
                <c:ptCount val="52"/>
                <c:pt idx="0">
                  <c:v>76.8</c:v>
                </c:pt>
                <c:pt idx="1">
                  <c:v>74.599999999999994</c:v>
                </c:pt>
                <c:pt idx="2">
                  <c:v>71.7</c:v>
                </c:pt>
                <c:pt idx="3">
                  <c:v>68.900000000000006</c:v>
                </c:pt>
                <c:pt idx="4">
                  <c:v>66.900000000000006</c:v>
                </c:pt>
                <c:pt idx="5">
                  <c:v>65</c:v>
                </c:pt>
                <c:pt idx="6">
                  <c:v>62</c:v>
                </c:pt>
                <c:pt idx="7">
                  <c:v>61.8</c:v>
                </c:pt>
                <c:pt idx="8">
                  <c:v>60.1</c:v>
                </c:pt>
                <c:pt idx="9">
                  <c:v>58</c:v>
                </c:pt>
                <c:pt idx="10">
                  <c:v>57.6</c:v>
                </c:pt>
                <c:pt idx="11">
                  <c:v>58</c:v>
                </c:pt>
                <c:pt idx="12">
                  <c:v>56.8</c:v>
                </c:pt>
                <c:pt idx="13">
                  <c:v>55.4</c:v>
                </c:pt>
                <c:pt idx="14">
                  <c:v>53.8</c:v>
                </c:pt>
                <c:pt idx="15">
                  <c:v>52.4</c:v>
                </c:pt>
                <c:pt idx="16">
                  <c:v>52.7</c:v>
                </c:pt>
                <c:pt idx="17">
                  <c:v>57.8</c:v>
                </c:pt>
                <c:pt idx="18">
                  <c:v>62.1</c:v>
                </c:pt>
                <c:pt idx="19">
                  <c:v>64.099999999999994</c:v>
                </c:pt>
                <c:pt idx="20">
                  <c:v>65.099999999999994</c:v>
                </c:pt>
                <c:pt idx="21">
                  <c:v>67.8</c:v>
                </c:pt>
                <c:pt idx="22">
                  <c:v>74.3</c:v>
                </c:pt>
                <c:pt idx="23">
                  <c:v>79.099999999999994</c:v>
                </c:pt>
                <c:pt idx="24">
                  <c:v>84.8</c:v>
                </c:pt>
                <c:pt idx="25">
                  <c:v>88.4</c:v>
                </c:pt>
                <c:pt idx="26">
                  <c:v>91.3</c:v>
                </c:pt>
                <c:pt idx="27">
                  <c:v>93.2</c:v>
                </c:pt>
                <c:pt idx="28">
                  <c:v>94.7</c:v>
                </c:pt>
                <c:pt idx="29">
                  <c:v>95.4</c:v>
                </c:pt>
                <c:pt idx="30">
                  <c:v>96.3</c:v>
                </c:pt>
                <c:pt idx="31">
                  <c:v>95.6</c:v>
                </c:pt>
                <c:pt idx="32">
                  <c:v>97.3</c:v>
                </c:pt>
                <c:pt idx="33">
                  <c:v>97.1</c:v>
                </c:pt>
                <c:pt idx="34">
                  <c:v>97.2</c:v>
                </c:pt>
                <c:pt idx="35">
                  <c:v>97.2</c:v>
                </c:pt>
                <c:pt idx="36">
                  <c:v>96.5</c:v>
                </c:pt>
                <c:pt idx="37">
                  <c:v>96.6</c:v>
                </c:pt>
                <c:pt idx="38">
                  <c:v>96.5</c:v>
                </c:pt>
                <c:pt idx="39">
                  <c:v>95.9</c:v>
                </c:pt>
                <c:pt idx="40">
                  <c:v>96.7</c:v>
                </c:pt>
                <c:pt idx="41">
                  <c:v>97.1</c:v>
                </c:pt>
                <c:pt idx="42">
                  <c:v>96.5</c:v>
                </c:pt>
                <c:pt idx="43">
                  <c:v>95.1</c:v>
                </c:pt>
                <c:pt idx="44">
                  <c:v>93</c:v>
                </c:pt>
                <c:pt idx="45">
                  <c:v>91.9</c:v>
                </c:pt>
                <c:pt idx="46">
                  <c:v>90.2</c:v>
                </c:pt>
                <c:pt idx="47">
                  <c:v>87.7</c:v>
                </c:pt>
                <c:pt idx="48">
                  <c:v>86.1</c:v>
                </c:pt>
                <c:pt idx="49">
                  <c:v>84.6</c:v>
                </c:pt>
                <c:pt idx="50">
                  <c:v>81.7</c:v>
                </c:pt>
                <c:pt idx="51">
                  <c:v>78.8</c:v>
                </c:pt>
              </c:numCache>
            </c:numRef>
          </c:val>
        </c:ser>
        <c:ser>
          <c:idx val="3"/>
          <c:order val="3"/>
          <c:tx>
            <c:strRef>
              <c:f>Magasinfyllingen!$B$5</c:f>
              <c:strCache>
                <c:ptCount val="1"/>
                <c:pt idx="0">
                  <c:v>2010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val>
            <c:numRef>
              <c:f>Magasinfyllingen!$C$5:$BB$5</c:f>
              <c:numCache>
                <c:formatCode>General</c:formatCode>
                <c:ptCount val="52"/>
                <c:pt idx="0">
                  <c:v>61</c:v>
                </c:pt>
                <c:pt idx="1">
                  <c:v>57.6</c:v>
                </c:pt>
                <c:pt idx="2">
                  <c:v>54.4</c:v>
                </c:pt>
                <c:pt idx="3">
                  <c:v>50.8</c:v>
                </c:pt>
                <c:pt idx="4">
                  <c:v>47.6</c:v>
                </c:pt>
                <c:pt idx="5">
                  <c:v>44.2</c:v>
                </c:pt>
                <c:pt idx="6">
                  <c:v>40.9</c:v>
                </c:pt>
                <c:pt idx="7">
                  <c:v>37.800000000000004</c:v>
                </c:pt>
                <c:pt idx="8">
                  <c:v>35</c:v>
                </c:pt>
                <c:pt idx="9">
                  <c:v>32.6</c:v>
                </c:pt>
                <c:pt idx="10">
                  <c:v>30.4</c:v>
                </c:pt>
                <c:pt idx="11">
                  <c:v>28.5</c:v>
                </c:pt>
                <c:pt idx="12">
                  <c:v>26.8</c:v>
                </c:pt>
                <c:pt idx="13">
                  <c:v>25.2</c:v>
                </c:pt>
                <c:pt idx="14">
                  <c:v>24.2</c:v>
                </c:pt>
                <c:pt idx="15">
                  <c:v>22.8</c:v>
                </c:pt>
                <c:pt idx="16">
                  <c:v>23.4</c:v>
                </c:pt>
                <c:pt idx="17">
                  <c:v>23.2</c:v>
                </c:pt>
                <c:pt idx="18">
                  <c:v>24</c:v>
                </c:pt>
                <c:pt idx="19">
                  <c:v>32.6</c:v>
                </c:pt>
                <c:pt idx="20">
                  <c:v>36.9</c:v>
                </c:pt>
                <c:pt idx="21">
                  <c:v>40.800000000000004</c:v>
                </c:pt>
                <c:pt idx="22">
                  <c:v>44.9</c:v>
                </c:pt>
                <c:pt idx="23">
                  <c:v>48.8</c:v>
                </c:pt>
                <c:pt idx="24">
                  <c:v>51.5</c:v>
                </c:pt>
                <c:pt idx="25">
                  <c:v>54</c:v>
                </c:pt>
                <c:pt idx="26">
                  <c:v>56</c:v>
                </c:pt>
                <c:pt idx="27">
                  <c:v>58.9</c:v>
                </c:pt>
                <c:pt idx="28">
                  <c:v>61.7</c:v>
                </c:pt>
                <c:pt idx="29">
                  <c:v>62.6</c:v>
                </c:pt>
                <c:pt idx="30">
                  <c:v>63.9</c:v>
                </c:pt>
                <c:pt idx="31">
                  <c:v>65.3</c:v>
                </c:pt>
                <c:pt idx="32">
                  <c:v>66</c:v>
                </c:pt>
                <c:pt idx="33">
                  <c:v>67.599999999999994</c:v>
                </c:pt>
                <c:pt idx="34">
                  <c:v>67.2</c:v>
                </c:pt>
                <c:pt idx="35">
                  <c:v>66.5</c:v>
                </c:pt>
                <c:pt idx="36">
                  <c:v>67.8</c:v>
                </c:pt>
                <c:pt idx="37">
                  <c:v>68.599999999999994</c:v>
                </c:pt>
                <c:pt idx="38">
                  <c:v>67.8</c:v>
                </c:pt>
                <c:pt idx="39">
                  <c:v>71.3</c:v>
                </c:pt>
                <c:pt idx="40">
                  <c:v>70.2</c:v>
                </c:pt>
                <c:pt idx="41">
                  <c:v>68.8</c:v>
                </c:pt>
                <c:pt idx="42">
                  <c:v>68.7</c:v>
                </c:pt>
                <c:pt idx="43">
                  <c:v>68.5</c:v>
                </c:pt>
                <c:pt idx="44">
                  <c:v>66.5</c:v>
                </c:pt>
                <c:pt idx="45">
                  <c:v>64</c:v>
                </c:pt>
                <c:pt idx="46">
                  <c:v>61</c:v>
                </c:pt>
                <c:pt idx="47">
                  <c:v>57.6</c:v>
                </c:pt>
                <c:pt idx="48">
                  <c:v>54.5</c:v>
                </c:pt>
                <c:pt idx="49">
                  <c:v>51.3</c:v>
                </c:pt>
                <c:pt idx="50">
                  <c:v>48.1</c:v>
                </c:pt>
                <c:pt idx="51">
                  <c:v>45.3</c:v>
                </c:pt>
              </c:numCache>
            </c:numRef>
          </c:val>
        </c:ser>
        <c:ser>
          <c:idx val="4"/>
          <c:order val="4"/>
          <c:tx>
            <c:strRef>
              <c:f>Magasinfyllingen!$B$6</c:f>
              <c:strCache>
                <c:ptCount val="1"/>
                <c:pt idx="0">
                  <c:v>2009</c:v>
                </c:pt>
              </c:strCache>
            </c:strRef>
          </c:tx>
          <c:marker>
            <c:symbol val="none"/>
          </c:marker>
          <c:val>
            <c:numRef>
              <c:f>Magasinfyllingen!$C$6:$BB$6</c:f>
              <c:numCache>
                <c:formatCode>General</c:formatCode>
                <c:ptCount val="52"/>
                <c:pt idx="0">
                  <c:v>65.099999999999994</c:v>
                </c:pt>
                <c:pt idx="1">
                  <c:v>62.4</c:v>
                </c:pt>
                <c:pt idx="2">
                  <c:v>60.7</c:v>
                </c:pt>
                <c:pt idx="3">
                  <c:v>58.1</c:v>
                </c:pt>
                <c:pt idx="4">
                  <c:v>54.9</c:v>
                </c:pt>
                <c:pt idx="5">
                  <c:v>51.8</c:v>
                </c:pt>
                <c:pt idx="6">
                  <c:v>48.6</c:v>
                </c:pt>
                <c:pt idx="7">
                  <c:v>45.6</c:v>
                </c:pt>
                <c:pt idx="8">
                  <c:v>42.8</c:v>
                </c:pt>
                <c:pt idx="9">
                  <c:v>40</c:v>
                </c:pt>
                <c:pt idx="10">
                  <c:v>37.200000000000003</c:v>
                </c:pt>
                <c:pt idx="11">
                  <c:v>34.800000000000004</c:v>
                </c:pt>
                <c:pt idx="12">
                  <c:v>32.200000000000003</c:v>
                </c:pt>
                <c:pt idx="13">
                  <c:v>30.3</c:v>
                </c:pt>
                <c:pt idx="14">
                  <c:v>30</c:v>
                </c:pt>
                <c:pt idx="15">
                  <c:v>30.7</c:v>
                </c:pt>
                <c:pt idx="16">
                  <c:v>31.3</c:v>
                </c:pt>
                <c:pt idx="17">
                  <c:v>35.700000000000003</c:v>
                </c:pt>
                <c:pt idx="18">
                  <c:v>38.200000000000003</c:v>
                </c:pt>
                <c:pt idx="19">
                  <c:v>39.700000000000003</c:v>
                </c:pt>
                <c:pt idx="20">
                  <c:v>43.1</c:v>
                </c:pt>
                <c:pt idx="21">
                  <c:v>47.8</c:v>
                </c:pt>
                <c:pt idx="22">
                  <c:v>50.8</c:v>
                </c:pt>
                <c:pt idx="23">
                  <c:v>52.8</c:v>
                </c:pt>
                <c:pt idx="24">
                  <c:v>55.9</c:v>
                </c:pt>
                <c:pt idx="25">
                  <c:v>59.4</c:v>
                </c:pt>
                <c:pt idx="26">
                  <c:v>63.3</c:v>
                </c:pt>
                <c:pt idx="27">
                  <c:v>66.599999999999994</c:v>
                </c:pt>
                <c:pt idx="28">
                  <c:v>69.5</c:v>
                </c:pt>
                <c:pt idx="29">
                  <c:v>72.900000000000006</c:v>
                </c:pt>
                <c:pt idx="30">
                  <c:v>76.099999999999994</c:v>
                </c:pt>
                <c:pt idx="31">
                  <c:v>77.8</c:v>
                </c:pt>
                <c:pt idx="32">
                  <c:v>78.8</c:v>
                </c:pt>
                <c:pt idx="33">
                  <c:v>80.900000000000006</c:v>
                </c:pt>
                <c:pt idx="34">
                  <c:v>82.2</c:v>
                </c:pt>
                <c:pt idx="35">
                  <c:v>84.8</c:v>
                </c:pt>
                <c:pt idx="36">
                  <c:v>86.7</c:v>
                </c:pt>
                <c:pt idx="37">
                  <c:v>86.6</c:v>
                </c:pt>
                <c:pt idx="38">
                  <c:v>88.6</c:v>
                </c:pt>
                <c:pt idx="39">
                  <c:v>89.1</c:v>
                </c:pt>
                <c:pt idx="40">
                  <c:v>88.4</c:v>
                </c:pt>
                <c:pt idx="41">
                  <c:v>86.7</c:v>
                </c:pt>
                <c:pt idx="42">
                  <c:v>84.8</c:v>
                </c:pt>
                <c:pt idx="43">
                  <c:v>82.6</c:v>
                </c:pt>
                <c:pt idx="44">
                  <c:v>80.8</c:v>
                </c:pt>
                <c:pt idx="45">
                  <c:v>78.599999999999994</c:v>
                </c:pt>
                <c:pt idx="46">
                  <c:v>79</c:v>
                </c:pt>
                <c:pt idx="47">
                  <c:v>78.599999999999994</c:v>
                </c:pt>
                <c:pt idx="48">
                  <c:v>76.099999999999994</c:v>
                </c:pt>
                <c:pt idx="49">
                  <c:v>73.7</c:v>
                </c:pt>
                <c:pt idx="50">
                  <c:v>70.400000000000006</c:v>
                </c:pt>
                <c:pt idx="51">
                  <c:v>67.599999999999994</c:v>
                </c:pt>
              </c:numCache>
            </c:numRef>
          </c:val>
        </c:ser>
        <c:ser>
          <c:idx val="5"/>
          <c:order val="5"/>
          <c:tx>
            <c:strRef>
              <c:f>Magasinfyllingen!$B$7</c:f>
              <c:strCache>
                <c:ptCount val="1"/>
                <c:pt idx="0">
                  <c:v>2008</c:v>
                </c:pt>
              </c:strCache>
            </c:strRef>
          </c:tx>
          <c:marker>
            <c:symbol val="none"/>
          </c:marker>
          <c:val>
            <c:numRef>
              <c:f>Magasinfyllingen!$C$7:$BB$7</c:f>
              <c:numCache>
                <c:formatCode>General</c:formatCode>
                <c:ptCount val="52"/>
                <c:pt idx="0">
                  <c:v>74.400000000000006</c:v>
                </c:pt>
                <c:pt idx="1">
                  <c:v>71.7</c:v>
                </c:pt>
                <c:pt idx="2">
                  <c:v>69.7</c:v>
                </c:pt>
                <c:pt idx="3">
                  <c:v>67.400000000000006</c:v>
                </c:pt>
                <c:pt idx="4">
                  <c:v>65.3</c:v>
                </c:pt>
                <c:pt idx="5">
                  <c:v>62.7</c:v>
                </c:pt>
                <c:pt idx="6">
                  <c:v>59.7</c:v>
                </c:pt>
                <c:pt idx="7">
                  <c:v>58.1</c:v>
                </c:pt>
                <c:pt idx="8">
                  <c:v>56.1</c:v>
                </c:pt>
                <c:pt idx="9">
                  <c:v>53.4</c:v>
                </c:pt>
                <c:pt idx="10">
                  <c:v>50.9</c:v>
                </c:pt>
                <c:pt idx="11">
                  <c:v>48</c:v>
                </c:pt>
                <c:pt idx="12">
                  <c:v>45</c:v>
                </c:pt>
                <c:pt idx="13">
                  <c:v>42.5</c:v>
                </c:pt>
                <c:pt idx="14">
                  <c:v>39.800000000000004</c:v>
                </c:pt>
                <c:pt idx="15">
                  <c:v>37.300000000000004</c:v>
                </c:pt>
                <c:pt idx="16">
                  <c:v>36</c:v>
                </c:pt>
                <c:pt idx="17">
                  <c:v>40.700000000000003</c:v>
                </c:pt>
                <c:pt idx="18">
                  <c:v>46.3</c:v>
                </c:pt>
                <c:pt idx="19">
                  <c:v>50.4</c:v>
                </c:pt>
                <c:pt idx="20">
                  <c:v>51.7</c:v>
                </c:pt>
                <c:pt idx="21">
                  <c:v>56.4</c:v>
                </c:pt>
                <c:pt idx="22">
                  <c:v>64.599999999999994</c:v>
                </c:pt>
                <c:pt idx="23">
                  <c:v>68.900000000000006</c:v>
                </c:pt>
                <c:pt idx="24">
                  <c:v>72.5</c:v>
                </c:pt>
                <c:pt idx="25">
                  <c:v>75.099999999999994</c:v>
                </c:pt>
                <c:pt idx="26">
                  <c:v>78.5</c:v>
                </c:pt>
                <c:pt idx="27">
                  <c:v>80.8</c:v>
                </c:pt>
                <c:pt idx="28">
                  <c:v>83</c:v>
                </c:pt>
                <c:pt idx="29">
                  <c:v>84.8</c:v>
                </c:pt>
                <c:pt idx="30">
                  <c:v>85.5</c:v>
                </c:pt>
                <c:pt idx="31">
                  <c:v>85.9</c:v>
                </c:pt>
                <c:pt idx="32">
                  <c:v>86.8</c:v>
                </c:pt>
                <c:pt idx="33">
                  <c:v>86.1</c:v>
                </c:pt>
                <c:pt idx="34">
                  <c:v>85.6</c:v>
                </c:pt>
                <c:pt idx="35">
                  <c:v>86.1</c:v>
                </c:pt>
                <c:pt idx="36">
                  <c:v>85.3</c:v>
                </c:pt>
                <c:pt idx="37">
                  <c:v>83.8</c:v>
                </c:pt>
                <c:pt idx="38">
                  <c:v>82.7</c:v>
                </c:pt>
                <c:pt idx="39">
                  <c:v>81.900000000000006</c:v>
                </c:pt>
                <c:pt idx="40">
                  <c:v>82.9</c:v>
                </c:pt>
                <c:pt idx="41">
                  <c:v>83.5</c:v>
                </c:pt>
                <c:pt idx="42">
                  <c:v>85.7</c:v>
                </c:pt>
                <c:pt idx="43">
                  <c:v>84.8</c:v>
                </c:pt>
                <c:pt idx="44">
                  <c:v>83</c:v>
                </c:pt>
                <c:pt idx="45">
                  <c:v>82.4</c:v>
                </c:pt>
                <c:pt idx="46">
                  <c:v>80.8</c:v>
                </c:pt>
                <c:pt idx="47">
                  <c:v>78.900000000000006</c:v>
                </c:pt>
                <c:pt idx="48">
                  <c:v>75.900000000000006</c:v>
                </c:pt>
                <c:pt idx="49">
                  <c:v>72.599999999999994</c:v>
                </c:pt>
                <c:pt idx="50">
                  <c:v>70.2</c:v>
                </c:pt>
                <c:pt idx="51">
                  <c:v>68</c:v>
                </c:pt>
              </c:numCache>
            </c:numRef>
          </c:val>
        </c:ser>
        <c:ser>
          <c:idx val="6"/>
          <c:order val="6"/>
          <c:tx>
            <c:strRef>
              <c:f>Magasinfyllingen!$B$4</c:f>
              <c:strCache>
                <c:ptCount val="1"/>
                <c:pt idx="0">
                  <c:v>2011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Magasinfyllingen!$C$4:$BB$4</c:f>
              <c:numCache>
                <c:formatCode>General</c:formatCode>
                <c:ptCount val="52"/>
                <c:pt idx="0">
                  <c:v>42.8</c:v>
                </c:pt>
                <c:pt idx="1">
                  <c:v>40.6</c:v>
                </c:pt>
                <c:pt idx="2">
                  <c:v>38.800000000000004</c:v>
                </c:pt>
                <c:pt idx="3">
                  <c:v>36.5</c:v>
                </c:pt>
                <c:pt idx="4">
                  <c:v>34.700000000000003</c:v>
                </c:pt>
                <c:pt idx="5">
                  <c:v>32.800000000000004</c:v>
                </c:pt>
                <c:pt idx="6">
                  <c:v>29.9</c:v>
                </c:pt>
                <c:pt idx="7">
                  <c:v>27</c:v>
                </c:pt>
                <c:pt idx="8">
                  <c:v>24.8</c:v>
                </c:pt>
                <c:pt idx="9">
                  <c:v>22.8</c:v>
                </c:pt>
                <c:pt idx="10">
                  <c:v>20.6</c:v>
                </c:pt>
                <c:pt idx="11">
                  <c:v>19.8</c:v>
                </c:pt>
                <c:pt idx="12">
                  <c:v>18.100000000000001</c:v>
                </c:pt>
                <c:pt idx="13">
                  <c:v>19</c:v>
                </c:pt>
                <c:pt idx="14">
                  <c:v>20.2</c:v>
                </c:pt>
                <c:pt idx="15">
                  <c:v>22.9</c:v>
                </c:pt>
                <c:pt idx="16">
                  <c:v>25.9</c:v>
                </c:pt>
                <c:pt idx="17">
                  <c:v>26.9</c:v>
                </c:pt>
                <c:pt idx="18">
                  <c:v>31.2</c:v>
                </c:pt>
                <c:pt idx="19">
                  <c:v>34.200000000000003</c:v>
                </c:pt>
                <c:pt idx="20">
                  <c:v>37.9</c:v>
                </c:pt>
                <c:pt idx="21">
                  <c:v>42.9</c:v>
                </c:pt>
                <c:pt idx="22">
                  <c:v>52.4</c:v>
                </c:pt>
                <c:pt idx="23">
                  <c:v>58.1</c:v>
                </c:pt>
                <c:pt idx="24">
                  <c:v>61.7</c:v>
                </c:pt>
                <c:pt idx="25">
                  <c:v>67.2</c:v>
                </c:pt>
                <c:pt idx="26">
                  <c:v>70.5</c:v>
                </c:pt>
                <c:pt idx="27">
                  <c:v>72.2</c:v>
                </c:pt>
                <c:pt idx="28">
                  <c:v>75.2</c:v>
                </c:pt>
                <c:pt idx="29">
                  <c:v>77</c:v>
                </c:pt>
                <c:pt idx="30">
                  <c:v>77.400000000000006</c:v>
                </c:pt>
                <c:pt idx="31">
                  <c:v>77.3</c:v>
                </c:pt>
                <c:pt idx="32">
                  <c:v>77.5</c:v>
                </c:pt>
                <c:pt idx="33">
                  <c:v>78.2</c:v>
                </c:pt>
                <c:pt idx="34">
                  <c:v>79</c:v>
                </c:pt>
                <c:pt idx="35">
                  <c:v>81.2</c:v>
                </c:pt>
                <c:pt idx="36">
                  <c:v>83.6</c:v>
                </c:pt>
                <c:pt idx="37">
                  <c:v>84.8</c:v>
                </c:pt>
                <c:pt idx="38">
                  <c:v>86.1</c:v>
                </c:pt>
                <c:pt idx="39">
                  <c:v>87.6</c:v>
                </c:pt>
                <c:pt idx="40">
                  <c:v>87.2</c:v>
                </c:pt>
                <c:pt idx="41">
                  <c:v>87.2</c:v>
                </c:pt>
                <c:pt idx="42">
                  <c:v>86.9</c:v>
                </c:pt>
                <c:pt idx="43">
                  <c:v>88</c:v>
                </c:pt>
                <c:pt idx="44">
                  <c:v>87</c:v>
                </c:pt>
                <c:pt idx="45">
                  <c:v>85.4</c:v>
                </c:pt>
                <c:pt idx="46">
                  <c:v>85.1</c:v>
                </c:pt>
                <c:pt idx="47">
                  <c:v>85.8</c:v>
                </c:pt>
                <c:pt idx="48">
                  <c:v>83.6</c:v>
                </c:pt>
                <c:pt idx="49">
                  <c:v>81.8</c:v>
                </c:pt>
                <c:pt idx="50">
                  <c:v>79.7</c:v>
                </c:pt>
                <c:pt idx="51">
                  <c:v>80.3</c:v>
                </c:pt>
              </c:numCache>
            </c:numRef>
          </c:val>
        </c:ser>
        <c:marker val="1"/>
        <c:axId val="82363136"/>
        <c:axId val="82365056"/>
      </c:lineChart>
      <c:catAx>
        <c:axId val="823631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nb-NO"/>
                  <a:t>Uke</a:t>
                </a:r>
              </a:p>
            </c:rich>
          </c:tx>
          <c:layout>
            <c:manualLayout>
              <c:xMode val="edge"/>
              <c:yMode val="edge"/>
              <c:x val="0.5207877103597347"/>
              <c:y val="0.84633823426940413"/>
            </c:manualLayout>
          </c:layout>
        </c:title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b-NO"/>
          </a:p>
        </c:txPr>
        <c:crossAx val="82365056"/>
        <c:crosses val="autoZero"/>
        <c:auto val="1"/>
        <c:lblAlgn val="ctr"/>
        <c:lblOffset val="100"/>
      </c:catAx>
      <c:valAx>
        <c:axId val="82365056"/>
        <c:scaling>
          <c:orientation val="minMax"/>
          <c:max val="100"/>
        </c:scaling>
        <c:axPos val="l"/>
        <c:majorGridlines/>
        <c:title>
          <c:tx>
            <c:rich>
              <a:bodyPr rot="0" vert="horz"/>
              <a:lstStyle/>
              <a:p>
                <a:pPr algn="ctr">
                  <a:defRPr sz="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nb-NO"/>
                  <a:t>Prosent</a:t>
                </a:r>
              </a:p>
            </c:rich>
          </c:tx>
          <c:layout>
            <c:manualLayout>
              <c:xMode val="edge"/>
              <c:yMode val="edge"/>
              <c:x val="0"/>
              <c:y val="0.4119239077416284"/>
            </c:manualLayout>
          </c:layout>
        </c:title>
        <c:numFmt formatCode="General" sourceLinked="1"/>
        <c:maj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b-NO"/>
          </a:p>
        </c:txPr>
        <c:crossAx val="82363136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1.5396943029180174E-2"/>
          <c:y val="0.89454648921097257"/>
          <c:w val="0.97116689825536506"/>
          <c:h val="8.7754395744784303E-2"/>
        </c:manualLayout>
      </c:layout>
      <c:txPr>
        <a:bodyPr/>
        <a:lstStyle/>
        <a:p>
          <a:pPr>
            <a:defRPr sz="82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nb-NO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nb-NO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/>
      <c:lineChart>
        <c:grouping val="standard"/>
        <c:ser>
          <c:idx val="0"/>
          <c:order val="0"/>
          <c:tx>
            <c:v>2011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'Prod. ulike kraftverk'!$R$2:$R$53</c:f>
              <c:numCache>
                <c:formatCode>0.00</c:formatCode>
                <c:ptCount val="52"/>
                <c:pt idx="0">
                  <c:v>2.5116959999999953</c:v>
                </c:pt>
                <c:pt idx="1">
                  <c:v>2.3493170000000001</c:v>
                </c:pt>
                <c:pt idx="2">
                  <c:v>2.258216</c:v>
                </c:pt>
                <c:pt idx="3">
                  <c:v>2.4358169999999943</c:v>
                </c:pt>
                <c:pt idx="4">
                  <c:v>2.1704129999999977</c:v>
                </c:pt>
                <c:pt idx="5">
                  <c:v>2.2839820000000048</c:v>
                </c:pt>
                <c:pt idx="6">
                  <c:v>2.726029</c:v>
                </c:pt>
                <c:pt idx="7">
                  <c:v>2.704256</c:v>
                </c:pt>
                <c:pt idx="8">
                  <c:v>2.2324829999999967</c:v>
                </c:pt>
                <c:pt idx="9">
                  <c:v>2.1181399999999999</c:v>
                </c:pt>
                <c:pt idx="10">
                  <c:v>2.1859899999999999</c:v>
                </c:pt>
                <c:pt idx="11">
                  <c:v>1.8945570000000029</c:v>
                </c:pt>
                <c:pt idx="12">
                  <c:v>2.1102099999999977</c:v>
                </c:pt>
                <c:pt idx="13">
                  <c:v>1.7111129999999999</c:v>
                </c:pt>
                <c:pt idx="14">
                  <c:v>1.949184</c:v>
                </c:pt>
                <c:pt idx="15">
                  <c:v>1.697589</c:v>
                </c:pt>
                <c:pt idx="16">
                  <c:v>1.594301</c:v>
                </c:pt>
                <c:pt idx="17">
                  <c:v>1.7704259999999998</c:v>
                </c:pt>
                <c:pt idx="18">
                  <c:v>1.826759</c:v>
                </c:pt>
                <c:pt idx="19">
                  <c:v>1.7399859999999998</c:v>
                </c:pt>
                <c:pt idx="20">
                  <c:v>1.8234089999999998</c:v>
                </c:pt>
                <c:pt idx="21">
                  <c:v>1.8715609999999998</c:v>
                </c:pt>
                <c:pt idx="22">
                  <c:v>2.1849729999999998</c:v>
                </c:pt>
                <c:pt idx="23">
                  <c:v>2.093998</c:v>
                </c:pt>
                <c:pt idx="24">
                  <c:v>1.9198599999999999</c:v>
                </c:pt>
                <c:pt idx="25">
                  <c:v>2.282025</c:v>
                </c:pt>
                <c:pt idx="26">
                  <c:v>2.422631</c:v>
                </c:pt>
                <c:pt idx="27">
                  <c:v>2.2685100000000054</c:v>
                </c:pt>
                <c:pt idx="28">
                  <c:v>2.1759399999999998</c:v>
                </c:pt>
                <c:pt idx="29">
                  <c:v>2.2683250000000048</c:v>
                </c:pt>
                <c:pt idx="30">
                  <c:v>2.1989920000000001</c:v>
                </c:pt>
                <c:pt idx="31">
                  <c:v>2.2150189999999967</c:v>
                </c:pt>
                <c:pt idx="32">
                  <c:v>2.4054989999999967</c:v>
                </c:pt>
                <c:pt idx="33">
                  <c:v>2.25508</c:v>
                </c:pt>
                <c:pt idx="34">
                  <c:v>2.3117299999999967</c:v>
                </c:pt>
                <c:pt idx="35">
                  <c:v>2.2319089999999977</c:v>
                </c:pt>
                <c:pt idx="36">
                  <c:v>2.2294489999999967</c:v>
                </c:pt>
                <c:pt idx="37">
                  <c:v>2.395859999999991</c:v>
                </c:pt>
                <c:pt idx="38">
                  <c:v>2.3887049999999999</c:v>
                </c:pt>
                <c:pt idx="39">
                  <c:v>2.4185079999999997</c:v>
                </c:pt>
                <c:pt idx="40">
                  <c:v>2.808433</c:v>
                </c:pt>
                <c:pt idx="41">
                  <c:v>2.6627510000000001</c:v>
                </c:pt>
                <c:pt idx="42">
                  <c:v>2.7133790000000002</c:v>
                </c:pt>
                <c:pt idx="43">
                  <c:v>2.7990219999999999</c:v>
                </c:pt>
                <c:pt idx="44">
                  <c:v>2.943222</c:v>
                </c:pt>
                <c:pt idx="45">
                  <c:v>3.0714689999999933</c:v>
                </c:pt>
                <c:pt idx="46">
                  <c:v>2.8799779999999977</c:v>
                </c:pt>
                <c:pt idx="47">
                  <c:v>2.9130739999999977</c:v>
                </c:pt>
                <c:pt idx="48">
                  <c:v>3.0524609999999943</c:v>
                </c:pt>
                <c:pt idx="49">
                  <c:v>2.8975610000000001</c:v>
                </c:pt>
                <c:pt idx="50">
                  <c:v>2.8511379999999997</c:v>
                </c:pt>
                <c:pt idx="51">
                  <c:v>2.4159269999999977</c:v>
                </c:pt>
              </c:numCache>
            </c:numRef>
          </c:val>
        </c:ser>
        <c:ser>
          <c:idx val="1"/>
          <c:order val="1"/>
          <c:tx>
            <c:v>2010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val>
            <c:numRef>
              <c:f>'Prod. ulike kraftverk'!$M$2:$M$53</c:f>
              <c:numCache>
                <c:formatCode>0.00</c:formatCode>
                <c:ptCount val="52"/>
                <c:pt idx="0">
                  <c:v>3.4189970000000001</c:v>
                </c:pt>
                <c:pt idx="1">
                  <c:v>3.165378</c:v>
                </c:pt>
                <c:pt idx="2">
                  <c:v>3.1154249999999997</c:v>
                </c:pt>
                <c:pt idx="3">
                  <c:v>3.261088</c:v>
                </c:pt>
                <c:pt idx="4">
                  <c:v>3.0022649999999977</c:v>
                </c:pt>
                <c:pt idx="5">
                  <c:v>3.131195</c:v>
                </c:pt>
                <c:pt idx="6">
                  <c:v>3.081861</c:v>
                </c:pt>
                <c:pt idx="7">
                  <c:v>2.868916</c:v>
                </c:pt>
                <c:pt idx="8">
                  <c:v>2.6210230000000001</c:v>
                </c:pt>
                <c:pt idx="9">
                  <c:v>2.4401600000000001</c:v>
                </c:pt>
                <c:pt idx="10">
                  <c:v>2.2866569999999977</c:v>
                </c:pt>
                <c:pt idx="11">
                  <c:v>2.2038160000000002</c:v>
                </c:pt>
                <c:pt idx="12">
                  <c:v>2.0186409999999944</c:v>
                </c:pt>
                <c:pt idx="13">
                  <c:v>2.008975</c:v>
                </c:pt>
                <c:pt idx="14">
                  <c:v>1.8615639999999998</c:v>
                </c:pt>
                <c:pt idx="15">
                  <c:v>1.8405239999999998</c:v>
                </c:pt>
                <c:pt idx="16">
                  <c:v>1.6005670000000001</c:v>
                </c:pt>
                <c:pt idx="17">
                  <c:v>1.6174029999999999</c:v>
                </c:pt>
                <c:pt idx="18">
                  <c:v>1.574343</c:v>
                </c:pt>
                <c:pt idx="19">
                  <c:v>1.5946880000000001</c:v>
                </c:pt>
                <c:pt idx="20">
                  <c:v>1.48485</c:v>
                </c:pt>
                <c:pt idx="21">
                  <c:v>1.4261079999999999</c:v>
                </c:pt>
                <c:pt idx="22">
                  <c:v>1.4904649999999975</c:v>
                </c:pt>
                <c:pt idx="23">
                  <c:v>1.4471259999999972</c:v>
                </c:pt>
                <c:pt idx="24">
                  <c:v>1.3842760000000001</c:v>
                </c:pt>
                <c:pt idx="25">
                  <c:v>1.6749039999999999</c:v>
                </c:pt>
                <c:pt idx="26">
                  <c:v>1.698393</c:v>
                </c:pt>
                <c:pt idx="27">
                  <c:v>1.730208</c:v>
                </c:pt>
                <c:pt idx="28">
                  <c:v>1.6670209999999999</c:v>
                </c:pt>
                <c:pt idx="29">
                  <c:v>1.439221999999996</c:v>
                </c:pt>
                <c:pt idx="30">
                  <c:v>1.3437219999999972</c:v>
                </c:pt>
                <c:pt idx="31">
                  <c:v>1.5994979999999999</c:v>
                </c:pt>
                <c:pt idx="32">
                  <c:v>1.6927150000000024</c:v>
                </c:pt>
                <c:pt idx="33">
                  <c:v>1.9202470000000029</c:v>
                </c:pt>
                <c:pt idx="34">
                  <c:v>2.0031850000000002</c:v>
                </c:pt>
                <c:pt idx="35">
                  <c:v>1.8362019999999999</c:v>
                </c:pt>
                <c:pt idx="36">
                  <c:v>1.836438</c:v>
                </c:pt>
                <c:pt idx="37">
                  <c:v>2.0182849999999997</c:v>
                </c:pt>
                <c:pt idx="38">
                  <c:v>2.1631680000000002</c:v>
                </c:pt>
                <c:pt idx="39">
                  <c:v>2.3096159999999943</c:v>
                </c:pt>
                <c:pt idx="40">
                  <c:v>2.680069</c:v>
                </c:pt>
                <c:pt idx="41">
                  <c:v>2.5600689999999977</c:v>
                </c:pt>
                <c:pt idx="42">
                  <c:v>2.4977019999999999</c:v>
                </c:pt>
                <c:pt idx="43">
                  <c:v>2.3305489999999933</c:v>
                </c:pt>
                <c:pt idx="44">
                  <c:v>2.5674939999999999</c:v>
                </c:pt>
                <c:pt idx="45">
                  <c:v>2.7319909999999998</c:v>
                </c:pt>
                <c:pt idx="46">
                  <c:v>2.9968479999999929</c:v>
                </c:pt>
                <c:pt idx="47">
                  <c:v>3.229663</c:v>
                </c:pt>
                <c:pt idx="48">
                  <c:v>3.0943070000000001</c:v>
                </c:pt>
                <c:pt idx="49">
                  <c:v>3.0353129999999977</c:v>
                </c:pt>
                <c:pt idx="50">
                  <c:v>3.0486779999999998</c:v>
                </c:pt>
                <c:pt idx="51">
                  <c:v>2.6082350000000001</c:v>
                </c:pt>
              </c:numCache>
            </c:numRef>
          </c:val>
        </c:ser>
        <c:marker val="1"/>
        <c:axId val="82464128"/>
        <c:axId val="82470016"/>
      </c:lineChart>
      <c:catAx>
        <c:axId val="8246412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b-NO"/>
          </a:p>
        </c:txPr>
        <c:crossAx val="82470016"/>
        <c:crosses val="autoZero"/>
        <c:auto val="1"/>
        <c:lblAlgn val="ctr"/>
        <c:lblOffset val="100"/>
      </c:catAx>
      <c:valAx>
        <c:axId val="82470016"/>
        <c:scaling>
          <c:orientation val="minMax"/>
          <c:max val="4"/>
          <c:min val="0"/>
        </c:scaling>
        <c:axPos val="l"/>
        <c:majorGridlines/>
        <c:numFmt formatCode="0.00" sourceLinked="1"/>
        <c:maj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b-NO"/>
          </a:p>
        </c:txPr>
        <c:crossAx val="82464128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b"/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nb-NO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style val="4"/>
  <c:chart>
    <c:title>
      <c:tx>
        <c:rich>
          <a:bodyPr/>
          <a:lstStyle/>
          <a:p>
            <a:pPr>
              <a:defRPr b="1"/>
            </a:pPr>
            <a:r>
              <a:rPr lang="en-US" b="1" baseline="0"/>
              <a:t>Varme</a:t>
            </a:r>
            <a:endParaRPr lang="en-US" b="1"/>
          </a:p>
        </c:rich>
      </c:tx>
    </c:title>
    <c:plotArea>
      <c:layout/>
      <c:lineChart>
        <c:grouping val="standard"/>
        <c:ser>
          <c:idx val="0"/>
          <c:order val="0"/>
          <c:tx>
            <c:v>2011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'Prod. ulike kraftverk'!$S$2:$S$53</c:f>
              <c:numCache>
                <c:formatCode>0.00</c:formatCode>
                <c:ptCount val="52"/>
                <c:pt idx="0">
                  <c:v>8.6851000000000025E-2</c:v>
                </c:pt>
                <c:pt idx="1">
                  <c:v>8.6747000000000005E-2</c:v>
                </c:pt>
                <c:pt idx="2">
                  <c:v>8.9518000000000028E-2</c:v>
                </c:pt>
                <c:pt idx="3">
                  <c:v>8.7416000000000008E-2</c:v>
                </c:pt>
                <c:pt idx="4">
                  <c:v>8.0527000000000279E-2</c:v>
                </c:pt>
                <c:pt idx="5">
                  <c:v>8.9276000000000022E-2</c:v>
                </c:pt>
                <c:pt idx="6">
                  <c:v>0.11133999999999983</c:v>
                </c:pt>
                <c:pt idx="7">
                  <c:v>0.11262400000000015</c:v>
                </c:pt>
                <c:pt idx="8">
                  <c:v>0.113928</c:v>
                </c:pt>
                <c:pt idx="9">
                  <c:v>0.10850400000000016</c:v>
                </c:pt>
                <c:pt idx="10">
                  <c:v>0.110041</c:v>
                </c:pt>
                <c:pt idx="11">
                  <c:v>0.10944100000000002</c:v>
                </c:pt>
                <c:pt idx="12">
                  <c:v>8.7689000000000031E-2</c:v>
                </c:pt>
                <c:pt idx="13">
                  <c:v>0.102257</c:v>
                </c:pt>
                <c:pt idx="14">
                  <c:v>0.103814</c:v>
                </c:pt>
                <c:pt idx="15">
                  <c:v>7.7833000000000124E-2</c:v>
                </c:pt>
                <c:pt idx="16">
                  <c:v>8.4959000000000048E-2</c:v>
                </c:pt>
                <c:pt idx="17">
                  <c:v>8.8395000000000237E-2</c:v>
                </c:pt>
                <c:pt idx="18">
                  <c:v>8.7253000000000011E-2</c:v>
                </c:pt>
                <c:pt idx="19">
                  <c:v>8.6912000000000031E-2</c:v>
                </c:pt>
                <c:pt idx="20">
                  <c:v>0.10479400000000028</c:v>
                </c:pt>
                <c:pt idx="21">
                  <c:v>0.10187599999999998</c:v>
                </c:pt>
                <c:pt idx="22">
                  <c:v>6.1788000000000003E-2</c:v>
                </c:pt>
                <c:pt idx="23">
                  <c:v>3.5140000000000005E-2</c:v>
                </c:pt>
                <c:pt idx="24">
                  <c:v>3.6939000000000076E-2</c:v>
                </c:pt>
                <c:pt idx="25">
                  <c:v>3.7322000000000001E-2</c:v>
                </c:pt>
                <c:pt idx="26">
                  <c:v>4.0385000000000004E-2</c:v>
                </c:pt>
                <c:pt idx="27">
                  <c:v>4.3029999999999985E-2</c:v>
                </c:pt>
                <c:pt idx="28">
                  <c:v>4.6739000000000003E-2</c:v>
                </c:pt>
                <c:pt idx="29">
                  <c:v>3.7685000000000093E-2</c:v>
                </c:pt>
                <c:pt idx="30">
                  <c:v>3.9418000000000002E-2</c:v>
                </c:pt>
                <c:pt idx="31">
                  <c:v>3.8849000000000002E-2</c:v>
                </c:pt>
                <c:pt idx="32">
                  <c:v>3.8614999999999997E-2</c:v>
                </c:pt>
                <c:pt idx="33">
                  <c:v>3.9379999999999998E-2</c:v>
                </c:pt>
                <c:pt idx="34">
                  <c:v>3.4893000000000042E-2</c:v>
                </c:pt>
                <c:pt idx="35">
                  <c:v>3.8184000000000003E-2</c:v>
                </c:pt>
                <c:pt idx="36">
                  <c:v>3.4665000000000001E-2</c:v>
                </c:pt>
                <c:pt idx="37">
                  <c:v>3.3602E-2</c:v>
                </c:pt>
                <c:pt idx="38">
                  <c:v>2.9777000000000012E-2</c:v>
                </c:pt>
                <c:pt idx="39">
                  <c:v>4.0205999999999985E-2</c:v>
                </c:pt>
                <c:pt idx="40">
                  <c:v>3.8650000000000004E-2</c:v>
                </c:pt>
                <c:pt idx="41">
                  <c:v>3.5113999999999999E-2</c:v>
                </c:pt>
                <c:pt idx="42">
                  <c:v>3.4613999999999999E-2</c:v>
                </c:pt>
                <c:pt idx="43">
                  <c:v>3.3325E-2</c:v>
                </c:pt>
                <c:pt idx="44">
                  <c:v>3.0818999999999999E-2</c:v>
                </c:pt>
                <c:pt idx="45">
                  <c:v>4.4974E-2</c:v>
                </c:pt>
                <c:pt idx="46">
                  <c:v>4.8966000000000023E-2</c:v>
                </c:pt>
                <c:pt idx="47">
                  <c:v>3.9939000000000002E-2</c:v>
                </c:pt>
                <c:pt idx="48">
                  <c:v>3.8612E-2</c:v>
                </c:pt>
                <c:pt idx="49">
                  <c:v>3.5345000000000001E-2</c:v>
                </c:pt>
                <c:pt idx="50">
                  <c:v>3.7088000000000051E-2</c:v>
                </c:pt>
                <c:pt idx="51">
                  <c:v>3.4002999999999999E-2</c:v>
                </c:pt>
              </c:numCache>
            </c:numRef>
          </c:val>
        </c:ser>
        <c:ser>
          <c:idx val="1"/>
          <c:order val="1"/>
          <c:tx>
            <c:v>2010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val>
            <c:numRef>
              <c:f>'Prod. ulike kraftverk'!$N$2:$N$53</c:f>
              <c:numCache>
                <c:formatCode>0.00</c:formatCode>
                <c:ptCount val="52"/>
                <c:pt idx="0">
                  <c:v>8.271700000000004E-2</c:v>
                </c:pt>
                <c:pt idx="1">
                  <c:v>8.5960000000000023E-2</c:v>
                </c:pt>
                <c:pt idx="2">
                  <c:v>8.3167000000000227E-2</c:v>
                </c:pt>
                <c:pt idx="3">
                  <c:v>5.5198000000000004E-2</c:v>
                </c:pt>
                <c:pt idx="4">
                  <c:v>8.7567000000000048E-2</c:v>
                </c:pt>
                <c:pt idx="5">
                  <c:v>6.1148999999999995E-2</c:v>
                </c:pt>
                <c:pt idx="6">
                  <c:v>8.6397000000000002E-2</c:v>
                </c:pt>
                <c:pt idx="7">
                  <c:v>8.6233000000000018E-2</c:v>
                </c:pt>
                <c:pt idx="8">
                  <c:v>8.7140000000000009E-2</c:v>
                </c:pt>
                <c:pt idx="9">
                  <c:v>8.9483000000000007E-2</c:v>
                </c:pt>
                <c:pt idx="10">
                  <c:v>8.7320000000000023E-2</c:v>
                </c:pt>
                <c:pt idx="11">
                  <c:v>8.7596000000000215E-2</c:v>
                </c:pt>
                <c:pt idx="12">
                  <c:v>8.6882000000000015E-2</c:v>
                </c:pt>
                <c:pt idx="13">
                  <c:v>9.0296000000000043E-2</c:v>
                </c:pt>
                <c:pt idx="14">
                  <c:v>8.6232000000000003E-2</c:v>
                </c:pt>
                <c:pt idx="15">
                  <c:v>8.7966000000000003E-2</c:v>
                </c:pt>
                <c:pt idx="16">
                  <c:v>9.0386000000000022E-2</c:v>
                </c:pt>
                <c:pt idx="17">
                  <c:v>9.223600000000004E-2</c:v>
                </c:pt>
                <c:pt idx="18">
                  <c:v>8.2511000000000001E-2</c:v>
                </c:pt>
                <c:pt idx="19">
                  <c:v>8.4286E-2</c:v>
                </c:pt>
                <c:pt idx="20">
                  <c:v>8.3600000000000257E-2</c:v>
                </c:pt>
                <c:pt idx="21">
                  <c:v>8.461800000000004E-2</c:v>
                </c:pt>
                <c:pt idx="22">
                  <c:v>8.6057000000000064E-2</c:v>
                </c:pt>
                <c:pt idx="23">
                  <c:v>8.9846000000000065E-2</c:v>
                </c:pt>
                <c:pt idx="24">
                  <c:v>8.5721000000000047E-2</c:v>
                </c:pt>
                <c:pt idx="25">
                  <c:v>8.6347000000000021E-2</c:v>
                </c:pt>
                <c:pt idx="26">
                  <c:v>8.6867000000000028E-2</c:v>
                </c:pt>
                <c:pt idx="27">
                  <c:v>8.2787000000000013E-2</c:v>
                </c:pt>
                <c:pt idx="28">
                  <c:v>7.9621999999999998E-2</c:v>
                </c:pt>
                <c:pt idx="29">
                  <c:v>8.6813000000000015E-2</c:v>
                </c:pt>
                <c:pt idx="30">
                  <c:v>8.5399000000000003E-2</c:v>
                </c:pt>
                <c:pt idx="31">
                  <c:v>8.4431000000000006E-2</c:v>
                </c:pt>
                <c:pt idx="32">
                  <c:v>2.3101E-2</c:v>
                </c:pt>
                <c:pt idx="33">
                  <c:v>1.4515999999999998E-2</c:v>
                </c:pt>
                <c:pt idx="34">
                  <c:v>1.7465999999999999E-2</c:v>
                </c:pt>
                <c:pt idx="35">
                  <c:v>1.8894999999999999E-2</c:v>
                </c:pt>
                <c:pt idx="36">
                  <c:v>1.5744000000000001E-2</c:v>
                </c:pt>
                <c:pt idx="37">
                  <c:v>6.6195000000000004E-2</c:v>
                </c:pt>
                <c:pt idx="38">
                  <c:v>1.9033000000000001E-2</c:v>
                </c:pt>
                <c:pt idx="39">
                  <c:v>1.3950000000000021E-2</c:v>
                </c:pt>
                <c:pt idx="40">
                  <c:v>1.2781000000000001E-2</c:v>
                </c:pt>
                <c:pt idx="41">
                  <c:v>1.2784999999999999E-2</c:v>
                </c:pt>
                <c:pt idx="42">
                  <c:v>1.5236E-2</c:v>
                </c:pt>
                <c:pt idx="43">
                  <c:v>1.8218000000000002E-2</c:v>
                </c:pt>
                <c:pt idx="44">
                  <c:v>2.9378999999999999E-2</c:v>
                </c:pt>
                <c:pt idx="45">
                  <c:v>8.8291000000000064E-2</c:v>
                </c:pt>
                <c:pt idx="46">
                  <c:v>7.5000000000000011E-2</c:v>
                </c:pt>
                <c:pt idx="47">
                  <c:v>8.0870000000000025E-2</c:v>
                </c:pt>
                <c:pt idx="48">
                  <c:v>8.5602000000000025E-2</c:v>
                </c:pt>
                <c:pt idx="49">
                  <c:v>8.7476000000000012E-2</c:v>
                </c:pt>
                <c:pt idx="50">
                  <c:v>8.7691000000000005E-2</c:v>
                </c:pt>
                <c:pt idx="51">
                  <c:v>8.9208000000000023E-2</c:v>
                </c:pt>
              </c:numCache>
            </c:numRef>
          </c:val>
        </c:ser>
        <c:marker val="1"/>
        <c:axId val="82916864"/>
        <c:axId val="82918400"/>
      </c:lineChart>
      <c:catAx>
        <c:axId val="8291686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b-NO"/>
          </a:p>
        </c:txPr>
        <c:crossAx val="82918400"/>
        <c:crosses val="autoZero"/>
        <c:auto val="1"/>
        <c:lblAlgn val="ctr"/>
        <c:lblOffset val="100"/>
      </c:catAx>
      <c:valAx>
        <c:axId val="82918400"/>
        <c:scaling>
          <c:orientation val="minMax"/>
          <c:min val="0"/>
        </c:scaling>
        <c:axPos val="l"/>
        <c:majorGridlines/>
        <c:numFmt formatCode="0.000" sourceLinked="0"/>
        <c:maj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b-NO"/>
          </a:p>
        </c:txPr>
        <c:crossAx val="82916864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b"/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nb-NO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>
        <c:manualLayout>
          <c:layoutTarget val="inner"/>
          <c:xMode val="edge"/>
          <c:yMode val="edge"/>
          <c:x val="5.1237100298480207E-2"/>
          <c:y val="2.5254293948050392E-2"/>
          <c:w val="0.93245754392320856"/>
          <c:h val="0.83696972334948438"/>
        </c:manualLayout>
      </c:layout>
      <c:barChart>
        <c:barDir val="col"/>
        <c:grouping val="clustered"/>
        <c:ser>
          <c:idx val="2"/>
          <c:order val="0"/>
          <c:tx>
            <c:strRef>
              <c:f>Almforsyning!$O$2</c:f>
              <c:strCache>
                <c:ptCount val="1"/>
                <c:pt idx="0">
                  <c:v>2010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val>
            <c:numRef>
              <c:f>Almforsyning!$O$3:$O$54</c:f>
              <c:numCache>
                <c:formatCode>0.00</c:formatCode>
                <c:ptCount val="52"/>
                <c:pt idx="0">
                  <c:v>2.8964989999999924</c:v>
                </c:pt>
                <c:pt idx="1">
                  <c:v>2.6765819999999998</c:v>
                </c:pt>
                <c:pt idx="2">
                  <c:v>2.5139679999999998</c:v>
                </c:pt>
                <c:pt idx="3">
                  <c:v>2.5406870000000001</c:v>
                </c:pt>
                <c:pt idx="4">
                  <c:v>2.6050679999999997</c:v>
                </c:pt>
                <c:pt idx="5">
                  <c:v>2.549947</c:v>
                </c:pt>
                <c:pt idx="6">
                  <c:v>2.5488870000000001</c:v>
                </c:pt>
                <c:pt idx="7">
                  <c:v>2.5554129999999953</c:v>
                </c:pt>
                <c:pt idx="8">
                  <c:v>2.3588069999999943</c:v>
                </c:pt>
                <c:pt idx="9">
                  <c:v>2.1435970000000069</c:v>
                </c:pt>
                <c:pt idx="10">
                  <c:v>2.079631</c:v>
                </c:pt>
                <c:pt idx="11">
                  <c:v>1.9658249999999975</c:v>
                </c:pt>
                <c:pt idx="12">
                  <c:v>1.8014999999999972</c:v>
                </c:pt>
                <c:pt idx="13">
                  <c:v>1.7224999999999973</c:v>
                </c:pt>
                <c:pt idx="14">
                  <c:v>1.6427939999999999</c:v>
                </c:pt>
                <c:pt idx="15">
                  <c:v>1.7308699999999972</c:v>
                </c:pt>
                <c:pt idx="16">
                  <c:v>1.5657739999999998</c:v>
                </c:pt>
                <c:pt idx="17">
                  <c:v>1.5675639999999975</c:v>
                </c:pt>
                <c:pt idx="18">
                  <c:v>1.4647559999999999</c:v>
                </c:pt>
                <c:pt idx="19">
                  <c:v>1.2520370000000001</c:v>
                </c:pt>
                <c:pt idx="20">
                  <c:v>1.295153</c:v>
                </c:pt>
                <c:pt idx="21">
                  <c:v>1.246416</c:v>
                </c:pt>
                <c:pt idx="22">
                  <c:v>1.2094479999999999</c:v>
                </c:pt>
                <c:pt idx="23">
                  <c:v>1.2806299999999975</c:v>
                </c:pt>
                <c:pt idx="24">
                  <c:v>1.1958039999999999</c:v>
                </c:pt>
                <c:pt idx="25">
                  <c:v>1.1669149999999999</c:v>
                </c:pt>
                <c:pt idx="26">
                  <c:v>1.1041850000000024</c:v>
                </c:pt>
                <c:pt idx="27">
                  <c:v>1.0349820000000001</c:v>
                </c:pt>
                <c:pt idx="28">
                  <c:v>1.0394669999999973</c:v>
                </c:pt>
                <c:pt idx="29">
                  <c:v>1.0379389999999975</c:v>
                </c:pt>
                <c:pt idx="30">
                  <c:v>1.05003</c:v>
                </c:pt>
                <c:pt idx="31">
                  <c:v>1.1158089999999998</c:v>
                </c:pt>
                <c:pt idx="32">
                  <c:v>1.1452689999999999</c:v>
                </c:pt>
                <c:pt idx="33">
                  <c:v>1.2081219999999973</c:v>
                </c:pt>
                <c:pt idx="34">
                  <c:v>1.3077479999999999</c:v>
                </c:pt>
                <c:pt idx="35">
                  <c:v>1.269482</c:v>
                </c:pt>
                <c:pt idx="36">
                  <c:v>1.21807</c:v>
                </c:pt>
                <c:pt idx="37">
                  <c:v>1.3782270000000001</c:v>
                </c:pt>
                <c:pt idx="38">
                  <c:v>1.5335939999999972</c:v>
                </c:pt>
                <c:pt idx="39">
                  <c:v>1.5018709999999975</c:v>
                </c:pt>
                <c:pt idx="40">
                  <c:v>1.7329699999999972</c:v>
                </c:pt>
                <c:pt idx="41">
                  <c:v>1.847113</c:v>
                </c:pt>
                <c:pt idx="42">
                  <c:v>1.8232679999999999</c:v>
                </c:pt>
                <c:pt idx="43">
                  <c:v>1.8428150000000001</c:v>
                </c:pt>
                <c:pt idx="44">
                  <c:v>2.1557270000000002</c:v>
                </c:pt>
                <c:pt idx="45">
                  <c:v>2.2700360000000002</c:v>
                </c:pt>
                <c:pt idx="46">
                  <c:v>2.544022</c:v>
                </c:pt>
                <c:pt idx="47">
                  <c:v>2.7202210000000053</c:v>
                </c:pt>
                <c:pt idx="48">
                  <c:v>2.6115940000000002</c:v>
                </c:pt>
                <c:pt idx="49">
                  <c:v>2.5490689999999967</c:v>
                </c:pt>
                <c:pt idx="50">
                  <c:v>2.7205270000000059</c:v>
                </c:pt>
                <c:pt idx="51">
                  <c:v>2.512249999999991</c:v>
                </c:pt>
              </c:numCache>
            </c:numRef>
          </c:val>
        </c:ser>
        <c:gapWidth val="75"/>
        <c:overlap val="-25"/>
        <c:axId val="82942976"/>
        <c:axId val="82965248"/>
      </c:barChart>
      <c:lineChart>
        <c:grouping val="standard"/>
        <c:ser>
          <c:idx val="3"/>
          <c:order val="1"/>
          <c:tx>
            <c:strRef>
              <c:f>Almforsyning!$P$2</c:f>
              <c:strCache>
                <c:ptCount val="1"/>
                <c:pt idx="0">
                  <c:v>2011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val>
            <c:numRef>
              <c:f>Almforsyning!$P$3:$P$54</c:f>
              <c:numCache>
                <c:formatCode>0.00</c:formatCode>
                <c:ptCount val="52"/>
                <c:pt idx="0">
                  <c:v>2.4482900000000001</c:v>
                </c:pt>
                <c:pt idx="1">
                  <c:v>2.3881290000000002</c:v>
                </c:pt>
                <c:pt idx="2">
                  <c:v>2.3117809999999968</c:v>
                </c:pt>
                <c:pt idx="3">
                  <c:v>2.3763399999999977</c:v>
                </c:pt>
                <c:pt idx="4">
                  <c:v>2.2042700000000002</c:v>
                </c:pt>
                <c:pt idx="5">
                  <c:v>2.3549449999999967</c:v>
                </c:pt>
                <c:pt idx="6">
                  <c:v>2.5631029999999999</c:v>
                </c:pt>
                <c:pt idx="7">
                  <c:v>2.4890059999999967</c:v>
                </c:pt>
                <c:pt idx="8">
                  <c:v>2.2278340000000054</c:v>
                </c:pt>
                <c:pt idx="9">
                  <c:v>2.1902689999999967</c:v>
                </c:pt>
                <c:pt idx="10">
                  <c:v>2.1314310000000001</c:v>
                </c:pt>
                <c:pt idx="11">
                  <c:v>1.9543370000000027</c:v>
                </c:pt>
                <c:pt idx="12">
                  <c:v>1.9379679999999999</c:v>
                </c:pt>
                <c:pt idx="13">
                  <c:v>1.6656339999999998</c:v>
                </c:pt>
                <c:pt idx="14">
                  <c:v>1.5806500000000001</c:v>
                </c:pt>
                <c:pt idx="15">
                  <c:v>1.280122</c:v>
                </c:pt>
                <c:pt idx="16">
                  <c:v>1.3099799999999973</c:v>
                </c:pt>
                <c:pt idx="17">
                  <c:v>1.397667</c:v>
                </c:pt>
                <c:pt idx="18">
                  <c:v>1.2591139999999998</c:v>
                </c:pt>
                <c:pt idx="19">
                  <c:v>1.2856089999999998</c:v>
                </c:pt>
                <c:pt idx="20">
                  <c:v>1.3623320000000001</c:v>
                </c:pt>
                <c:pt idx="21">
                  <c:v>1.2112259999999972</c:v>
                </c:pt>
                <c:pt idx="22">
                  <c:v>1.1619870000000001</c:v>
                </c:pt>
                <c:pt idx="23">
                  <c:v>1.176423</c:v>
                </c:pt>
                <c:pt idx="24">
                  <c:v>1.2020659999999999</c:v>
                </c:pt>
                <c:pt idx="25">
                  <c:v>1.1700720000000027</c:v>
                </c:pt>
                <c:pt idx="26">
                  <c:v>1.1351929999999999</c:v>
                </c:pt>
                <c:pt idx="27">
                  <c:v>1.1010939999999998</c:v>
                </c:pt>
                <c:pt idx="28">
                  <c:v>1.0652709999999999</c:v>
                </c:pt>
                <c:pt idx="29">
                  <c:v>1.086689</c:v>
                </c:pt>
                <c:pt idx="30">
                  <c:v>1.1188199999999999</c:v>
                </c:pt>
                <c:pt idx="31">
                  <c:v>1.178444</c:v>
                </c:pt>
                <c:pt idx="32">
                  <c:v>1.2023739999999998</c:v>
                </c:pt>
                <c:pt idx="33">
                  <c:v>1.2165759999999999</c:v>
                </c:pt>
                <c:pt idx="34">
                  <c:v>1.2594069999999975</c:v>
                </c:pt>
                <c:pt idx="35">
                  <c:v>1.2923750000000001</c:v>
                </c:pt>
                <c:pt idx="36">
                  <c:v>1.349119</c:v>
                </c:pt>
                <c:pt idx="37">
                  <c:v>1.4123209999999975</c:v>
                </c:pt>
                <c:pt idx="38">
                  <c:v>1.3856249999999974</c:v>
                </c:pt>
                <c:pt idx="39">
                  <c:v>1.486745</c:v>
                </c:pt>
                <c:pt idx="40">
                  <c:v>1.655348</c:v>
                </c:pt>
                <c:pt idx="41">
                  <c:v>1.697171</c:v>
                </c:pt>
                <c:pt idx="42">
                  <c:v>1.702442</c:v>
                </c:pt>
                <c:pt idx="43">
                  <c:v>1.6095189999999999</c:v>
                </c:pt>
                <c:pt idx="44">
                  <c:v>1.84741</c:v>
                </c:pt>
                <c:pt idx="45">
                  <c:v>2.0100289999999967</c:v>
                </c:pt>
                <c:pt idx="46">
                  <c:v>1.937411</c:v>
                </c:pt>
                <c:pt idx="47">
                  <c:v>1.981131</c:v>
                </c:pt>
                <c:pt idx="48">
                  <c:v>2.2607490000000001</c:v>
                </c:pt>
                <c:pt idx="49">
                  <c:v>2.1899470000000001</c:v>
                </c:pt>
                <c:pt idx="50">
                  <c:v>2.1941649999999999</c:v>
                </c:pt>
                <c:pt idx="51">
                  <c:v>1.9698180000000001</c:v>
                </c:pt>
              </c:numCache>
            </c:numRef>
          </c:val>
        </c:ser>
        <c:marker val="1"/>
        <c:axId val="82942976"/>
        <c:axId val="82965248"/>
      </c:lineChart>
      <c:catAx>
        <c:axId val="82942976"/>
        <c:scaling>
          <c:orientation val="minMax"/>
        </c:scaling>
        <c:axPos val="b"/>
        <c:majorTickMark val="none"/>
        <c:tickLblPos val="nextTo"/>
        <c:crossAx val="82965248"/>
        <c:crosses val="autoZero"/>
        <c:auto val="1"/>
        <c:lblAlgn val="ctr"/>
        <c:lblOffset val="100"/>
      </c:catAx>
      <c:valAx>
        <c:axId val="82965248"/>
        <c:scaling>
          <c:orientation val="minMax"/>
          <c:max val="3"/>
        </c:scaling>
        <c:axPos val="l"/>
        <c:majorGridlines/>
        <c:numFmt formatCode="0.00" sourceLinked="1"/>
        <c:majorTickMark val="none"/>
        <c:tickLblPos val="nextTo"/>
        <c:spPr>
          <a:ln w="9525">
            <a:noFill/>
          </a:ln>
        </c:spPr>
        <c:crossAx val="82942976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legend>
      <c:legendPos val="b"/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/>
      <c:lineChart>
        <c:grouping val="standard"/>
        <c:ser>
          <c:idx val="1"/>
          <c:order val="0"/>
          <c:tx>
            <c:strRef>
              <c:f>Utveksling!$P$2</c:f>
              <c:strCache>
                <c:ptCount val="1"/>
                <c:pt idx="0">
                  <c:v>2010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val>
            <c:numRef>
              <c:f>Utveksling!$P$3:$P$54</c:f>
              <c:numCache>
                <c:formatCode>0.0</c:formatCode>
                <c:ptCount val="52"/>
                <c:pt idx="0">
                  <c:v>-80.557999999999993</c:v>
                </c:pt>
                <c:pt idx="1">
                  <c:v>-114.833</c:v>
                </c:pt>
                <c:pt idx="2">
                  <c:v>3.1440000000000001</c:v>
                </c:pt>
                <c:pt idx="3">
                  <c:v>94.194999999999993</c:v>
                </c:pt>
                <c:pt idx="4">
                  <c:v>-186.691</c:v>
                </c:pt>
                <c:pt idx="5">
                  <c:v>-36.926000000000002</c:v>
                </c:pt>
                <c:pt idx="6">
                  <c:v>-50.242000000000012</c:v>
                </c:pt>
                <c:pt idx="7">
                  <c:v>-249.75800000000001</c:v>
                </c:pt>
                <c:pt idx="8">
                  <c:v>-288.81700000000001</c:v>
                </c:pt>
                <c:pt idx="9">
                  <c:v>-238.5280000000003</c:v>
                </c:pt>
                <c:pt idx="10">
                  <c:v>-344.08300000000003</c:v>
                </c:pt>
                <c:pt idx="11">
                  <c:v>-311.7</c:v>
                </c:pt>
                <c:pt idx="12">
                  <c:v>-321.98200000000003</c:v>
                </c:pt>
                <c:pt idx="13">
                  <c:v>-262.26400000000001</c:v>
                </c:pt>
                <c:pt idx="14">
                  <c:v>-303.5879999999994</c:v>
                </c:pt>
                <c:pt idx="15">
                  <c:v>-426.79499999999939</c:v>
                </c:pt>
                <c:pt idx="16">
                  <c:v>-507.23599999999914</c:v>
                </c:pt>
                <c:pt idx="17">
                  <c:v>-473.26599999999939</c:v>
                </c:pt>
                <c:pt idx="18">
                  <c:v>-444.4</c:v>
                </c:pt>
                <c:pt idx="19">
                  <c:v>-242.43</c:v>
                </c:pt>
                <c:pt idx="20">
                  <c:v>-395.62400000000002</c:v>
                </c:pt>
                <c:pt idx="21">
                  <c:v>-373.60700000000008</c:v>
                </c:pt>
                <c:pt idx="22">
                  <c:v>-280.113</c:v>
                </c:pt>
                <c:pt idx="23">
                  <c:v>-386.23499999999939</c:v>
                </c:pt>
                <c:pt idx="24">
                  <c:v>-387.4149999999994</c:v>
                </c:pt>
                <c:pt idx="25">
                  <c:v>-62.586000000000006</c:v>
                </c:pt>
                <c:pt idx="26">
                  <c:v>27.053999999999988</c:v>
                </c:pt>
                <c:pt idx="27">
                  <c:v>151.48400000000001</c:v>
                </c:pt>
                <c:pt idx="28">
                  <c:v>58.806000000000004</c:v>
                </c:pt>
                <c:pt idx="29">
                  <c:v>-142.37200000000001</c:v>
                </c:pt>
                <c:pt idx="30">
                  <c:v>-240.97899999999998</c:v>
                </c:pt>
                <c:pt idx="31">
                  <c:v>-55.422000000000011</c:v>
                </c:pt>
                <c:pt idx="32">
                  <c:v>-45.931000000000004</c:v>
                </c:pt>
                <c:pt idx="33">
                  <c:v>60.129000000000012</c:v>
                </c:pt>
                <c:pt idx="34">
                  <c:v>62.936</c:v>
                </c:pt>
                <c:pt idx="35">
                  <c:v>-59.850999999999999</c:v>
                </c:pt>
                <c:pt idx="36">
                  <c:v>5.1529999999999889</c:v>
                </c:pt>
                <c:pt idx="37">
                  <c:v>63.422000000000011</c:v>
                </c:pt>
                <c:pt idx="38">
                  <c:v>9.4570000000000007</c:v>
                </c:pt>
                <c:pt idx="39">
                  <c:v>209.40300000000002</c:v>
                </c:pt>
                <c:pt idx="40">
                  <c:v>354.166</c:v>
                </c:pt>
                <c:pt idx="41">
                  <c:v>82.013999999999996</c:v>
                </c:pt>
                <c:pt idx="42">
                  <c:v>57.716000000000001</c:v>
                </c:pt>
                <c:pt idx="43">
                  <c:v>-126.392</c:v>
                </c:pt>
                <c:pt idx="44">
                  <c:v>-219.16899999999998</c:v>
                </c:pt>
                <c:pt idx="45">
                  <c:v>-111.765</c:v>
                </c:pt>
                <c:pt idx="46">
                  <c:v>-117.36</c:v>
                </c:pt>
                <c:pt idx="47">
                  <c:v>-76.176999999999978</c:v>
                </c:pt>
                <c:pt idx="48" formatCode="General">
                  <c:v>-97.835999999999999</c:v>
                </c:pt>
                <c:pt idx="49">
                  <c:v>-83.903000000000006</c:v>
                </c:pt>
                <c:pt idx="50">
                  <c:v>-250.71299999999999</c:v>
                </c:pt>
                <c:pt idx="51">
                  <c:v>-456.54500000000002</c:v>
                </c:pt>
              </c:numCache>
            </c:numRef>
          </c:val>
        </c:ser>
        <c:ser>
          <c:idx val="2"/>
          <c:order val="1"/>
          <c:tx>
            <c:strRef>
              <c:f>Utveksling!$Q$2</c:f>
              <c:strCache>
                <c:ptCount val="1"/>
                <c:pt idx="0">
                  <c:v>2011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val>
            <c:numRef>
              <c:f>Utveksling!$Q$3:$Q$54</c:f>
              <c:numCache>
                <c:formatCode>0.0</c:formatCode>
                <c:ptCount val="52"/>
                <c:pt idx="0">
                  <c:v>-477.43199999999888</c:v>
                </c:pt>
                <c:pt idx="1">
                  <c:v>-577.81699999999864</c:v>
                </c:pt>
                <c:pt idx="2">
                  <c:v>-586.18799999999999</c:v>
                </c:pt>
                <c:pt idx="3">
                  <c:v>-476.26299999999969</c:v>
                </c:pt>
                <c:pt idx="4">
                  <c:v>-566.52199999999948</c:v>
                </c:pt>
                <c:pt idx="5">
                  <c:v>-616.72500000000002</c:v>
                </c:pt>
                <c:pt idx="6">
                  <c:v>-379.42699999999888</c:v>
                </c:pt>
                <c:pt idx="7">
                  <c:v>-316.24799999999999</c:v>
                </c:pt>
                <c:pt idx="8">
                  <c:v>-502.03099999999927</c:v>
                </c:pt>
                <c:pt idx="9">
                  <c:v>-578.39699999999948</c:v>
                </c:pt>
                <c:pt idx="10" formatCode="General">
                  <c:v>-442.24599999999964</c:v>
                </c:pt>
                <c:pt idx="11">
                  <c:v>-542.90300000000002</c:v>
                </c:pt>
                <c:pt idx="12">
                  <c:v>-365.12099999999964</c:v>
                </c:pt>
                <c:pt idx="13">
                  <c:v>-466.55599999999993</c:v>
                </c:pt>
                <c:pt idx="14">
                  <c:v>-172.22299999999998</c:v>
                </c:pt>
                <c:pt idx="15">
                  <c:v>-175.21599999999998</c:v>
                </c:pt>
                <c:pt idx="16">
                  <c:v>-303.4119999999989</c:v>
                </c:pt>
                <c:pt idx="17">
                  <c:v>-170.92500000000001</c:v>
                </c:pt>
                <c:pt idx="18">
                  <c:v>-6.55</c:v>
                </c:pt>
                <c:pt idx="19">
                  <c:v>-87.73</c:v>
                </c:pt>
                <c:pt idx="20">
                  <c:v>-96.342000000000013</c:v>
                </c:pt>
                <c:pt idx="21">
                  <c:v>104.191</c:v>
                </c:pt>
                <c:pt idx="22">
                  <c:v>351.8</c:v>
                </c:pt>
                <c:pt idx="23">
                  <c:v>245.40600000000001</c:v>
                </c:pt>
                <c:pt idx="24">
                  <c:v>72.848000000000013</c:v>
                </c:pt>
                <c:pt idx="25">
                  <c:v>447.93699999999887</c:v>
                </c:pt>
                <c:pt idx="26">
                  <c:v>615.10900000000004</c:v>
                </c:pt>
                <c:pt idx="27">
                  <c:v>529.21500000000003</c:v>
                </c:pt>
                <c:pt idx="28">
                  <c:v>494.45</c:v>
                </c:pt>
                <c:pt idx="29">
                  <c:v>550.26</c:v>
                </c:pt>
                <c:pt idx="30">
                  <c:v>483.99899999999894</c:v>
                </c:pt>
                <c:pt idx="31">
                  <c:v>438.75400000000002</c:v>
                </c:pt>
                <c:pt idx="32">
                  <c:v>599.43399999999997</c:v>
                </c:pt>
                <c:pt idx="33">
                  <c:v>449.48099999999914</c:v>
                </c:pt>
                <c:pt idx="34">
                  <c:v>457.334</c:v>
                </c:pt>
                <c:pt idx="35">
                  <c:v>319.56700000000001</c:v>
                </c:pt>
                <c:pt idx="36">
                  <c:v>224.345</c:v>
                </c:pt>
                <c:pt idx="37">
                  <c:v>352.23299999999927</c:v>
                </c:pt>
                <c:pt idx="38">
                  <c:v>363.25</c:v>
                </c:pt>
                <c:pt idx="39">
                  <c:v>274.64800000000002</c:v>
                </c:pt>
                <c:pt idx="40">
                  <c:v>487.173</c:v>
                </c:pt>
                <c:pt idx="41">
                  <c:v>358.33199999999914</c:v>
                </c:pt>
                <c:pt idx="42">
                  <c:v>411.7909999999992</c:v>
                </c:pt>
                <c:pt idx="43">
                  <c:v>575.87300000000005</c:v>
                </c:pt>
                <c:pt idx="44">
                  <c:v>483.35500000000002</c:v>
                </c:pt>
                <c:pt idx="45">
                  <c:v>460.44499999999999</c:v>
                </c:pt>
                <c:pt idx="46">
                  <c:v>357.21099999999939</c:v>
                </c:pt>
                <c:pt idx="47">
                  <c:v>347.9839999999989</c:v>
                </c:pt>
                <c:pt idx="48" formatCode="General">
                  <c:v>196.964</c:v>
                </c:pt>
                <c:pt idx="49">
                  <c:v>124.53400000000002</c:v>
                </c:pt>
                <c:pt idx="50">
                  <c:v>77.575999999999979</c:v>
                </c:pt>
                <c:pt idx="51">
                  <c:v>-143.39200000000031</c:v>
                </c:pt>
              </c:numCache>
            </c:numRef>
          </c:val>
        </c:ser>
        <c:marker val="1"/>
        <c:axId val="82982016"/>
        <c:axId val="82983552"/>
      </c:lineChart>
      <c:catAx>
        <c:axId val="82982016"/>
        <c:scaling>
          <c:orientation val="minMax"/>
        </c:scaling>
        <c:axPos val="b"/>
        <c:majorTickMark val="none"/>
        <c:tickLblPos val="nextTo"/>
        <c:crossAx val="82983552"/>
        <c:crosses val="autoZero"/>
        <c:auto val="1"/>
        <c:lblAlgn val="ctr"/>
        <c:lblOffset val="100"/>
      </c:catAx>
      <c:valAx>
        <c:axId val="8298355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GWh</a:t>
                </a:r>
              </a:p>
            </c:rich>
          </c:tx>
        </c:title>
        <c:numFmt formatCode="0" sourceLinked="0"/>
        <c:majorTickMark val="none"/>
        <c:tickLblPos val="nextTo"/>
        <c:spPr>
          <a:ln w="9525">
            <a:noFill/>
          </a:ln>
        </c:spPr>
        <c:crossAx val="82982016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b"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b-NO"/>
              <a:t>Årlig kraftpris (systempris) i Norge</a:t>
            </a:r>
          </a:p>
        </c:rich>
      </c:tx>
    </c:title>
    <c:plotArea>
      <c:layout>
        <c:manualLayout>
          <c:layoutTarget val="inner"/>
          <c:xMode val="edge"/>
          <c:yMode val="edge"/>
          <c:x val="0.14006266458072344"/>
          <c:y val="8.9729063867017039E-2"/>
          <c:w val="0.81907761529810863"/>
          <c:h val="0.70637214348206456"/>
        </c:manualLayout>
      </c:layout>
      <c:lineChart>
        <c:grouping val="standard"/>
        <c:ser>
          <c:idx val="0"/>
          <c:order val="0"/>
          <c:spPr>
            <a:ln w="2540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numRef>
              <c:f>'Systempris '!$C$1:$U$1</c:f>
              <c:numCache>
                <c:formatCode>General</c:formatCode>
                <c:ptCount val="19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 formatCode="0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</c:numCache>
            </c:numRef>
          </c:cat>
          <c:val>
            <c:numRef>
              <c:f>'Systempris '!$C$55:$U$55</c:f>
              <c:numCache>
                <c:formatCode>0.0</c:formatCode>
                <c:ptCount val="19"/>
                <c:pt idx="0">
                  <c:v>8.0623653846153829</c:v>
                </c:pt>
                <c:pt idx="1">
                  <c:v>18.280538461538463</c:v>
                </c:pt>
                <c:pt idx="2">
                  <c:v>11.789615384615383</c:v>
                </c:pt>
                <c:pt idx="3">
                  <c:v>25.287692307692289</c:v>
                </c:pt>
                <c:pt idx="4">
                  <c:v>13.271153846153828</c:v>
                </c:pt>
                <c:pt idx="5">
                  <c:v>11.836538461538462</c:v>
                </c:pt>
                <c:pt idx="6">
                  <c:v>11.195038461538461</c:v>
                </c:pt>
                <c:pt idx="7">
                  <c:v>10.317259615384636</c:v>
                </c:pt>
                <c:pt idx="8">
                  <c:v>18.648730769230774</c:v>
                </c:pt>
                <c:pt idx="9">
                  <c:v>19.899000000000001</c:v>
                </c:pt>
                <c:pt idx="10">
                  <c:v>29.27048076923079</c:v>
                </c:pt>
                <c:pt idx="11">
                  <c:v>24.258287087912088</c:v>
                </c:pt>
                <c:pt idx="12">
                  <c:v>23.511730769230791</c:v>
                </c:pt>
                <c:pt idx="13">
                  <c:v>39.17809615384607</c:v>
                </c:pt>
                <c:pt idx="14">
                  <c:v>22.320122908715529</c:v>
                </c:pt>
                <c:pt idx="15">
                  <c:v>36.845971538461541</c:v>
                </c:pt>
                <c:pt idx="16">
                  <c:v>30.635062022246757</c:v>
                </c:pt>
                <c:pt idx="17">
                  <c:v>43.304696771978044</c:v>
                </c:pt>
                <c:pt idx="18">
                  <c:v>36.512980769230744</c:v>
                </c:pt>
              </c:numCache>
            </c:numRef>
          </c:val>
        </c:ser>
        <c:marker val="1"/>
        <c:axId val="96210944"/>
        <c:axId val="96212864"/>
      </c:lineChart>
      <c:catAx>
        <c:axId val="962109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nb-NO"/>
                  <a:t>År</a:t>
                </a:r>
              </a:p>
            </c:rich>
          </c:tx>
          <c:layout>
            <c:manualLayout>
              <c:xMode val="edge"/>
              <c:yMode val="edge"/>
              <c:x val="0.53157200177562036"/>
              <c:y val="0.905940437445334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1380000" vert="horz"/>
          <a:lstStyle/>
          <a:p>
            <a:pPr>
              <a:defRPr sz="10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b-NO"/>
          </a:p>
        </c:txPr>
        <c:crossAx val="96212864"/>
        <c:crosses val="autoZero"/>
        <c:auto val="1"/>
        <c:lblAlgn val="ctr"/>
        <c:lblOffset val="100"/>
        <c:tickLblSkip val="1"/>
        <c:tickMarkSkip val="1"/>
      </c:catAx>
      <c:valAx>
        <c:axId val="9621286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nb-NO"/>
                  <a:t>øre/kWh</a:t>
                </a:r>
              </a:p>
            </c:rich>
          </c:tx>
          <c:layout>
            <c:manualLayout>
              <c:xMode val="edge"/>
              <c:yMode val="edge"/>
              <c:x val="2.349482176796866E-2"/>
              <c:y val="0.40841574803149605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b-NO"/>
          </a:p>
        </c:txPr>
        <c:crossAx val="962109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nb-NO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4A9EE5-2FF6-4AED-903C-D4D247C6FE9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F46DE806-D73C-4561-85B3-9F8EEED644F1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b-NO" sz="900" b="1" dirty="0" smtClean="0">
              <a:solidFill>
                <a:schemeClr val="accent2"/>
              </a:solidFill>
            </a:rPr>
            <a:t>Prosjekt</a:t>
          </a:r>
        </a:p>
        <a:p>
          <a:r>
            <a:rPr lang="nb-NO" sz="900" b="1" dirty="0" smtClean="0">
              <a:solidFill>
                <a:schemeClr val="accent2"/>
              </a:solidFill>
            </a:rPr>
            <a:t>Meldes</a:t>
          </a:r>
          <a:endParaRPr lang="nb-NO" sz="900" b="1" dirty="0">
            <a:solidFill>
              <a:schemeClr val="accent2"/>
            </a:solidFill>
          </a:endParaRPr>
        </a:p>
      </dgm:t>
    </dgm:pt>
    <dgm:pt modelId="{1ED53B82-46E7-4560-BE41-3592A7D5A3C4}" type="parTrans" cxnId="{3E7E8EFE-3821-46CD-886B-900CB85BF59B}">
      <dgm:prSet/>
      <dgm:spPr/>
      <dgm:t>
        <a:bodyPr/>
        <a:lstStyle/>
        <a:p>
          <a:endParaRPr lang="nb-NO" sz="900"/>
        </a:p>
      </dgm:t>
    </dgm:pt>
    <dgm:pt modelId="{3959A557-B46E-49DD-B62E-EE6B63ED669D}" type="sibTrans" cxnId="{3E7E8EFE-3821-46CD-886B-900CB85BF59B}">
      <dgm:prSet/>
      <dgm:spPr/>
      <dgm:t>
        <a:bodyPr/>
        <a:lstStyle/>
        <a:p>
          <a:endParaRPr lang="nb-NO" sz="900"/>
        </a:p>
      </dgm:t>
    </dgm:pt>
    <dgm:pt modelId="{E9BBEF52-41B7-4938-A43D-F2D7AF59BEED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b-NO" sz="900" b="1" dirty="0">
              <a:solidFill>
                <a:schemeClr val="accent2"/>
              </a:solidFill>
            </a:rPr>
            <a:t>Høring</a:t>
          </a:r>
        </a:p>
      </dgm:t>
    </dgm:pt>
    <dgm:pt modelId="{5262A6B1-08F1-46E4-A814-2A5DDCC4DD5C}" type="parTrans" cxnId="{5D5F0280-2C4C-450E-AE6C-AE0ED9533293}">
      <dgm:prSet/>
      <dgm:spPr/>
      <dgm:t>
        <a:bodyPr/>
        <a:lstStyle/>
        <a:p>
          <a:endParaRPr lang="nb-NO" sz="900"/>
        </a:p>
      </dgm:t>
    </dgm:pt>
    <dgm:pt modelId="{8CFB19E7-8A07-4B2E-BE90-8B2E737ABA2D}" type="sibTrans" cxnId="{5D5F0280-2C4C-450E-AE6C-AE0ED9533293}">
      <dgm:prSet/>
      <dgm:spPr/>
      <dgm:t>
        <a:bodyPr/>
        <a:lstStyle/>
        <a:p>
          <a:endParaRPr lang="nb-NO" sz="900"/>
        </a:p>
      </dgm:t>
    </dgm:pt>
    <dgm:pt modelId="{8D0BC5F0-2033-4448-8EC4-A32C64B81542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b-NO" sz="900" b="1" dirty="0" err="1" smtClean="0">
              <a:solidFill>
                <a:schemeClr val="accent2"/>
              </a:solidFill>
            </a:rPr>
            <a:t>Konsekvens-utredning</a:t>
          </a:r>
          <a:r>
            <a:rPr lang="nb-NO" sz="900" b="1" dirty="0" smtClean="0">
              <a:solidFill>
                <a:schemeClr val="accent2"/>
              </a:solidFill>
            </a:rPr>
            <a:t> </a:t>
          </a:r>
          <a:r>
            <a:rPr lang="nb-NO" sz="900" b="1" dirty="0">
              <a:solidFill>
                <a:schemeClr val="accent2"/>
              </a:solidFill>
            </a:rPr>
            <a:t>og søknad</a:t>
          </a:r>
        </a:p>
      </dgm:t>
    </dgm:pt>
    <dgm:pt modelId="{385D41EE-6601-40D4-8A1A-050D03709D3B}" type="parTrans" cxnId="{E4560C72-FA76-45D0-8E2A-E3A7ADDBDF83}">
      <dgm:prSet/>
      <dgm:spPr/>
      <dgm:t>
        <a:bodyPr/>
        <a:lstStyle/>
        <a:p>
          <a:endParaRPr lang="nb-NO" sz="900"/>
        </a:p>
      </dgm:t>
    </dgm:pt>
    <dgm:pt modelId="{E5F595B5-5BD0-4240-8EA0-86EB66544EE9}" type="sibTrans" cxnId="{E4560C72-FA76-45D0-8E2A-E3A7ADDBDF83}">
      <dgm:prSet/>
      <dgm:spPr/>
      <dgm:t>
        <a:bodyPr/>
        <a:lstStyle/>
        <a:p>
          <a:endParaRPr lang="nb-NO" sz="900"/>
        </a:p>
      </dgm:t>
    </dgm:pt>
    <dgm:pt modelId="{C2C8D303-2D7C-45C3-919B-68E9807F912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b-NO" sz="900" b="1" dirty="0">
              <a:solidFill>
                <a:schemeClr val="accent2"/>
              </a:solidFill>
            </a:rPr>
            <a:t>Høring</a:t>
          </a:r>
        </a:p>
      </dgm:t>
    </dgm:pt>
    <dgm:pt modelId="{F369EA17-BD3B-4C5D-B70E-B6B23D26CA11}" type="parTrans" cxnId="{7F19497A-BF03-43B7-8289-BBBDE75809E3}">
      <dgm:prSet/>
      <dgm:spPr/>
      <dgm:t>
        <a:bodyPr/>
        <a:lstStyle/>
        <a:p>
          <a:endParaRPr lang="nb-NO" sz="900"/>
        </a:p>
      </dgm:t>
    </dgm:pt>
    <dgm:pt modelId="{2163EFE5-B66C-41A5-95F4-1FFC9CDC1F5B}" type="sibTrans" cxnId="{7F19497A-BF03-43B7-8289-BBBDE75809E3}">
      <dgm:prSet/>
      <dgm:spPr/>
      <dgm:t>
        <a:bodyPr/>
        <a:lstStyle/>
        <a:p>
          <a:endParaRPr lang="nb-NO" sz="900"/>
        </a:p>
      </dgm:t>
    </dgm:pt>
    <dgm:pt modelId="{0A3DC587-15C1-4D0F-8A56-47E2FB704497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b-NO" sz="900" b="1" dirty="0">
              <a:solidFill>
                <a:schemeClr val="accent2"/>
              </a:solidFill>
            </a:rPr>
            <a:t>Fastsettelse </a:t>
          </a:r>
          <a:r>
            <a:rPr lang="nb-NO" sz="900" b="1" dirty="0" smtClean="0">
              <a:solidFill>
                <a:schemeClr val="accent2"/>
              </a:solidFill>
            </a:rPr>
            <a:t> </a:t>
          </a:r>
          <a:r>
            <a:rPr lang="nb-NO" sz="900" b="1" dirty="0" err="1" smtClean="0">
              <a:solidFill>
                <a:schemeClr val="accent2"/>
              </a:solidFill>
            </a:rPr>
            <a:t>konsekvens-utrednings-program</a:t>
          </a:r>
          <a:endParaRPr lang="nb-NO" sz="900" b="1" dirty="0">
            <a:solidFill>
              <a:schemeClr val="accent2"/>
            </a:solidFill>
          </a:endParaRPr>
        </a:p>
      </dgm:t>
    </dgm:pt>
    <dgm:pt modelId="{F93F437B-33A6-4565-85EA-DF5EAFCD0957}" type="parTrans" cxnId="{2932F941-4E46-4BB1-82D8-C7F89C8F5133}">
      <dgm:prSet/>
      <dgm:spPr/>
      <dgm:t>
        <a:bodyPr/>
        <a:lstStyle/>
        <a:p>
          <a:endParaRPr lang="nb-NO" sz="900"/>
        </a:p>
      </dgm:t>
    </dgm:pt>
    <dgm:pt modelId="{F60735C6-5506-4B4D-A6E2-804DCF34AFC3}" type="sibTrans" cxnId="{2932F941-4E46-4BB1-82D8-C7F89C8F5133}">
      <dgm:prSet/>
      <dgm:spPr/>
      <dgm:t>
        <a:bodyPr/>
        <a:lstStyle/>
        <a:p>
          <a:endParaRPr lang="nb-NO" sz="900"/>
        </a:p>
      </dgm:t>
    </dgm:pt>
    <dgm:pt modelId="{FFA1B0A9-57B7-42CA-8090-557CF67267D1}" type="pres">
      <dgm:prSet presAssocID="{5D4A9EE5-2FF6-4AED-903C-D4D247C6FE9E}" presName="Name0" presStyleCnt="0">
        <dgm:presLayoutVars>
          <dgm:dir/>
          <dgm:animLvl val="lvl"/>
          <dgm:resizeHandles val="exact"/>
        </dgm:presLayoutVars>
      </dgm:prSet>
      <dgm:spPr/>
    </dgm:pt>
    <dgm:pt modelId="{F731D9D9-0C18-4185-B886-6E2D035640C0}" type="pres">
      <dgm:prSet presAssocID="{F46DE806-D73C-4561-85B3-9F8EEED644F1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19C9986-8485-4E6B-8E17-C49BD250A5BB}" type="pres">
      <dgm:prSet presAssocID="{3959A557-B46E-49DD-B62E-EE6B63ED669D}" presName="parTxOnlySpace" presStyleCnt="0"/>
      <dgm:spPr/>
    </dgm:pt>
    <dgm:pt modelId="{3DC4CB7A-725C-4F70-99A4-3E9B8AAE4F8B}" type="pres">
      <dgm:prSet presAssocID="{E9BBEF52-41B7-4938-A43D-F2D7AF59BEED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298552B-03CC-4F11-A00F-0599715802EE}" type="pres">
      <dgm:prSet presAssocID="{8CFB19E7-8A07-4B2E-BE90-8B2E737ABA2D}" presName="parTxOnlySpace" presStyleCnt="0"/>
      <dgm:spPr/>
    </dgm:pt>
    <dgm:pt modelId="{928D7617-D1E3-46D4-B2BB-2CD1F1D7077C}" type="pres">
      <dgm:prSet presAssocID="{0A3DC587-15C1-4D0F-8A56-47E2FB704497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925272A-D241-41F7-AF8E-4BC13EAF2DCC}" type="pres">
      <dgm:prSet presAssocID="{F60735C6-5506-4B4D-A6E2-804DCF34AFC3}" presName="parTxOnlySpace" presStyleCnt="0"/>
      <dgm:spPr/>
    </dgm:pt>
    <dgm:pt modelId="{83C3CCCA-EEEC-458A-95BF-D05C0435F010}" type="pres">
      <dgm:prSet presAssocID="{8D0BC5F0-2033-4448-8EC4-A32C64B81542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714FAD3-F901-4950-AC9D-C6FDAFC44F5A}" type="pres">
      <dgm:prSet presAssocID="{E5F595B5-5BD0-4240-8EA0-86EB66544EE9}" presName="parTxOnlySpace" presStyleCnt="0"/>
      <dgm:spPr/>
    </dgm:pt>
    <dgm:pt modelId="{41F805F5-0079-44ED-AD36-6CD250A5EB07}" type="pres">
      <dgm:prSet presAssocID="{C2C8D303-2D7C-45C3-919B-68E9807F9125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2932F941-4E46-4BB1-82D8-C7F89C8F5133}" srcId="{5D4A9EE5-2FF6-4AED-903C-D4D247C6FE9E}" destId="{0A3DC587-15C1-4D0F-8A56-47E2FB704497}" srcOrd="2" destOrd="0" parTransId="{F93F437B-33A6-4565-85EA-DF5EAFCD0957}" sibTransId="{F60735C6-5506-4B4D-A6E2-804DCF34AFC3}"/>
    <dgm:cxn modelId="{13FE2666-FCBD-41CE-B61D-56422C4E51B1}" type="presOf" srcId="{F46DE806-D73C-4561-85B3-9F8EEED644F1}" destId="{F731D9D9-0C18-4185-B886-6E2D035640C0}" srcOrd="0" destOrd="0" presId="urn:microsoft.com/office/officeart/2005/8/layout/chevron1"/>
    <dgm:cxn modelId="{5D5F0280-2C4C-450E-AE6C-AE0ED9533293}" srcId="{5D4A9EE5-2FF6-4AED-903C-D4D247C6FE9E}" destId="{E9BBEF52-41B7-4938-A43D-F2D7AF59BEED}" srcOrd="1" destOrd="0" parTransId="{5262A6B1-08F1-46E4-A814-2A5DDCC4DD5C}" sibTransId="{8CFB19E7-8A07-4B2E-BE90-8B2E737ABA2D}"/>
    <dgm:cxn modelId="{35798E76-C4F2-4BA4-AB94-8D7845F74486}" type="presOf" srcId="{5D4A9EE5-2FF6-4AED-903C-D4D247C6FE9E}" destId="{FFA1B0A9-57B7-42CA-8090-557CF67267D1}" srcOrd="0" destOrd="0" presId="urn:microsoft.com/office/officeart/2005/8/layout/chevron1"/>
    <dgm:cxn modelId="{6D84B90D-2193-41C4-8A60-B01679AB7A64}" type="presOf" srcId="{0A3DC587-15C1-4D0F-8A56-47E2FB704497}" destId="{928D7617-D1E3-46D4-B2BB-2CD1F1D7077C}" srcOrd="0" destOrd="0" presId="urn:microsoft.com/office/officeart/2005/8/layout/chevron1"/>
    <dgm:cxn modelId="{7BEA9812-2DAE-42AE-B60E-DA4D7AC2DB96}" type="presOf" srcId="{8D0BC5F0-2033-4448-8EC4-A32C64B81542}" destId="{83C3CCCA-EEEC-458A-95BF-D05C0435F010}" srcOrd="0" destOrd="0" presId="urn:microsoft.com/office/officeart/2005/8/layout/chevron1"/>
    <dgm:cxn modelId="{82FE0BEA-E25D-44C6-A77B-6F936FD5AC5F}" type="presOf" srcId="{C2C8D303-2D7C-45C3-919B-68E9807F9125}" destId="{41F805F5-0079-44ED-AD36-6CD250A5EB07}" srcOrd="0" destOrd="0" presId="urn:microsoft.com/office/officeart/2005/8/layout/chevron1"/>
    <dgm:cxn modelId="{3E7E8EFE-3821-46CD-886B-900CB85BF59B}" srcId="{5D4A9EE5-2FF6-4AED-903C-D4D247C6FE9E}" destId="{F46DE806-D73C-4561-85B3-9F8EEED644F1}" srcOrd="0" destOrd="0" parTransId="{1ED53B82-46E7-4560-BE41-3592A7D5A3C4}" sibTransId="{3959A557-B46E-49DD-B62E-EE6B63ED669D}"/>
    <dgm:cxn modelId="{7F19497A-BF03-43B7-8289-BBBDE75809E3}" srcId="{5D4A9EE5-2FF6-4AED-903C-D4D247C6FE9E}" destId="{C2C8D303-2D7C-45C3-919B-68E9807F9125}" srcOrd="4" destOrd="0" parTransId="{F369EA17-BD3B-4C5D-B70E-B6B23D26CA11}" sibTransId="{2163EFE5-B66C-41A5-95F4-1FFC9CDC1F5B}"/>
    <dgm:cxn modelId="{E4560C72-FA76-45D0-8E2A-E3A7ADDBDF83}" srcId="{5D4A9EE5-2FF6-4AED-903C-D4D247C6FE9E}" destId="{8D0BC5F0-2033-4448-8EC4-A32C64B81542}" srcOrd="3" destOrd="0" parTransId="{385D41EE-6601-40D4-8A1A-050D03709D3B}" sibTransId="{E5F595B5-5BD0-4240-8EA0-86EB66544EE9}"/>
    <dgm:cxn modelId="{021D057F-B539-4EC4-813E-E4165131104D}" type="presOf" srcId="{E9BBEF52-41B7-4938-A43D-F2D7AF59BEED}" destId="{3DC4CB7A-725C-4F70-99A4-3E9B8AAE4F8B}" srcOrd="0" destOrd="0" presId="urn:microsoft.com/office/officeart/2005/8/layout/chevron1"/>
    <dgm:cxn modelId="{5D87B3A0-704B-47FC-8606-DEF2669C1DFE}" type="presParOf" srcId="{FFA1B0A9-57B7-42CA-8090-557CF67267D1}" destId="{F731D9D9-0C18-4185-B886-6E2D035640C0}" srcOrd="0" destOrd="0" presId="urn:microsoft.com/office/officeart/2005/8/layout/chevron1"/>
    <dgm:cxn modelId="{87DA63ED-203E-44DA-9324-E24F51D6FD86}" type="presParOf" srcId="{FFA1B0A9-57B7-42CA-8090-557CF67267D1}" destId="{919C9986-8485-4E6B-8E17-C49BD250A5BB}" srcOrd="1" destOrd="0" presId="urn:microsoft.com/office/officeart/2005/8/layout/chevron1"/>
    <dgm:cxn modelId="{653FB7BE-B549-47A3-9F8B-7596B62B7C54}" type="presParOf" srcId="{FFA1B0A9-57B7-42CA-8090-557CF67267D1}" destId="{3DC4CB7A-725C-4F70-99A4-3E9B8AAE4F8B}" srcOrd="2" destOrd="0" presId="urn:microsoft.com/office/officeart/2005/8/layout/chevron1"/>
    <dgm:cxn modelId="{580A4464-5E3A-474B-94C7-D29658F682DD}" type="presParOf" srcId="{FFA1B0A9-57B7-42CA-8090-557CF67267D1}" destId="{A298552B-03CC-4F11-A00F-0599715802EE}" srcOrd="3" destOrd="0" presId="urn:microsoft.com/office/officeart/2005/8/layout/chevron1"/>
    <dgm:cxn modelId="{326AA3DC-2EC7-4348-ABC8-CE5151271287}" type="presParOf" srcId="{FFA1B0A9-57B7-42CA-8090-557CF67267D1}" destId="{928D7617-D1E3-46D4-B2BB-2CD1F1D7077C}" srcOrd="4" destOrd="0" presId="urn:microsoft.com/office/officeart/2005/8/layout/chevron1"/>
    <dgm:cxn modelId="{3EAB8EC1-AF0A-48DB-9547-4BFD9F282E0D}" type="presParOf" srcId="{FFA1B0A9-57B7-42CA-8090-557CF67267D1}" destId="{C925272A-D241-41F7-AF8E-4BC13EAF2DCC}" srcOrd="5" destOrd="0" presId="urn:microsoft.com/office/officeart/2005/8/layout/chevron1"/>
    <dgm:cxn modelId="{F140E8D3-0DDB-4597-8BDB-6E46912E3151}" type="presParOf" srcId="{FFA1B0A9-57B7-42CA-8090-557CF67267D1}" destId="{83C3CCCA-EEEC-458A-95BF-D05C0435F010}" srcOrd="6" destOrd="0" presId="urn:microsoft.com/office/officeart/2005/8/layout/chevron1"/>
    <dgm:cxn modelId="{AC254D13-232F-4AED-91F2-BF0284C26E6E}" type="presParOf" srcId="{FFA1B0A9-57B7-42CA-8090-557CF67267D1}" destId="{8714FAD3-F901-4950-AC9D-C6FDAFC44F5A}" srcOrd="7" destOrd="0" presId="urn:microsoft.com/office/officeart/2005/8/layout/chevron1"/>
    <dgm:cxn modelId="{7E76C0DD-9860-4143-95B4-A6A5FED2A268}" type="presParOf" srcId="{FFA1B0A9-57B7-42CA-8090-557CF67267D1}" destId="{41F805F5-0079-44ED-AD36-6CD250A5EB07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4A9EE5-2FF6-4AED-903C-D4D247C6FE9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F46DE806-D73C-4561-85B3-9F8EEED644F1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b-NO" sz="1100" b="1" dirty="0" smtClean="0">
              <a:solidFill>
                <a:schemeClr val="accent2"/>
              </a:solidFill>
            </a:rPr>
            <a:t>Returneres NVE</a:t>
          </a:r>
          <a:endParaRPr lang="nb-NO" sz="1100" b="1" dirty="0">
            <a:solidFill>
              <a:schemeClr val="accent2"/>
            </a:solidFill>
          </a:endParaRPr>
        </a:p>
      </dgm:t>
    </dgm:pt>
    <dgm:pt modelId="{1ED53B82-46E7-4560-BE41-3592A7D5A3C4}" type="parTrans" cxnId="{3E7E8EFE-3821-46CD-886B-900CB85BF59B}">
      <dgm:prSet/>
      <dgm:spPr/>
      <dgm:t>
        <a:bodyPr/>
        <a:lstStyle/>
        <a:p>
          <a:endParaRPr lang="nb-NO" sz="900"/>
        </a:p>
      </dgm:t>
    </dgm:pt>
    <dgm:pt modelId="{3959A557-B46E-49DD-B62E-EE6B63ED669D}" type="sibTrans" cxnId="{3E7E8EFE-3821-46CD-886B-900CB85BF59B}">
      <dgm:prSet/>
      <dgm:spPr/>
      <dgm:t>
        <a:bodyPr/>
        <a:lstStyle/>
        <a:p>
          <a:endParaRPr lang="nb-NO" sz="900"/>
        </a:p>
      </dgm:t>
    </dgm:pt>
    <dgm:pt modelId="{E9BBEF52-41B7-4938-A43D-F2D7AF59BEED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b-NO" sz="1100" b="1" dirty="0" smtClean="0">
              <a:solidFill>
                <a:schemeClr val="accent2"/>
              </a:solidFill>
            </a:rPr>
            <a:t>Til OED</a:t>
          </a:r>
          <a:endParaRPr lang="nb-NO" sz="1100" b="1" dirty="0">
            <a:solidFill>
              <a:schemeClr val="accent2"/>
            </a:solidFill>
          </a:endParaRPr>
        </a:p>
      </dgm:t>
    </dgm:pt>
    <dgm:pt modelId="{5262A6B1-08F1-46E4-A814-2A5DDCC4DD5C}" type="parTrans" cxnId="{5D5F0280-2C4C-450E-AE6C-AE0ED9533293}">
      <dgm:prSet/>
      <dgm:spPr/>
      <dgm:t>
        <a:bodyPr/>
        <a:lstStyle/>
        <a:p>
          <a:endParaRPr lang="nb-NO" sz="900"/>
        </a:p>
      </dgm:t>
    </dgm:pt>
    <dgm:pt modelId="{8CFB19E7-8A07-4B2E-BE90-8B2E737ABA2D}" type="sibTrans" cxnId="{5D5F0280-2C4C-450E-AE6C-AE0ED9533293}">
      <dgm:prSet/>
      <dgm:spPr/>
      <dgm:t>
        <a:bodyPr/>
        <a:lstStyle/>
        <a:p>
          <a:endParaRPr lang="nb-NO" sz="900"/>
        </a:p>
      </dgm:t>
    </dgm:pt>
    <dgm:pt modelId="{0A3DC587-15C1-4D0F-8A56-47E2FB704497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b-NO" sz="1100" b="1" dirty="0" smtClean="0">
              <a:solidFill>
                <a:schemeClr val="accent2"/>
              </a:solidFill>
            </a:rPr>
            <a:t>Avgjørelse</a:t>
          </a:r>
          <a:endParaRPr lang="nb-NO" sz="1100" b="1" dirty="0">
            <a:solidFill>
              <a:schemeClr val="accent2"/>
            </a:solidFill>
          </a:endParaRPr>
        </a:p>
      </dgm:t>
    </dgm:pt>
    <dgm:pt modelId="{F93F437B-33A6-4565-85EA-DF5EAFCD0957}" type="parTrans" cxnId="{2932F941-4E46-4BB1-82D8-C7F89C8F5133}">
      <dgm:prSet/>
      <dgm:spPr/>
      <dgm:t>
        <a:bodyPr/>
        <a:lstStyle/>
        <a:p>
          <a:endParaRPr lang="nb-NO" sz="900"/>
        </a:p>
      </dgm:t>
    </dgm:pt>
    <dgm:pt modelId="{F60735C6-5506-4B4D-A6E2-804DCF34AFC3}" type="sibTrans" cxnId="{2932F941-4E46-4BB1-82D8-C7F89C8F5133}">
      <dgm:prSet/>
      <dgm:spPr/>
      <dgm:t>
        <a:bodyPr/>
        <a:lstStyle/>
        <a:p>
          <a:endParaRPr lang="nb-NO" sz="900"/>
        </a:p>
      </dgm:t>
    </dgm:pt>
    <dgm:pt modelId="{FFA1B0A9-57B7-42CA-8090-557CF67267D1}" type="pres">
      <dgm:prSet presAssocID="{5D4A9EE5-2FF6-4AED-903C-D4D247C6FE9E}" presName="Name0" presStyleCnt="0">
        <dgm:presLayoutVars>
          <dgm:dir/>
          <dgm:animLvl val="lvl"/>
          <dgm:resizeHandles val="exact"/>
        </dgm:presLayoutVars>
      </dgm:prSet>
      <dgm:spPr/>
    </dgm:pt>
    <dgm:pt modelId="{F731D9D9-0C18-4185-B886-6E2D035640C0}" type="pres">
      <dgm:prSet presAssocID="{F46DE806-D73C-4561-85B3-9F8EEED644F1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19C9986-8485-4E6B-8E17-C49BD250A5BB}" type="pres">
      <dgm:prSet presAssocID="{3959A557-B46E-49DD-B62E-EE6B63ED669D}" presName="parTxOnlySpace" presStyleCnt="0"/>
      <dgm:spPr/>
    </dgm:pt>
    <dgm:pt modelId="{3DC4CB7A-725C-4F70-99A4-3E9B8AAE4F8B}" type="pres">
      <dgm:prSet presAssocID="{E9BBEF52-41B7-4938-A43D-F2D7AF59BEED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298552B-03CC-4F11-A00F-0599715802EE}" type="pres">
      <dgm:prSet presAssocID="{8CFB19E7-8A07-4B2E-BE90-8B2E737ABA2D}" presName="parTxOnlySpace" presStyleCnt="0"/>
      <dgm:spPr/>
    </dgm:pt>
    <dgm:pt modelId="{928D7617-D1E3-46D4-B2BB-2CD1F1D7077C}" type="pres">
      <dgm:prSet presAssocID="{0A3DC587-15C1-4D0F-8A56-47E2FB704497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2932F941-4E46-4BB1-82D8-C7F89C8F5133}" srcId="{5D4A9EE5-2FF6-4AED-903C-D4D247C6FE9E}" destId="{0A3DC587-15C1-4D0F-8A56-47E2FB704497}" srcOrd="2" destOrd="0" parTransId="{F93F437B-33A6-4565-85EA-DF5EAFCD0957}" sibTransId="{F60735C6-5506-4B4D-A6E2-804DCF34AFC3}"/>
    <dgm:cxn modelId="{5D5F0280-2C4C-450E-AE6C-AE0ED9533293}" srcId="{5D4A9EE5-2FF6-4AED-903C-D4D247C6FE9E}" destId="{E9BBEF52-41B7-4938-A43D-F2D7AF59BEED}" srcOrd="1" destOrd="0" parTransId="{5262A6B1-08F1-46E4-A814-2A5DDCC4DD5C}" sibTransId="{8CFB19E7-8A07-4B2E-BE90-8B2E737ABA2D}"/>
    <dgm:cxn modelId="{BC982075-4CB4-4641-962C-9A4516D9069E}" type="presOf" srcId="{E9BBEF52-41B7-4938-A43D-F2D7AF59BEED}" destId="{3DC4CB7A-725C-4F70-99A4-3E9B8AAE4F8B}" srcOrd="0" destOrd="0" presId="urn:microsoft.com/office/officeart/2005/8/layout/chevron1"/>
    <dgm:cxn modelId="{3E7E8EFE-3821-46CD-886B-900CB85BF59B}" srcId="{5D4A9EE5-2FF6-4AED-903C-D4D247C6FE9E}" destId="{F46DE806-D73C-4561-85B3-9F8EEED644F1}" srcOrd="0" destOrd="0" parTransId="{1ED53B82-46E7-4560-BE41-3592A7D5A3C4}" sibTransId="{3959A557-B46E-49DD-B62E-EE6B63ED669D}"/>
    <dgm:cxn modelId="{89338372-6698-4EBF-A9AA-FFC39304210B}" type="presOf" srcId="{5D4A9EE5-2FF6-4AED-903C-D4D247C6FE9E}" destId="{FFA1B0A9-57B7-42CA-8090-557CF67267D1}" srcOrd="0" destOrd="0" presId="urn:microsoft.com/office/officeart/2005/8/layout/chevron1"/>
    <dgm:cxn modelId="{274459CB-E34F-415D-AC76-4D3E8353465F}" type="presOf" srcId="{0A3DC587-15C1-4D0F-8A56-47E2FB704497}" destId="{928D7617-D1E3-46D4-B2BB-2CD1F1D7077C}" srcOrd="0" destOrd="0" presId="urn:microsoft.com/office/officeart/2005/8/layout/chevron1"/>
    <dgm:cxn modelId="{7CC4A296-38EF-4BE2-ABDF-CA2568CC9166}" type="presOf" srcId="{F46DE806-D73C-4561-85B3-9F8EEED644F1}" destId="{F731D9D9-0C18-4185-B886-6E2D035640C0}" srcOrd="0" destOrd="0" presId="urn:microsoft.com/office/officeart/2005/8/layout/chevron1"/>
    <dgm:cxn modelId="{052C2371-6105-4C98-ACFB-ECE2D770E53E}" type="presParOf" srcId="{FFA1B0A9-57B7-42CA-8090-557CF67267D1}" destId="{F731D9D9-0C18-4185-B886-6E2D035640C0}" srcOrd="0" destOrd="0" presId="urn:microsoft.com/office/officeart/2005/8/layout/chevron1"/>
    <dgm:cxn modelId="{8DAF9534-4E3D-45A3-BDD2-819AD3C04BD8}" type="presParOf" srcId="{FFA1B0A9-57B7-42CA-8090-557CF67267D1}" destId="{919C9986-8485-4E6B-8E17-C49BD250A5BB}" srcOrd="1" destOrd="0" presId="urn:microsoft.com/office/officeart/2005/8/layout/chevron1"/>
    <dgm:cxn modelId="{D76681BD-9E17-412E-88BD-D6D1F4DEC15F}" type="presParOf" srcId="{FFA1B0A9-57B7-42CA-8090-557CF67267D1}" destId="{3DC4CB7A-725C-4F70-99A4-3E9B8AAE4F8B}" srcOrd="2" destOrd="0" presId="urn:microsoft.com/office/officeart/2005/8/layout/chevron1"/>
    <dgm:cxn modelId="{58A5E1F8-423C-45A0-BE99-F2309062E1E3}" type="presParOf" srcId="{FFA1B0A9-57B7-42CA-8090-557CF67267D1}" destId="{A298552B-03CC-4F11-A00F-0599715802EE}" srcOrd="3" destOrd="0" presId="urn:microsoft.com/office/officeart/2005/8/layout/chevron1"/>
    <dgm:cxn modelId="{5A2F84A9-6F3C-4F3C-B224-7C99C14FDA84}" type="presParOf" srcId="{FFA1B0A9-57B7-42CA-8090-557CF67267D1}" destId="{928D7617-D1E3-46D4-B2BB-2CD1F1D7077C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0.70294</cdr:x>
      <cdr:y>0.40265</cdr:y>
    </cdr:from>
    <cdr:to>
      <cdr:x>0.80147</cdr:x>
      <cdr:y>0.61504</cdr:y>
    </cdr:to>
    <cdr:sp macro="" textlink="">
      <cdr:nvSpPr>
        <cdr:cNvPr id="3" name="Rett pil 2"/>
        <cdr:cNvSpPr/>
      </cdr:nvSpPr>
      <cdr:spPr bwMode="auto">
        <a:xfrm xmlns:a="http://schemas.openxmlformats.org/drawingml/2006/main" flipH="1" flipV="1">
          <a:off x="4552950" y="1733550"/>
          <a:ext cx="638175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Overflow="clip" wrap="square" lIns="18288" tIns="0" rIns="0" bIns="0" upright="1"/>
        <a:lstStyle xmlns:a="http://schemas.openxmlformats.org/drawingml/2006/main"/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0.71176</cdr:x>
      <cdr:y>0.37832</cdr:y>
    </cdr:from>
    <cdr:to>
      <cdr:x>0.78529</cdr:x>
      <cdr:y>0.62832</cdr:y>
    </cdr:to>
    <cdr:sp macro="" textlink="">
      <cdr:nvSpPr>
        <cdr:cNvPr id="5" name="Rett pil 4"/>
        <cdr:cNvSpPr/>
      </cdr:nvSpPr>
      <cdr:spPr bwMode="auto">
        <a:xfrm xmlns:a="http://schemas.openxmlformats.org/drawingml/2006/main" flipH="1" flipV="1">
          <a:off x="4610100" y="1628775"/>
          <a:ext cx="476250" cy="1076325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Overflow="clip" wrap="square" lIns="18288" tIns="0" rIns="0" bIns="0" upright="1"/>
        <a:lstStyle xmlns:a="http://schemas.openxmlformats.org/drawingml/2006/main"/>
        <a:p xmlns:a="http://schemas.openxmlformats.org/drawingml/2006/main">
          <a:endParaRPr lang="nb-NO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7275513" y="115888"/>
            <a:ext cx="2141537" cy="603885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49313" y="115888"/>
            <a:ext cx="6273800" cy="603885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9313" y="115888"/>
            <a:ext cx="8567737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iagram 2"/>
          <p:cNvSpPr>
            <a:spLocks noGrp="1"/>
          </p:cNvSpPr>
          <p:nvPr>
            <p:ph type="chart" idx="1"/>
          </p:nvPr>
        </p:nvSpPr>
        <p:spPr>
          <a:xfrm>
            <a:off x="849313" y="1628775"/>
            <a:ext cx="8567737" cy="4525963"/>
          </a:xfrm>
        </p:spPr>
        <p:txBody>
          <a:bodyPr/>
          <a:lstStyle/>
          <a:p>
            <a:pPr lvl="0"/>
            <a:endParaRPr lang="nb-NO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49313" y="1628775"/>
            <a:ext cx="42068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208588" y="1628775"/>
            <a:ext cx="4208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5" name="Picture 115" descr="PPT blå bild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728663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49313" y="1628775"/>
            <a:ext cx="856773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49313" y="115888"/>
            <a:ext cx="85677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88" name="Line 48"/>
          <p:cNvSpPr>
            <a:spLocks noChangeShapeType="1"/>
          </p:cNvSpPr>
          <p:nvPr/>
        </p:nvSpPr>
        <p:spPr bwMode="auto">
          <a:xfrm>
            <a:off x="1423988" y="6308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 dirty="0"/>
          </a:p>
        </p:txBody>
      </p:sp>
      <p:sp>
        <p:nvSpPr>
          <p:cNvPr id="10290" name="Line 50"/>
          <p:cNvSpPr>
            <a:spLocks noChangeShapeType="1"/>
          </p:cNvSpPr>
          <p:nvPr/>
        </p:nvSpPr>
        <p:spPr bwMode="auto">
          <a:xfrm>
            <a:off x="2757488" y="6738938"/>
            <a:ext cx="5024437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 dirty="0"/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247650" y="6553200"/>
            <a:ext cx="24876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400" dirty="0">
                <a:solidFill>
                  <a:schemeClr val="bg1"/>
                </a:solidFill>
              </a:rPr>
              <a:t>Olje-</a:t>
            </a:r>
            <a:r>
              <a:rPr lang="nb-NO" sz="1400" dirty="0">
                <a:solidFill>
                  <a:schemeClr val="accent2"/>
                </a:solidFill>
              </a:rPr>
              <a:t> og energidepartementet</a:t>
            </a:r>
          </a:p>
        </p:txBody>
      </p:sp>
      <p:sp>
        <p:nvSpPr>
          <p:cNvPr id="10357" name="Rectangle 117"/>
          <p:cNvSpPr>
            <a:spLocks noChangeArrowheads="1"/>
          </p:cNvSpPr>
          <p:nvPr/>
        </p:nvSpPr>
        <p:spPr bwMode="auto">
          <a:xfrm>
            <a:off x="7810500" y="6553200"/>
            <a:ext cx="2095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400" dirty="0" err="1">
                <a:solidFill>
                  <a:schemeClr val="accent2"/>
                </a:solidFill>
              </a:rPr>
              <a:t>www.regjeringen.no/oed</a:t>
            </a:r>
            <a:endParaRPr lang="nb-NO" sz="1400" dirty="0">
              <a:solidFill>
                <a:schemeClr val="accent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62" name="Picture 42" descr="OED2RX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8113" y="268288"/>
            <a:ext cx="2303462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39888" y="2133600"/>
            <a:ext cx="8061325" cy="1470025"/>
          </a:xfrm>
        </p:spPr>
        <p:txBody>
          <a:bodyPr/>
          <a:lstStyle/>
          <a:p>
            <a:r>
              <a:rPr lang="nb-NO" dirty="0" smtClean="0"/>
              <a:t>Sigurd Tveitereid</a:t>
            </a:r>
            <a:br>
              <a:rPr lang="nb-NO" dirty="0" smtClean="0"/>
            </a:br>
            <a:r>
              <a:rPr lang="nb-NO" dirty="0" smtClean="0"/>
              <a:t>Energi- og vannressursavdelingen</a:t>
            </a:r>
            <a:br>
              <a:rPr lang="nb-NO" dirty="0" smtClean="0"/>
            </a:br>
            <a:r>
              <a:rPr lang="nb-NO" dirty="0" smtClean="0"/>
              <a:t>Olje- og energidepartementet</a:t>
            </a:r>
            <a:endParaRPr lang="nb-NO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57375" y="3886200"/>
            <a:ext cx="7591425" cy="1752600"/>
          </a:xfrm>
        </p:spPr>
        <p:txBody>
          <a:bodyPr/>
          <a:lstStyle/>
          <a:p>
            <a:r>
              <a:rPr lang="nb-NO" dirty="0" smtClean="0"/>
              <a:t>7.2.2012</a:t>
            </a:r>
          </a:p>
          <a:p>
            <a:endParaRPr lang="nb-NO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Forsyningssikkerhet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0-1 situasjonen</a:t>
            </a:r>
          </a:p>
          <a:p>
            <a:pPr>
              <a:buNone/>
            </a:pPr>
            <a:r>
              <a:rPr lang="nb-NO" dirty="0" smtClean="0"/>
              <a:t>	- Raskt voksende og høye priser</a:t>
            </a:r>
          </a:p>
          <a:p>
            <a:pPr>
              <a:buNone/>
            </a:pPr>
            <a:endParaRPr lang="nb-NO" dirty="0" smtClean="0"/>
          </a:p>
          <a:p>
            <a:r>
              <a:rPr lang="nb-NO" dirty="0" smtClean="0"/>
              <a:t>Om strømmen blir borte kan det ha store samfunnsmessige konsekvenser</a:t>
            </a:r>
          </a:p>
          <a:p>
            <a:pPr>
              <a:buNone/>
            </a:pPr>
            <a:endParaRPr lang="nb-NO" dirty="0" smtClean="0"/>
          </a:p>
          <a:p>
            <a:r>
              <a:rPr lang="nb-NO" dirty="0" smtClean="0"/>
              <a:t>Strømnettet er en komplisert mekanisme – uhell i en komponent kan spre seg til mange komponenter</a:t>
            </a:r>
          </a:p>
          <a:p>
            <a:pPr lvl="1"/>
            <a:endParaRPr lang="nb-NO" dirty="0" smtClean="0"/>
          </a:p>
          <a:p>
            <a:pPr lvl="1"/>
            <a:endParaRPr lang="nb-NO" dirty="0" smtClean="0"/>
          </a:p>
          <a:p>
            <a:pPr lvl="1">
              <a:buNone/>
            </a:pPr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Tørrår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Tørrår – varierende produksjon</a:t>
            </a:r>
          </a:p>
          <a:p>
            <a:endParaRPr lang="nb-NO" dirty="0" smtClean="0"/>
          </a:p>
          <a:p>
            <a:r>
              <a:rPr lang="nb-NO" dirty="0" smtClean="0"/>
              <a:t>Kraftoverføringen blir utsatt for uhell</a:t>
            </a:r>
          </a:p>
          <a:p>
            <a:endParaRPr lang="nb-NO" dirty="0" smtClean="0"/>
          </a:p>
          <a:p>
            <a:r>
              <a:rPr lang="nb-NO" dirty="0" smtClean="0"/>
              <a:t>Annen type energiproduksjon, fleksibelt forbruk, utenlandsforbindelser</a:t>
            </a:r>
          </a:p>
          <a:p>
            <a:endParaRPr lang="nb-NO" dirty="0" smtClean="0"/>
          </a:p>
          <a:p>
            <a:r>
              <a:rPr lang="nb-NO" dirty="0" smtClean="0"/>
              <a:t>Ekstra nett, mer avansert nett, utkoblingsmekanismer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Fyllingsgrad til norske vannmagasin i prosent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849313" y="1628775"/>
          <a:ext cx="856773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Ukentlig vannkraftproduksjon i 2011 og 2010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020198" y="1821243"/>
          <a:ext cx="8244714" cy="4254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Ukentlig varmekraftproduksjon i 2011 og 2010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849313" y="1628775"/>
          <a:ext cx="856773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Ukentlig elektrisitetsforbruk i </a:t>
            </a:r>
            <a:r>
              <a:rPr lang="nb-NO" dirty="0" err="1" smtClean="0"/>
              <a:t>allminnelig</a:t>
            </a:r>
            <a:r>
              <a:rPr lang="nb-NO" dirty="0" smtClean="0"/>
              <a:t> forsyning i 2010 og 2011</a:t>
            </a:r>
            <a:endParaRPr lang="nb-NO" dirty="0"/>
          </a:p>
        </p:txBody>
      </p:sp>
      <p:graphicFrame>
        <p:nvGraphicFramePr>
          <p:cNvPr id="8" name="Plassholder for innhold 7"/>
          <p:cNvGraphicFramePr>
            <a:graphicFrameLocks noGrp="1"/>
          </p:cNvGraphicFramePr>
          <p:nvPr>
            <p:ph idx="1"/>
          </p:nvPr>
        </p:nvGraphicFramePr>
        <p:xfrm>
          <a:off x="849313" y="1628775"/>
          <a:ext cx="856773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Ukentlig netto eksport i 2010 og 2011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849313" y="1628775"/>
          <a:ext cx="856773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Årlig gjennomsnittspris (systempris) i Norden 1993-2011 øre/kWh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849313" y="1628775"/>
          <a:ext cx="856773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9314" y="115887"/>
            <a:ext cx="8567737" cy="1660013"/>
          </a:xfrm>
        </p:spPr>
        <p:txBody>
          <a:bodyPr/>
          <a:lstStyle/>
          <a:p>
            <a:r>
              <a:rPr lang="nb-NO" dirty="0" smtClean="0"/>
              <a:t>Konsesjonsbehandling</a:t>
            </a:r>
            <a:br>
              <a:rPr lang="nb-NO" dirty="0" smtClean="0"/>
            </a:b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733031" y="2214208"/>
          <a:ext cx="6482220" cy="1579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Vinkeltegn 6"/>
          <p:cNvSpPr/>
          <p:nvPr/>
        </p:nvSpPr>
        <p:spPr>
          <a:xfrm>
            <a:off x="7292530" y="3204179"/>
            <a:ext cx="1382934" cy="642346"/>
          </a:xfrm>
          <a:prstGeom prst="chevr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nb-NO" sz="900" b="1" dirty="0" smtClean="0"/>
          </a:p>
          <a:p>
            <a:pPr>
              <a:lnSpc>
                <a:spcPct val="150000"/>
              </a:lnSpc>
            </a:pPr>
            <a:r>
              <a:rPr lang="nb-NO" sz="900" b="1" dirty="0" smtClean="0">
                <a:solidFill>
                  <a:schemeClr val="accent2"/>
                </a:solidFill>
              </a:rPr>
              <a:t>Innstilles</a:t>
            </a:r>
            <a:endParaRPr lang="nb-NO" sz="900" b="1" dirty="0">
              <a:solidFill>
                <a:schemeClr val="accent2"/>
              </a:solidFill>
            </a:endParaRPr>
          </a:p>
        </p:txBody>
      </p:sp>
      <p:sp>
        <p:nvSpPr>
          <p:cNvPr id="9" name="Vinkeltegn 8"/>
          <p:cNvSpPr/>
          <p:nvPr/>
        </p:nvSpPr>
        <p:spPr>
          <a:xfrm>
            <a:off x="7247188" y="2108411"/>
            <a:ext cx="1292250" cy="559220"/>
          </a:xfrm>
          <a:prstGeom prst="chevr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nb-NO" sz="900" dirty="0" smtClean="0"/>
          </a:p>
          <a:p>
            <a:r>
              <a:rPr lang="nb-NO" sz="900" b="1" dirty="0" smtClean="0">
                <a:solidFill>
                  <a:schemeClr val="accent2"/>
                </a:solidFill>
              </a:rPr>
              <a:t>Avgjøres</a:t>
            </a:r>
            <a:endParaRPr lang="nb-NO" sz="900" b="1" dirty="0">
              <a:solidFill>
                <a:schemeClr val="accent2"/>
              </a:solidFill>
            </a:endParaRPr>
          </a:p>
        </p:txBody>
      </p:sp>
      <p:sp>
        <p:nvSpPr>
          <p:cNvPr id="11" name="Rektangel 10"/>
          <p:cNvSpPr/>
          <p:nvPr/>
        </p:nvSpPr>
        <p:spPr bwMode="auto">
          <a:xfrm>
            <a:off x="8607452" y="2040398"/>
            <a:ext cx="1095769" cy="86150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nb-NO" sz="1050" b="1" dirty="0" smtClean="0">
                <a:solidFill>
                  <a:schemeClr val="accent2"/>
                </a:solidFill>
              </a:rPr>
              <a:t>   Godtas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nb-NO" sz="1050" dirty="0" smtClean="0">
                <a:solidFill>
                  <a:schemeClr val="accent2"/>
                </a:solidFill>
              </a:rPr>
              <a:t>    -------------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nb-NO" sz="105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rPr>
              <a:t>   Klages</a:t>
            </a:r>
          </a:p>
        </p:txBody>
      </p:sp>
      <p:graphicFrame>
        <p:nvGraphicFramePr>
          <p:cNvPr id="10" name="Plassholder for innhold 3"/>
          <p:cNvGraphicFramePr>
            <a:graphicFrameLocks/>
          </p:cNvGraphicFramePr>
          <p:nvPr/>
        </p:nvGraphicFramePr>
        <p:xfrm>
          <a:off x="974557" y="4828938"/>
          <a:ext cx="8131657" cy="906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TekstSylinder 11"/>
          <p:cNvSpPr txBox="1"/>
          <p:nvPr/>
        </p:nvSpPr>
        <p:spPr>
          <a:xfrm>
            <a:off x="2846766" y="1481177"/>
            <a:ext cx="3591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>
                <a:solidFill>
                  <a:schemeClr val="accent2"/>
                </a:solidFill>
              </a:rPr>
              <a:t>NVE</a:t>
            </a:r>
            <a:endParaRPr lang="nb-NO" dirty="0">
              <a:solidFill>
                <a:schemeClr val="accent2"/>
              </a:solidFill>
            </a:endParaRPr>
          </a:p>
        </p:txBody>
      </p:sp>
      <p:sp>
        <p:nvSpPr>
          <p:cNvPr id="13" name="TekstSylinder 12"/>
          <p:cNvSpPr txBox="1"/>
          <p:nvPr/>
        </p:nvSpPr>
        <p:spPr>
          <a:xfrm>
            <a:off x="2841441" y="4118577"/>
            <a:ext cx="374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>
                <a:solidFill>
                  <a:schemeClr val="accent2"/>
                </a:solidFill>
              </a:rPr>
              <a:t>Departementet, Klager</a:t>
            </a:r>
            <a:endParaRPr lang="nb-NO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Enova SF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Støtter investeringer i varmeanlegg</a:t>
            </a:r>
          </a:p>
          <a:p>
            <a:endParaRPr lang="nb-NO" dirty="0" smtClean="0"/>
          </a:p>
          <a:p>
            <a:r>
              <a:rPr lang="nb-NO" dirty="0" smtClean="0"/>
              <a:t>Støtter investeringer i effektiv energibruk</a:t>
            </a:r>
          </a:p>
          <a:p>
            <a:endParaRPr lang="nb-NO" dirty="0" smtClean="0"/>
          </a:p>
          <a:p>
            <a:r>
              <a:rPr lang="nb-NO" dirty="0" smtClean="0"/>
              <a:t>Informerer</a:t>
            </a:r>
          </a:p>
          <a:p>
            <a:endParaRPr lang="nb-NO" dirty="0" smtClean="0"/>
          </a:p>
          <a:p>
            <a:r>
              <a:rPr lang="nb-NO" dirty="0" smtClean="0"/>
              <a:t>Støtter ny teknologi</a:t>
            </a:r>
          </a:p>
          <a:p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476500" y="1628775"/>
            <a:ext cx="6940550" cy="4525963"/>
          </a:xfrm>
        </p:spPr>
        <p:txBody>
          <a:bodyPr/>
          <a:lstStyle/>
          <a:p>
            <a:endParaRPr lang="nb-NO" sz="3600" dirty="0" smtClean="0"/>
          </a:p>
          <a:p>
            <a:r>
              <a:rPr lang="nb-NO" sz="3600" dirty="0" smtClean="0"/>
              <a:t>Hva er oppgavene?</a:t>
            </a:r>
          </a:p>
          <a:p>
            <a:endParaRPr lang="nb-NO" sz="3600" dirty="0" smtClean="0"/>
          </a:p>
          <a:p>
            <a:r>
              <a:rPr lang="nb-NO" sz="3600" dirty="0" smtClean="0"/>
              <a:t>Hvordan løses de?</a:t>
            </a:r>
          </a:p>
          <a:p>
            <a:pPr algn="ctr"/>
            <a:endParaRPr lang="nb-NO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Elsertifikater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Ny kraftproduksjon får et kunstig tilleggsprodukt: et </a:t>
            </a:r>
            <a:r>
              <a:rPr lang="nb-NO" dirty="0" err="1" smtClean="0"/>
              <a:t>elsertifikat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Det bestemmes hvor mange sertifikater strømbrukerne skal kjøpe</a:t>
            </a:r>
          </a:p>
          <a:p>
            <a:endParaRPr lang="nb-NO" dirty="0" smtClean="0"/>
          </a:p>
          <a:p>
            <a:r>
              <a:rPr lang="nb-NO" dirty="0" smtClean="0"/>
              <a:t>Det dannes et marked for elsertifikater med en pris som klarer markedet</a:t>
            </a:r>
          </a:p>
          <a:p>
            <a:endParaRPr lang="nb-NO" dirty="0" smtClean="0"/>
          </a:p>
          <a:p>
            <a:r>
              <a:rPr lang="nb-NO" dirty="0" smtClean="0"/>
              <a:t>Det er etablert et marked med Sverige fra 1.1.2012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EU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Utbygging av fornybar energi</a:t>
            </a:r>
          </a:p>
          <a:p>
            <a:endParaRPr lang="nb-NO" dirty="0" smtClean="0"/>
          </a:p>
          <a:p>
            <a:r>
              <a:rPr lang="nb-NO" dirty="0" smtClean="0"/>
              <a:t>Energieffektivisering</a:t>
            </a:r>
          </a:p>
          <a:p>
            <a:endParaRPr lang="nb-NO" dirty="0" smtClean="0"/>
          </a:p>
          <a:p>
            <a:r>
              <a:rPr lang="nb-NO" dirty="0" smtClean="0"/>
              <a:t>Vannressursdisponering</a:t>
            </a:r>
            <a:endParaRPr lang="nb-NO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Norge som grønt batteri for Europa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Mer fornybar energi, mindre kontroll</a:t>
            </a:r>
          </a:p>
          <a:p>
            <a:r>
              <a:rPr lang="nb-NO" dirty="0" smtClean="0"/>
              <a:t>Vannkraften lett å skru av og på når det er et magasin for vannet, kan brukes til å kontrollere</a:t>
            </a:r>
          </a:p>
          <a:p>
            <a:r>
              <a:rPr lang="nb-NO" dirty="0" smtClean="0"/>
              <a:t>Gassturbiner en annen mulighet for kontroll, men må holdes i gang for å kunne stå til disposisjon</a:t>
            </a:r>
          </a:p>
          <a:p>
            <a:r>
              <a:rPr lang="nb-NO" dirty="0" smtClean="0"/>
              <a:t>Overføringsforbindelser mellom Norge og land som bygger ut vindkraft, som for eksempel Tyskland</a:t>
            </a:r>
          </a:p>
          <a:p>
            <a:r>
              <a:rPr lang="nb-NO" dirty="0" smtClean="0"/>
              <a:t>Norge har slike forbindelser i dag mellom Norge/Danmark og Norge/Nederland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Pumpekraft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To magasiner i forskjellig høyde</a:t>
            </a:r>
          </a:p>
          <a:p>
            <a:endParaRPr lang="nb-NO" dirty="0" smtClean="0"/>
          </a:p>
          <a:p>
            <a:r>
              <a:rPr lang="nb-NO" dirty="0" smtClean="0"/>
              <a:t>En pumpe</a:t>
            </a:r>
          </a:p>
          <a:p>
            <a:endParaRPr lang="nb-NO" dirty="0" smtClean="0"/>
          </a:p>
          <a:p>
            <a:r>
              <a:rPr lang="nb-NO" dirty="0" smtClean="0"/>
              <a:t>Vann pumpes opp når det er mye vind</a:t>
            </a:r>
          </a:p>
          <a:p>
            <a:endParaRPr lang="nb-NO" dirty="0" smtClean="0"/>
          </a:p>
          <a:p>
            <a:r>
              <a:rPr lang="nb-NO" dirty="0" smtClean="0"/>
              <a:t>Vann slippes gjennom vannturbiner når det er mye vind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 smtClean="0"/>
              <a:t>Litt om strøm</a:t>
            </a:r>
            <a:endParaRPr lang="nb-NO" sz="4000" dirty="0"/>
          </a:p>
        </p:txBody>
      </p:sp>
      <p:sp>
        <p:nvSpPr>
          <p:cNvPr id="3" name="Plassholder for diagram 2"/>
          <p:cNvSpPr>
            <a:spLocks noGrp="1"/>
          </p:cNvSpPr>
          <p:nvPr>
            <p:ph type="chart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sp>
      <p:sp>
        <p:nvSpPr>
          <p:cNvPr id="5" name="Rektangel 4"/>
          <p:cNvSpPr/>
          <p:nvPr/>
        </p:nvSpPr>
        <p:spPr bwMode="auto">
          <a:xfrm>
            <a:off x="2158584" y="3095469"/>
            <a:ext cx="1409075" cy="1424066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</a:p>
        </p:txBody>
      </p:sp>
      <p:sp>
        <p:nvSpPr>
          <p:cNvPr id="6" name="Rektangel 5"/>
          <p:cNvSpPr/>
          <p:nvPr/>
        </p:nvSpPr>
        <p:spPr bwMode="auto">
          <a:xfrm>
            <a:off x="6865495" y="3102965"/>
            <a:ext cx="1446550" cy="1401580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</a:t>
            </a:r>
          </a:p>
        </p:txBody>
      </p:sp>
      <p:cxnSp>
        <p:nvCxnSpPr>
          <p:cNvPr id="8" name="Rett linje 7"/>
          <p:cNvCxnSpPr>
            <a:stCxn id="5" idx="3"/>
          </p:cNvCxnSpPr>
          <p:nvPr/>
        </p:nvCxnSpPr>
        <p:spPr bwMode="auto">
          <a:xfrm>
            <a:off x="3567659" y="3807502"/>
            <a:ext cx="3305331" cy="74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 smtClean="0"/>
              <a:t>Litt om strøm forts</a:t>
            </a:r>
            <a:endParaRPr lang="nb-NO" sz="4000" dirty="0"/>
          </a:p>
        </p:txBody>
      </p:sp>
      <p:sp>
        <p:nvSpPr>
          <p:cNvPr id="3" name="Plassholder for diagram 2"/>
          <p:cNvSpPr>
            <a:spLocks noGrp="1"/>
          </p:cNvSpPr>
          <p:nvPr>
            <p:ph type="chart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sp>
      <p:sp>
        <p:nvSpPr>
          <p:cNvPr id="4" name="Ellipse 3"/>
          <p:cNvSpPr/>
          <p:nvPr/>
        </p:nvSpPr>
        <p:spPr bwMode="auto">
          <a:xfrm>
            <a:off x="3312826" y="3132944"/>
            <a:ext cx="3612629" cy="1716374"/>
          </a:xfrm>
          <a:prstGeom prst="ellipse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ktangel 16"/>
          <p:cNvSpPr/>
          <p:nvPr/>
        </p:nvSpPr>
        <p:spPr bwMode="auto">
          <a:xfrm>
            <a:off x="7697449" y="4909279"/>
            <a:ext cx="464695" cy="479685"/>
          </a:xfrm>
          <a:prstGeom prst="rect">
            <a:avLst/>
          </a:prstGeom>
          <a:solidFill>
            <a:srgbClr val="0099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</a:p>
        </p:txBody>
      </p:sp>
      <p:sp>
        <p:nvSpPr>
          <p:cNvPr id="18" name="Rektangel 17"/>
          <p:cNvSpPr/>
          <p:nvPr/>
        </p:nvSpPr>
        <p:spPr bwMode="auto">
          <a:xfrm>
            <a:off x="2863121" y="2750694"/>
            <a:ext cx="464695" cy="502171"/>
          </a:xfrm>
          <a:prstGeom prst="rect">
            <a:avLst/>
          </a:prstGeom>
          <a:solidFill>
            <a:srgbClr val="0099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</a:p>
        </p:txBody>
      </p:sp>
      <p:sp>
        <p:nvSpPr>
          <p:cNvPr id="19" name="Rektangel 18"/>
          <p:cNvSpPr/>
          <p:nvPr/>
        </p:nvSpPr>
        <p:spPr bwMode="auto">
          <a:xfrm>
            <a:off x="7547548" y="2825646"/>
            <a:ext cx="472190" cy="457200"/>
          </a:xfrm>
          <a:prstGeom prst="rect">
            <a:avLst/>
          </a:prstGeom>
          <a:solidFill>
            <a:srgbClr val="0099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</a:t>
            </a:r>
          </a:p>
        </p:txBody>
      </p:sp>
      <p:sp>
        <p:nvSpPr>
          <p:cNvPr id="20" name="Rektangel 19"/>
          <p:cNvSpPr/>
          <p:nvPr/>
        </p:nvSpPr>
        <p:spPr bwMode="auto">
          <a:xfrm>
            <a:off x="2390931" y="4864308"/>
            <a:ext cx="472190" cy="479685"/>
          </a:xfrm>
          <a:prstGeom prst="rect">
            <a:avLst/>
          </a:prstGeom>
          <a:solidFill>
            <a:srgbClr val="0099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</a:p>
        </p:txBody>
      </p:sp>
      <p:sp>
        <p:nvSpPr>
          <p:cNvPr id="22" name="Rektangel 21"/>
          <p:cNvSpPr/>
          <p:nvPr/>
        </p:nvSpPr>
        <p:spPr bwMode="auto">
          <a:xfrm>
            <a:off x="4976734" y="5478905"/>
            <a:ext cx="472191" cy="479685"/>
          </a:xfrm>
          <a:prstGeom prst="rect">
            <a:avLst/>
          </a:prstGeom>
          <a:solidFill>
            <a:srgbClr val="0099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</a:t>
            </a:r>
          </a:p>
        </p:txBody>
      </p:sp>
      <p:cxnSp>
        <p:nvCxnSpPr>
          <p:cNvPr id="25" name="Rett linje 24"/>
          <p:cNvCxnSpPr>
            <a:stCxn id="18" idx="3"/>
            <a:endCxn id="4" idx="1"/>
          </p:cNvCxnSpPr>
          <p:nvPr/>
        </p:nvCxnSpPr>
        <p:spPr bwMode="auto">
          <a:xfrm>
            <a:off x="3327816" y="3001780"/>
            <a:ext cx="514068" cy="3825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Rett linje 26"/>
          <p:cNvCxnSpPr>
            <a:stCxn id="19" idx="1"/>
            <a:endCxn id="4" idx="7"/>
          </p:cNvCxnSpPr>
          <p:nvPr/>
        </p:nvCxnSpPr>
        <p:spPr bwMode="auto">
          <a:xfrm flipH="1">
            <a:off x="6396397" y="3054246"/>
            <a:ext cx="1151151" cy="3300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Rett linje 30"/>
          <p:cNvCxnSpPr>
            <a:stCxn id="17" idx="1"/>
            <a:endCxn id="4" idx="5"/>
          </p:cNvCxnSpPr>
          <p:nvPr/>
        </p:nvCxnSpPr>
        <p:spPr bwMode="auto">
          <a:xfrm flipH="1" flipV="1">
            <a:off x="6396397" y="4597961"/>
            <a:ext cx="1301052" cy="5511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Rett linje 32"/>
          <p:cNvCxnSpPr>
            <a:stCxn id="4" idx="4"/>
            <a:endCxn id="22" idx="0"/>
          </p:cNvCxnSpPr>
          <p:nvPr/>
        </p:nvCxnSpPr>
        <p:spPr bwMode="auto">
          <a:xfrm>
            <a:off x="5119141" y="4849318"/>
            <a:ext cx="93689" cy="6295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Rett linje 34"/>
          <p:cNvCxnSpPr>
            <a:stCxn id="4" idx="3"/>
            <a:endCxn id="20" idx="3"/>
          </p:cNvCxnSpPr>
          <p:nvPr/>
        </p:nvCxnSpPr>
        <p:spPr bwMode="auto">
          <a:xfrm flipH="1">
            <a:off x="2863121" y="4597961"/>
            <a:ext cx="978763" cy="5061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 smtClean="0"/>
              <a:t>Prisdannelsen</a:t>
            </a:r>
            <a:endParaRPr lang="nb-NO" sz="4000" dirty="0"/>
          </a:p>
        </p:txBody>
      </p:sp>
      <p:sp>
        <p:nvSpPr>
          <p:cNvPr id="3" name="Plassholder for diagram 2"/>
          <p:cNvSpPr>
            <a:spLocks noGrp="1"/>
          </p:cNvSpPr>
          <p:nvPr>
            <p:ph type="chart" idx="1"/>
          </p:nvPr>
        </p:nvSpPr>
        <p:spPr>
          <a:xfrm>
            <a:off x="864303" y="1636270"/>
            <a:ext cx="8567737" cy="4525963"/>
          </a:xfrm>
          <a:ln w="38100"/>
        </p:spPr>
      </p:sp>
      <p:cxnSp>
        <p:nvCxnSpPr>
          <p:cNvPr id="7" name="Rett pil 6"/>
          <p:cNvCxnSpPr/>
          <p:nvPr/>
        </p:nvCxnSpPr>
        <p:spPr bwMode="auto">
          <a:xfrm flipV="1">
            <a:off x="2106119" y="1986197"/>
            <a:ext cx="14989" cy="31104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Rett pil 8"/>
          <p:cNvCxnSpPr/>
          <p:nvPr/>
        </p:nvCxnSpPr>
        <p:spPr bwMode="auto">
          <a:xfrm>
            <a:off x="2091128" y="5126636"/>
            <a:ext cx="6198433" cy="224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ktangel 14"/>
          <p:cNvSpPr/>
          <p:nvPr/>
        </p:nvSpPr>
        <p:spPr bwMode="auto">
          <a:xfrm>
            <a:off x="1101777" y="2308485"/>
            <a:ext cx="727023" cy="337279"/>
          </a:xfrm>
          <a:prstGeom prst="rect">
            <a:avLst/>
          </a:prstGeom>
          <a:solidFill>
            <a:srgbClr val="00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Pris</a:t>
            </a:r>
          </a:p>
        </p:txBody>
      </p:sp>
      <p:sp>
        <p:nvSpPr>
          <p:cNvPr id="16" name="Rektangel 15"/>
          <p:cNvSpPr/>
          <p:nvPr/>
        </p:nvSpPr>
        <p:spPr bwMode="auto">
          <a:xfrm>
            <a:off x="6430780" y="5366480"/>
            <a:ext cx="1326630" cy="389744"/>
          </a:xfrm>
          <a:prstGeom prst="rect">
            <a:avLst/>
          </a:prstGeom>
          <a:solidFill>
            <a:srgbClr val="00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Mengde</a:t>
            </a:r>
          </a:p>
        </p:txBody>
      </p:sp>
      <p:cxnSp>
        <p:nvCxnSpPr>
          <p:cNvPr id="68" name="Rett linje 67"/>
          <p:cNvCxnSpPr/>
          <p:nvPr/>
        </p:nvCxnSpPr>
        <p:spPr bwMode="auto">
          <a:xfrm>
            <a:off x="3537679" y="2293495"/>
            <a:ext cx="1536491" cy="259329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Rett linje 69"/>
          <p:cNvCxnSpPr/>
          <p:nvPr/>
        </p:nvCxnSpPr>
        <p:spPr bwMode="auto">
          <a:xfrm flipV="1">
            <a:off x="2788170" y="4309672"/>
            <a:ext cx="2810656" cy="16489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Rett linje 71"/>
          <p:cNvCxnSpPr/>
          <p:nvPr/>
        </p:nvCxnSpPr>
        <p:spPr bwMode="auto">
          <a:xfrm flipV="1">
            <a:off x="5613816" y="3859967"/>
            <a:ext cx="861935" cy="44970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Rett linje 73"/>
          <p:cNvCxnSpPr/>
          <p:nvPr/>
        </p:nvCxnSpPr>
        <p:spPr bwMode="auto">
          <a:xfrm flipV="1">
            <a:off x="6483246" y="2795666"/>
            <a:ext cx="404734" cy="107179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Produksjon av strøm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Markedet klareres av priser på kort sikt</a:t>
            </a:r>
          </a:p>
          <a:p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Tilleggsreguleringer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Produksjon av strøm forts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49313" y="1447801"/>
            <a:ext cx="8567737" cy="4706938"/>
          </a:xfrm>
        </p:spPr>
        <p:txBody>
          <a:bodyPr/>
          <a:lstStyle/>
          <a:p>
            <a:r>
              <a:rPr lang="nb-NO" dirty="0" smtClean="0"/>
              <a:t>Markedet klareres av priser på lang sikt </a:t>
            </a:r>
          </a:p>
          <a:p>
            <a:endParaRPr lang="nb-NO" dirty="0" smtClean="0"/>
          </a:p>
          <a:p>
            <a:r>
              <a:rPr lang="nb-NO" dirty="0" smtClean="0"/>
              <a:t>Tilgangen krever tillatelser, konsesjoner</a:t>
            </a:r>
          </a:p>
          <a:p>
            <a:endParaRPr lang="nb-NO" dirty="0" smtClean="0"/>
          </a:p>
          <a:p>
            <a:r>
              <a:rPr lang="nb-NO" dirty="0" smtClean="0"/>
              <a:t>Netto nytteverdi for samfunnet, lønnsomhet, forsyningssikkerhet, miljø</a:t>
            </a:r>
          </a:p>
          <a:p>
            <a:endParaRPr lang="nb-NO" dirty="0" smtClean="0"/>
          </a:p>
          <a:p>
            <a:r>
              <a:rPr lang="nb-NO" dirty="0" smtClean="0"/>
              <a:t>Utbyggere av vannkraft er stort sett offentlig eide selskaper</a:t>
            </a:r>
          </a:p>
          <a:p>
            <a:endParaRPr lang="nb-NO" dirty="0" smtClean="0"/>
          </a:p>
          <a:p>
            <a:r>
              <a:rPr lang="nb-NO" dirty="0" smtClean="0"/>
              <a:t>Støttesystemer for ny produksjon har stor politisk oppmerksomhet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Nettet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49313" y="1341120"/>
            <a:ext cx="8567737" cy="4813619"/>
          </a:xfrm>
        </p:spPr>
        <p:txBody>
          <a:bodyPr/>
          <a:lstStyle/>
          <a:p>
            <a:pPr>
              <a:buNone/>
            </a:pPr>
            <a:r>
              <a:rPr lang="nb-NO" dirty="0" smtClean="0"/>
              <a:t>Tre nivåer:</a:t>
            </a:r>
          </a:p>
          <a:p>
            <a:r>
              <a:rPr lang="nb-NO" dirty="0" smtClean="0"/>
              <a:t>Distribusjonsnett – områdekonsesjon</a:t>
            </a:r>
          </a:p>
          <a:p>
            <a:r>
              <a:rPr lang="nb-NO" dirty="0" smtClean="0"/>
              <a:t>Regionalnett – konsesjon</a:t>
            </a:r>
          </a:p>
          <a:p>
            <a:r>
              <a:rPr lang="nb-NO" dirty="0" smtClean="0"/>
              <a:t>Sentralnett – konsesjon</a:t>
            </a:r>
          </a:p>
          <a:p>
            <a:endParaRPr lang="nb-NO" dirty="0" smtClean="0"/>
          </a:p>
          <a:p>
            <a:pPr>
              <a:buNone/>
            </a:pPr>
            <a:r>
              <a:rPr lang="nb-NO" dirty="0" smtClean="0"/>
              <a:t>Nettselskaper</a:t>
            </a:r>
          </a:p>
          <a:p>
            <a:pPr>
              <a:buNone/>
            </a:pPr>
            <a:r>
              <a:rPr lang="nb-NO" dirty="0" smtClean="0"/>
              <a:t>	- herunder Statnett</a:t>
            </a:r>
          </a:p>
          <a:p>
            <a:pPr>
              <a:buNone/>
            </a:pPr>
            <a:endParaRPr lang="nb-NO" dirty="0" smtClean="0"/>
          </a:p>
          <a:p>
            <a:r>
              <a:rPr lang="nb-NO" dirty="0" smtClean="0"/>
              <a:t>Leveringsplikt</a:t>
            </a:r>
          </a:p>
          <a:p>
            <a:r>
              <a:rPr lang="nb-NO" dirty="0" smtClean="0"/>
              <a:t>Tilknytningsplikt</a:t>
            </a:r>
          </a:p>
          <a:p>
            <a:r>
              <a:rPr lang="nb-NO" dirty="0" smtClean="0"/>
              <a:t>Leveringskvalitet</a:t>
            </a:r>
          </a:p>
          <a:p>
            <a:endParaRPr lang="nb-NO" dirty="0" smtClean="0"/>
          </a:p>
          <a:p>
            <a:pPr lvl="1"/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Nettet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Nettselskapenes inntekter reguleres av NVE</a:t>
            </a:r>
          </a:p>
          <a:p>
            <a:endParaRPr lang="nb-NO" dirty="0" smtClean="0"/>
          </a:p>
          <a:p>
            <a:r>
              <a:rPr lang="nb-NO" dirty="0" smtClean="0"/>
              <a:t>Prisene på nettjenester fastsettes av nettselskapene etter forskrifter fra NVE</a:t>
            </a:r>
          </a:p>
          <a:p>
            <a:endParaRPr lang="nb-NO" dirty="0" smtClean="0"/>
          </a:p>
          <a:p>
            <a:r>
              <a:rPr lang="nb-NO" dirty="0" smtClean="0"/>
              <a:t>Selskapene straffes hvis pliktene ikke oppfylles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632</TotalTime>
  <Words>390</Words>
  <Application>Microsoft Office PowerPoint</Application>
  <PresentationFormat>A4 Paper (210x297 mm)</PresentationFormat>
  <Paragraphs>142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blank</vt:lpstr>
      <vt:lpstr>Sigurd Tveitereid Energi- og vannressursavdelingen Olje- og energidepartementet</vt:lpstr>
      <vt:lpstr>Slide 2</vt:lpstr>
      <vt:lpstr>Litt om strøm</vt:lpstr>
      <vt:lpstr>Litt om strøm forts</vt:lpstr>
      <vt:lpstr>Prisdannelsen</vt:lpstr>
      <vt:lpstr>Produksjon av strøm</vt:lpstr>
      <vt:lpstr>Produksjon av strøm forts</vt:lpstr>
      <vt:lpstr>Nettet</vt:lpstr>
      <vt:lpstr>Nettet</vt:lpstr>
      <vt:lpstr>Forsyningssikkerhet </vt:lpstr>
      <vt:lpstr>Tørrår</vt:lpstr>
      <vt:lpstr>Fyllingsgrad til norske vannmagasin i prosent</vt:lpstr>
      <vt:lpstr>Ukentlig vannkraftproduksjon i 2011 og 2010</vt:lpstr>
      <vt:lpstr>Ukentlig varmekraftproduksjon i 2011 og 2010</vt:lpstr>
      <vt:lpstr>Ukentlig elektrisitetsforbruk i allminnelig forsyning i 2010 og 2011</vt:lpstr>
      <vt:lpstr>Ukentlig netto eksport i 2010 og 2011</vt:lpstr>
      <vt:lpstr>Årlig gjennomsnittspris (systempris) i Norden 1993-2011 øre/kWh</vt:lpstr>
      <vt:lpstr>Konsesjonsbehandling </vt:lpstr>
      <vt:lpstr>Enova SF</vt:lpstr>
      <vt:lpstr>Elsertifikater</vt:lpstr>
      <vt:lpstr>EU</vt:lpstr>
      <vt:lpstr>Norge som grønt batteri for Europa</vt:lpstr>
      <vt:lpstr>Pumpekraft</vt:lpstr>
    </vt:vector>
  </TitlesOfParts>
  <Company>STATEN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Sigurd Tveitereid Energi- og vannressursavdelingen Olje- og energidepartementet</dc:title>
  <dc:creator>Heidi Lundberg</dc:creator>
  <cp:lastModifiedBy>jvislie</cp:lastModifiedBy>
  <cp:revision>72</cp:revision>
  <dcterms:created xsi:type="dcterms:W3CDTF">2011-03-07T08:34:15Z</dcterms:created>
  <dcterms:modified xsi:type="dcterms:W3CDTF">2012-02-06T13:39:58Z</dcterms:modified>
</cp:coreProperties>
</file>