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21" r:id="rId2"/>
    <p:sldId id="346" r:id="rId3"/>
    <p:sldId id="349" r:id="rId4"/>
    <p:sldId id="347" r:id="rId5"/>
    <p:sldId id="331" r:id="rId6"/>
    <p:sldId id="351" r:id="rId7"/>
    <p:sldId id="374" r:id="rId8"/>
    <p:sldId id="348" r:id="rId9"/>
    <p:sldId id="375" r:id="rId10"/>
    <p:sldId id="378" r:id="rId11"/>
    <p:sldId id="376" r:id="rId12"/>
    <p:sldId id="379" r:id="rId13"/>
    <p:sldId id="39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7" r:id="rId24"/>
    <p:sldId id="352" r:id="rId25"/>
    <p:sldId id="353" r:id="rId26"/>
    <p:sldId id="385" r:id="rId27"/>
    <p:sldId id="386" r:id="rId28"/>
    <p:sldId id="398" r:id="rId29"/>
    <p:sldId id="354" r:id="rId30"/>
    <p:sldId id="355" r:id="rId31"/>
    <p:sldId id="356" r:id="rId32"/>
    <p:sldId id="357" r:id="rId33"/>
    <p:sldId id="359" r:id="rId34"/>
    <p:sldId id="360" r:id="rId35"/>
    <p:sldId id="361" r:id="rId36"/>
    <p:sldId id="369" r:id="rId37"/>
    <p:sldId id="370" r:id="rId38"/>
    <p:sldId id="371" r:id="rId39"/>
    <p:sldId id="335" r:id="rId40"/>
    <p:sldId id="372" r:id="rId41"/>
    <p:sldId id="286" r:id="rId42"/>
  </p:sldIdLst>
  <p:sldSz cx="9906000" cy="6858000" type="A4"/>
  <p:notesSz cx="6810375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06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1" autoAdjust="0"/>
  </p:normalViewPr>
  <p:slideViewPr>
    <p:cSldViewPr>
      <p:cViewPr varScale="1">
        <p:scale>
          <a:sx n="126" d="100"/>
          <a:sy n="126" d="100"/>
        </p:scale>
        <p:origin x="-864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90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4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Sheet1!$A$3:$A$7</c:f>
              <c:strCache>
                <c:ptCount val="5"/>
                <c:pt idx="0">
                  <c:v>Norskfødte</c:v>
                </c:pt>
                <c:pt idx="1">
                  <c:v>Øst-Europa</c:v>
                </c:pt>
                <c:pt idx="2">
                  <c:v>Asia</c:v>
                </c:pt>
                <c:pt idx="3">
                  <c:v>Afrika</c:v>
                </c:pt>
                <c:pt idx="4">
                  <c:v>Sør- og Mellom-Amerika</c:v>
                </c:pt>
              </c:strCache>
            </c:strRef>
          </c:cat>
          <c:val>
            <c:numRef>
              <c:f>Sheet1!$B$3:$B$7</c:f>
              <c:numCache>
                <c:formatCode>General</c:formatCode>
                <c:ptCount val="5"/>
                <c:pt idx="0">
                  <c:v>2.2000000000000002</c:v>
                </c:pt>
                <c:pt idx="1">
                  <c:v>7.5</c:v>
                </c:pt>
                <c:pt idx="2">
                  <c:v>8.5</c:v>
                </c:pt>
                <c:pt idx="3">
                  <c:v>14.1</c:v>
                </c:pt>
                <c:pt idx="4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985088"/>
        <c:axId val="96986624"/>
      </c:barChart>
      <c:catAx>
        <c:axId val="96985088"/>
        <c:scaling>
          <c:orientation val="minMax"/>
        </c:scaling>
        <c:delete val="0"/>
        <c:axPos val="b"/>
        <c:majorTickMark val="out"/>
        <c:minorTickMark val="none"/>
        <c:tickLblPos val="nextTo"/>
        <c:crossAx val="96986624"/>
        <c:crosses val="autoZero"/>
        <c:auto val="1"/>
        <c:lblAlgn val="ctr"/>
        <c:lblOffset val="100"/>
        <c:noMultiLvlLbl val="0"/>
      </c:catAx>
      <c:valAx>
        <c:axId val="96986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985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2977255" cy="53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1" tIns="45580" rIns="91161" bIns="45580" numCol="1" anchor="t" anchorCtr="0" compatLnSpc="1">
            <a:prstTxWarp prst="textNoShape">
              <a:avLst/>
            </a:prstTxWarp>
          </a:bodyPr>
          <a:lstStyle>
            <a:lvl1pPr defTabSz="911103">
              <a:defRPr sz="1300"/>
            </a:lvl1pPr>
          </a:lstStyle>
          <a:p>
            <a:endParaRPr lang="nb-NO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039" y="2"/>
            <a:ext cx="2899587" cy="53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1" tIns="45580" rIns="91161" bIns="45580" numCol="1" anchor="t" anchorCtr="0" compatLnSpc="1">
            <a:prstTxWarp prst="textNoShape">
              <a:avLst/>
            </a:prstTxWarp>
          </a:bodyPr>
          <a:lstStyle>
            <a:lvl1pPr algn="r" defTabSz="911103">
              <a:defRPr sz="1300"/>
            </a:lvl1pPr>
          </a:lstStyle>
          <a:p>
            <a:endParaRPr lang="nb-NO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56722"/>
            <a:ext cx="2977255" cy="456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1" tIns="45580" rIns="91161" bIns="45580" numCol="1" anchor="b" anchorCtr="0" compatLnSpc="1">
            <a:prstTxWarp prst="textNoShape">
              <a:avLst/>
            </a:prstTxWarp>
          </a:bodyPr>
          <a:lstStyle>
            <a:lvl1pPr defTabSz="911103">
              <a:defRPr sz="1300"/>
            </a:lvl1pPr>
          </a:lstStyle>
          <a:p>
            <a:endParaRPr lang="nb-NO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039" y="9456722"/>
            <a:ext cx="2899587" cy="456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1" tIns="45580" rIns="91161" bIns="45580" numCol="1" anchor="b" anchorCtr="0" compatLnSpc="1">
            <a:prstTxWarp prst="textNoShape">
              <a:avLst/>
            </a:prstTxWarp>
          </a:bodyPr>
          <a:lstStyle>
            <a:lvl1pPr algn="r" defTabSz="911103">
              <a:defRPr sz="1300"/>
            </a:lvl1pPr>
          </a:lstStyle>
          <a:p>
            <a:fld id="{48A5F5C7-ACE7-4605-948B-1A3DBF405D9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1666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50" tIns="44174" rIns="88350" bIns="44174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87" y="0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50" tIns="44174" rIns="88350" bIns="44174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48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0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36" y="4722194"/>
            <a:ext cx="5448909" cy="447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50" tIns="44174" rIns="88350" bIns="44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</a:p>
        </p:txBody>
      </p:sp>
      <p:sp>
        <p:nvSpPr>
          <p:cNvPr id="420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385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50" tIns="44174" rIns="88350" bIns="44174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420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87" y="9444385"/>
            <a:ext cx="2951366" cy="4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50" tIns="44174" rIns="88350" bIns="44174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pitchFamily="18" charset="0"/>
              </a:defRPr>
            </a:lvl1pPr>
          </a:lstStyle>
          <a:p>
            <a:fld id="{5D864F96-A6AE-41C5-9898-E7F56354383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09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48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30427-96A7-4DE8-8953-B0F02B65BB9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9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64F96-A6AE-41C5-9898-E7F563543835}" type="slidenum">
              <a:rPr lang="nb-NO" smtClean="0"/>
              <a:pPr/>
              <a:t>32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5065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500313"/>
            <a:ext cx="4746625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9"/>
          <p:cNvSpPr txBox="1">
            <a:spLocks noChangeArrowheads="1"/>
          </p:cNvSpPr>
          <p:nvPr/>
        </p:nvSpPr>
        <p:spPr bwMode="auto">
          <a:xfrm>
            <a:off x="2362200" y="4953000"/>
            <a:ext cx="64436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nb-NO" dirty="0">
                <a:solidFill>
                  <a:srgbClr val="406679"/>
                </a:solidFill>
              </a:rPr>
              <a:t>Stiftelsen </a:t>
            </a:r>
            <a:r>
              <a:rPr lang="nb-NO" dirty="0" err="1">
                <a:solidFill>
                  <a:srgbClr val="406679"/>
                </a:solidFill>
              </a:rPr>
              <a:t>Frischsenteret</a:t>
            </a:r>
            <a:r>
              <a:rPr lang="nb-NO" dirty="0">
                <a:solidFill>
                  <a:srgbClr val="406679"/>
                </a:solidFill>
              </a:rPr>
              <a:t> for samfunnsøkonomisk forskning</a:t>
            </a:r>
            <a:br>
              <a:rPr lang="nb-NO" dirty="0">
                <a:solidFill>
                  <a:srgbClr val="406679"/>
                </a:solidFill>
              </a:rPr>
            </a:br>
            <a:r>
              <a:rPr lang="nb-NO" dirty="0">
                <a:solidFill>
                  <a:srgbClr val="406679"/>
                </a:solidFill>
              </a:rPr>
              <a:t>Ragnar Frisch Centre for </a:t>
            </a:r>
            <a:r>
              <a:rPr lang="nb-NO" dirty="0" err="1">
                <a:solidFill>
                  <a:srgbClr val="406679"/>
                </a:solidFill>
              </a:rPr>
              <a:t>Economic</a:t>
            </a:r>
            <a:r>
              <a:rPr lang="nb-NO" dirty="0">
                <a:solidFill>
                  <a:srgbClr val="406679"/>
                </a:solidFill>
              </a:rPr>
              <a:t> Research</a:t>
            </a:r>
            <a:br>
              <a:rPr lang="nb-NO" dirty="0">
                <a:solidFill>
                  <a:srgbClr val="406679"/>
                </a:solidFill>
              </a:rPr>
            </a:br>
            <a:r>
              <a:rPr lang="nb-NO" dirty="0" err="1">
                <a:solidFill>
                  <a:srgbClr val="406679"/>
                </a:solidFill>
              </a:rPr>
              <a:t>www.frisch.uio.no</a:t>
            </a:r>
            <a:endParaRPr lang="nb-NO" dirty="0">
              <a:solidFill>
                <a:srgbClr val="406679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533400"/>
            <a:ext cx="4743450" cy="2438400"/>
          </a:xfrm>
        </p:spPr>
        <p:txBody>
          <a:bodyPr/>
          <a:lstStyle>
            <a:lvl1pPr algn="r">
              <a:defRPr sz="5400" b="1">
                <a:latin typeface="Times" pitchFamily="18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2950" y="2971800"/>
            <a:ext cx="4743450" cy="1676400"/>
          </a:xfrm>
        </p:spPr>
        <p:txBody>
          <a:bodyPr/>
          <a:lstStyle>
            <a:lvl1pPr marL="0" indent="0" algn="r">
              <a:buFontTx/>
              <a:buNone/>
              <a:defRPr sz="24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388" y="381000"/>
            <a:ext cx="2125662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381000"/>
            <a:ext cx="6224588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447800"/>
            <a:ext cx="41338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447800"/>
            <a:ext cx="41338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81000"/>
            <a:ext cx="8420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447800"/>
            <a:ext cx="84201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7231063" y="631825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nb-NO" sz="1800">
                <a:solidFill>
                  <a:srgbClr val="406679"/>
                </a:solidFill>
              </a:rPr>
              <a:t>Frisch Centre</a:t>
            </a:r>
          </a:p>
        </p:txBody>
      </p:sp>
      <p:pic>
        <p:nvPicPr>
          <p:cNvPr id="1029" name="Picture 2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763000" y="6019800"/>
            <a:ext cx="61595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489" y="260648"/>
            <a:ext cx="8812561" cy="2438400"/>
          </a:xfrm>
        </p:spPr>
        <p:txBody>
          <a:bodyPr/>
          <a:lstStyle/>
          <a:p>
            <a:r>
              <a:rPr lang="nb-NO" dirty="0" smtClean="0"/>
              <a:t>Inntektssikring i velferdsstaten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Knut Røed</a:t>
            </a:r>
          </a:p>
          <a:p>
            <a:endParaRPr lang="en-US" dirty="0"/>
          </a:p>
          <a:p>
            <a:r>
              <a:rPr lang="en-US" sz="1400" dirty="0" err="1"/>
              <a:t>R</a:t>
            </a:r>
            <a:r>
              <a:rPr lang="en-US" sz="1400" dirty="0" err="1" smtClean="0"/>
              <a:t>eferanser</a:t>
            </a:r>
            <a:r>
              <a:rPr lang="en-US" sz="1400" dirty="0" smtClean="0"/>
              <a:t> </a:t>
            </a:r>
            <a:r>
              <a:rPr lang="en-US" sz="1400" dirty="0" err="1" smtClean="0"/>
              <a:t>finnes</a:t>
            </a:r>
            <a:r>
              <a:rPr lang="en-US" sz="1400" dirty="0" smtClean="0"/>
              <a:t> i:</a:t>
            </a:r>
          </a:p>
          <a:p>
            <a:r>
              <a:rPr lang="en-US" sz="1400" dirty="0" smtClean="0"/>
              <a:t>Knut Røed (2012): Active Social Insurance, </a:t>
            </a:r>
          </a:p>
          <a:p>
            <a:r>
              <a:rPr lang="en-US" sz="1400" i="1" dirty="0" smtClean="0"/>
              <a:t>IZA Journal of Labor Policy</a:t>
            </a:r>
            <a:r>
              <a:rPr lang="en-US" sz="1400" dirty="0" smtClean="0"/>
              <a:t>, Vol. 1:8</a:t>
            </a:r>
          </a:p>
          <a:p>
            <a:r>
              <a:rPr lang="en-US" sz="1400" dirty="0"/>
              <a:t>(http://</a:t>
            </a:r>
            <a:r>
              <a:rPr lang="en-US" sz="1400" dirty="0" smtClean="0"/>
              <a:t>www.izajolp.com/content/1/1/8)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1616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476672"/>
            <a:ext cx="8420100" cy="914400"/>
          </a:xfrm>
        </p:spPr>
        <p:txBody>
          <a:bodyPr/>
          <a:lstStyle/>
          <a:p>
            <a:r>
              <a:rPr lang="nb-NO" dirty="0" smtClean="0"/>
              <a:t>Hva sier empirien?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 økonomiske motivasjonsfaktorene har en viss betydning: </a:t>
            </a:r>
          </a:p>
          <a:p>
            <a:pPr lvl="1"/>
            <a:r>
              <a:rPr lang="nb-NO" dirty="0" smtClean="0"/>
              <a:t>Høyere kompensasjonsgrad medfører lengre arbeidsledighetsforløp og høyere sykefravær</a:t>
            </a:r>
            <a:br>
              <a:rPr lang="nb-NO" dirty="0" smtClean="0"/>
            </a:br>
            <a:r>
              <a:rPr lang="nb-NO" sz="1600" dirty="0" smtClean="0"/>
              <a:t>(Røed og Zhang, 2003; 2005; </a:t>
            </a:r>
            <a:r>
              <a:rPr lang="nb-NO" sz="1600" dirty="0" err="1"/>
              <a:t>Henrekson</a:t>
            </a:r>
            <a:r>
              <a:rPr lang="nb-NO" sz="1600" dirty="0"/>
              <a:t> </a:t>
            </a:r>
            <a:r>
              <a:rPr lang="nb-NO" sz="1600" dirty="0" smtClean="0"/>
              <a:t>og Persson, 2004</a:t>
            </a:r>
            <a:r>
              <a:rPr lang="nb-NO" sz="1600" dirty="0"/>
              <a:t>)</a:t>
            </a:r>
            <a:r>
              <a:rPr lang="nb-NO" sz="1600" dirty="0" smtClean="0"/>
              <a:t>.</a:t>
            </a:r>
          </a:p>
          <a:p>
            <a:pPr lvl="1"/>
            <a:r>
              <a:rPr lang="nb-NO" dirty="0" smtClean="0"/>
              <a:t>Overgangsraten fra dagpenger (sykepenger) til arbeid øker markert når den maksimale varigheten av dagpenger (sykepenger) nærmer seg slutten</a:t>
            </a:r>
            <a:br>
              <a:rPr lang="nb-NO" dirty="0" smtClean="0"/>
            </a:br>
            <a:r>
              <a:rPr lang="nb-NO" sz="1600" dirty="0" smtClean="0"/>
              <a:t>(Røed, og Westlie, 2012; Markussen et al., 2011)</a:t>
            </a:r>
          </a:p>
          <a:p>
            <a:pPr lvl="1"/>
            <a:r>
              <a:rPr lang="nb-NO" dirty="0" smtClean="0"/>
              <a:t>Ventetid (karensdager) er et tveegget sverd: Kan medføre mer trygdebruk.</a:t>
            </a:r>
            <a:br>
              <a:rPr lang="nb-NO" dirty="0" smtClean="0"/>
            </a:br>
            <a:r>
              <a:rPr lang="nb-NO" sz="1600" dirty="0" smtClean="0"/>
              <a:t>(Pettersson-</a:t>
            </a:r>
            <a:r>
              <a:rPr lang="nb-NO" sz="1600" dirty="0" err="1" smtClean="0"/>
              <a:t>Lidbom</a:t>
            </a:r>
            <a:r>
              <a:rPr lang="nb-NO" sz="1600" dirty="0" smtClean="0"/>
              <a:t> og </a:t>
            </a:r>
            <a:r>
              <a:rPr lang="nb-NO" sz="1600" dirty="0" err="1" smtClean="0"/>
              <a:t>Skogman</a:t>
            </a:r>
            <a:r>
              <a:rPr lang="nb-NO" sz="1600" dirty="0" smtClean="0"/>
              <a:t> </a:t>
            </a:r>
            <a:r>
              <a:rPr lang="nb-NO" sz="1600" dirty="0" err="1" smtClean="0"/>
              <a:t>Thoursie</a:t>
            </a:r>
            <a:r>
              <a:rPr lang="nb-NO" sz="1600" dirty="0" smtClean="0"/>
              <a:t>, 2013)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9933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Kilder til </a:t>
            </a:r>
            <a:r>
              <a:rPr lang="nb-NO" dirty="0" err="1" smtClean="0"/>
              <a:t>atferdsrisiko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/>
              <a:t>For bedrifter</a:t>
            </a:r>
            <a:r>
              <a:rPr lang="nb-NO" dirty="0" smtClean="0"/>
              <a:t>: </a:t>
            </a:r>
            <a:r>
              <a:rPr lang="nb-NO" sz="2400" dirty="0" smtClean="0"/>
              <a:t>Muligheten </a:t>
            </a:r>
            <a:r>
              <a:rPr lang="nb-NO" sz="2400" dirty="0"/>
              <a:t>til å velte kostnadene </a:t>
            </a:r>
            <a:r>
              <a:rPr lang="nb-NO" sz="2400" dirty="0" smtClean="0"/>
              <a:t>ved nedbemanning og </a:t>
            </a:r>
            <a:r>
              <a:rPr lang="nb-NO" sz="2400" dirty="0"/>
              <a:t>utstøtning over på fellesskapet kan virke dempende på «inkluderingsanstrengelsene»</a:t>
            </a:r>
          </a:p>
          <a:p>
            <a:pPr lvl="1"/>
            <a:r>
              <a:rPr lang="nb-NO" sz="2000" dirty="0" smtClean="0"/>
              <a:t>For mye permittering/nedbemanning</a:t>
            </a:r>
          </a:p>
          <a:p>
            <a:pPr lvl="1"/>
            <a:r>
              <a:rPr lang="nb-NO" sz="2000" dirty="0" smtClean="0"/>
              <a:t>For stor aktivitet i næringer som må gjøre dette ofte</a:t>
            </a:r>
          </a:p>
          <a:p>
            <a:pPr lvl="1"/>
            <a:r>
              <a:rPr lang="nb-NO" sz="2000" dirty="0" smtClean="0"/>
              <a:t>For </a:t>
            </a:r>
            <a:r>
              <a:rPr lang="nb-NO" sz="2000" dirty="0"/>
              <a:t>liten innsats for å holde på folk med redusert arbeidsevne</a:t>
            </a:r>
          </a:p>
          <a:p>
            <a:pPr lvl="1"/>
            <a:r>
              <a:rPr lang="nb-NO" sz="2000" dirty="0"/>
              <a:t>For liten innsats for å begrense langtids sykefravær</a:t>
            </a:r>
          </a:p>
          <a:p>
            <a:pPr lvl="1"/>
            <a:r>
              <a:rPr lang="nb-NO" sz="2000" dirty="0"/>
              <a:t>For lite hensyn til konsekvensene av omstillingsprosesser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1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548680"/>
            <a:ext cx="8420100" cy="914400"/>
          </a:xfrm>
        </p:spPr>
        <p:txBody>
          <a:bodyPr/>
          <a:lstStyle/>
          <a:p>
            <a:r>
              <a:rPr lang="nb-NO" dirty="0" smtClean="0"/>
              <a:t>Hva sier empirien?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 økonomiske motivasjonsfaktorene har en viss betydning:</a:t>
            </a:r>
          </a:p>
          <a:p>
            <a:pPr lvl="1"/>
            <a:r>
              <a:rPr lang="nb-NO" dirty="0" smtClean="0"/>
              <a:t>Jo mer bedriften må dekke av lønnskostnadene ved ansattes sykefravær jo lavere blir sykefraværet.</a:t>
            </a:r>
            <a:br>
              <a:rPr lang="nb-NO" dirty="0" smtClean="0"/>
            </a:br>
            <a:r>
              <a:rPr lang="nb-NO" sz="1600" dirty="0" smtClean="0"/>
              <a:t>(Fevang et al., 2014) 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124184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536" y="2492896"/>
            <a:ext cx="8420100" cy="914400"/>
          </a:xfrm>
        </p:spPr>
        <p:txBody>
          <a:bodyPr/>
          <a:lstStyle/>
          <a:p>
            <a:r>
              <a:rPr lang="nb-NO" dirty="0" smtClean="0"/>
              <a:t>Velferd og migrasjon: </a:t>
            </a:r>
            <a:br>
              <a:rPr lang="nb-NO" dirty="0" smtClean="0"/>
            </a:br>
            <a:r>
              <a:rPr lang="nb-NO" dirty="0" smtClean="0"/>
              <a:t>Inntektssikring i et åpent europeisk arbeidsmarked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190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Innvandring til Norge fra nye EU-land</a:t>
            </a:r>
            <a:endParaRPr lang="nb-NO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544" y="1196752"/>
            <a:ext cx="784887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2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 smtClean="0"/>
              <a:t>Migrasjon og velferdsstat</a:t>
            </a:r>
            <a:br>
              <a:rPr lang="nb-NO" noProof="0" dirty="0" smtClean="0"/>
            </a:br>
            <a:r>
              <a:rPr lang="nb-NO" sz="2000" dirty="0" smtClean="0"/>
              <a:t>(NOU 2011:7)</a:t>
            </a:r>
            <a:endParaRPr lang="nb-NO" sz="20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noProof="0" dirty="0" smtClean="0"/>
              <a:t>Velferdsstatens utforming kan påvirke </a:t>
            </a:r>
            <a:r>
              <a:rPr lang="nb-NO" i="1" noProof="0" dirty="0" smtClean="0"/>
              <a:t>omfang</a:t>
            </a:r>
            <a:r>
              <a:rPr lang="nb-NO" noProof="0" dirty="0" smtClean="0"/>
              <a:t> og </a:t>
            </a:r>
            <a:r>
              <a:rPr lang="nb-NO" i="1" noProof="0" dirty="0" smtClean="0"/>
              <a:t>sammensetning</a:t>
            </a:r>
            <a:r>
              <a:rPr lang="nb-NO" noProof="0" dirty="0" smtClean="0"/>
              <a:t> av innvandring.</a:t>
            </a:r>
          </a:p>
          <a:p>
            <a:pPr lvl="1"/>
            <a:r>
              <a:rPr lang="nb-NO" noProof="0" dirty="0" smtClean="0"/>
              <a:t>Rask opparbeidelse av trygderettigheter gir motiv</a:t>
            </a:r>
            <a:r>
              <a:rPr lang="nb-NO" dirty="0" smtClean="0"/>
              <a:t> til å ta imot «dårlige» jobber.</a:t>
            </a:r>
            <a:endParaRPr lang="nb-NO" noProof="0" dirty="0" smtClean="0"/>
          </a:p>
          <a:p>
            <a:r>
              <a:rPr lang="nb-NO" noProof="0" dirty="0" smtClean="0"/>
              <a:t>Velferdsstatens utforming påvirker </a:t>
            </a:r>
            <a:r>
              <a:rPr lang="nb-NO" i="1" noProof="0" dirty="0" smtClean="0"/>
              <a:t>bruken</a:t>
            </a:r>
            <a:r>
              <a:rPr lang="nb-NO" noProof="0" dirty="0" smtClean="0"/>
              <a:t> av sosiale forsikringsordninger blant dem som til enhver tid er omfattet av den.</a:t>
            </a:r>
          </a:p>
          <a:p>
            <a:pPr lvl="1"/>
            <a:r>
              <a:rPr lang="nb-NO" dirty="0" smtClean="0"/>
              <a:t>Høy kjøpekraft ved eksport – gir høye effektive kompensasjonsgrader.</a:t>
            </a:r>
            <a:endParaRPr lang="nb-NO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7148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Forsterkede </a:t>
            </a:r>
            <a:r>
              <a:rPr lang="nb-NO" dirty="0" err="1" smtClean="0"/>
              <a:t>atferdsrisikoproblemer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b="1" dirty="0" smtClean="0"/>
              <a:t>For personer</a:t>
            </a:r>
            <a:r>
              <a:rPr lang="nb-NO" sz="2400" dirty="0" smtClean="0"/>
              <a:t>: Mer </a:t>
            </a:r>
            <a:r>
              <a:rPr lang="nb-NO" sz="2400" dirty="0"/>
              <a:t>fristende å reise til en raus velferdsstat hvis man har høy sannsynlighet for å bli avhengig av den.</a:t>
            </a:r>
          </a:p>
          <a:p>
            <a:pPr lvl="1"/>
            <a:r>
              <a:rPr lang="nb-NO" sz="2000" dirty="0"/>
              <a:t>Innvandrere mer sårbare for </a:t>
            </a:r>
            <a:r>
              <a:rPr lang="nb-NO" sz="2000" dirty="0" smtClean="0"/>
              <a:t>konjunktursvingninger</a:t>
            </a:r>
            <a:endParaRPr lang="nb-NO" sz="2000" dirty="0"/>
          </a:p>
          <a:p>
            <a:pPr lvl="1"/>
            <a:r>
              <a:rPr lang="nb-NO" sz="2000" dirty="0"/>
              <a:t>Mindre tilpasningsdyktige ved tap av arbeid – men svake insentiver til returmigrasjon</a:t>
            </a:r>
          </a:p>
          <a:p>
            <a:pPr lvl="1"/>
            <a:r>
              <a:rPr lang="nb-NO" sz="2000" dirty="0"/>
              <a:t>Høyere effektive </a:t>
            </a:r>
            <a:r>
              <a:rPr lang="nb-NO" sz="2000" dirty="0" smtClean="0"/>
              <a:t>kompensasjonsgrader</a:t>
            </a:r>
          </a:p>
          <a:p>
            <a:r>
              <a:rPr lang="nb-NO" sz="2400" b="1" dirty="0" smtClean="0"/>
              <a:t>For bedrifter</a:t>
            </a:r>
            <a:r>
              <a:rPr lang="nb-NO" sz="2400" dirty="0" smtClean="0"/>
              <a:t>: Lønnsomt </a:t>
            </a:r>
            <a:r>
              <a:rPr lang="nb-NO" sz="2400" dirty="0"/>
              <a:t>å hente inn lavproduktiv arbeidskraft med kort forventet yrkeskarriere og med god «uttelling» i velferdsstaten.</a:t>
            </a:r>
          </a:p>
          <a:p>
            <a:pPr lvl="1"/>
            <a:r>
              <a:rPr lang="nb-NO" sz="2000" dirty="0"/>
              <a:t>Dette problemet kan bli forsterket av den nye generelle adgangen til midlertidige ansettelser!</a:t>
            </a:r>
          </a:p>
          <a:p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7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5" y="2132856"/>
            <a:ext cx="8420100" cy="914400"/>
          </a:xfrm>
        </p:spPr>
        <p:txBody>
          <a:bodyPr/>
          <a:lstStyle/>
          <a:p>
            <a:r>
              <a:rPr lang="nb-NO" dirty="0" smtClean="0"/>
              <a:t>Kan vi lære av historien?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Den første gruppen av arbeidsinnvandrere fra lavinntektsland 1971-75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6930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Sysselsetting, arbeidsinntekt, samlede overføringer, og uførerater</a:t>
            </a:r>
            <a:endParaRPr lang="nb-NO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506" y="1484784"/>
            <a:ext cx="873697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6506" y="5805264"/>
            <a:ext cx="8736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Mannlige arbeidsinnvandrere fra Pakistan og Tyrkia 1971-75 (mellom 17 og 36 år på innvandrings-tidspunktet og fortsatt bosatt i Norge ved utgangen av 2010) og to norske «kontrollgrupper»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4974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81000"/>
            <a:ext cx="8739094" cy="914400"/>
          </a:xfrm>
        </p:spPr>
        <p:txBody>
          <a:bodyPr/>
          <a:lstStyle/>
          <a:p>
            <a:r>
              <a:rPr lang="nb-NO" smtClean="0"/>
              <a:t>Arbeid og uførhet blant eldre (over 60 år)</a:t>
            </a:r>
            <a:endParaRPr lang="nb-NO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515" y="1268760"/>
            <a:ext cx="8580953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6506" y="5661248"/>
            <a:ext cx="8736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Mannlige arbeidsinnvandrere fra Pakistan og Tyrkia 1971-75 (mellom 17 og 36 år på innvandrings-tidspunktet og fortsatt bosatt i Norge ved utgangen av 2010) og to norske «kontrollgrupper»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3079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Forsikring fremmer velferd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/>
              <a:t>Risikoaversjon</a:t>
            </a:r>
            <a:r>
              <a:rPr lang="nb-NO" dirty="0" smtClean="0"/>
              <a:t>: Forsikring mot “uhell” som tar bort folks livsgrunnlag er velferdsfremmende.</a:t>
            </a:r>
          </a:p>
          <a:p>
            <a:r>
              <a:rPr lang="nb-NO" dirty="0" smtClean="0"/>
              <a:t>Markedet kan ikke levere slik forsikring: </a:t>
            </a:r>
            <a:r>
              <a:rPr lang="nb-NO" b="1" dirty="0" smtClean="0"/>
              <a:t>Asymmetrisk informasjon </a:t>
            </a:r>
            <a:r>
              <a:rPr lang="nb-NO" dirty="0" smtClean="0"/>
              <a:t>og «</a:t>
            </a:r>
            <a:r>
              <a:rPr lang="nb-NO" b="1" dirty="0" smtClean="0"/>
              <a:t>uheldig utvalg</a:t>
            </a:r>
            <a:r>
              <a:rPr lang="nb-NO" dirty="0" smtClean="0"/>
              <a:t>».</a:t>
            </a:r>
          </a:p>
          <a:p>
            <a:r>
              <a:rPr lang="nb-NO" b="1" dirty="0" smtClean="0"/>
              <a:t>Et kollektivt forsikringsselskap</a:t>
            </a:r>
            <a:r>
              <a:rPr lang="nb-NO" dirty="0" smtClean="0"/>
              <a:t>: Forsikring mot inntektstap på grunn av arbeidsledighet eller uførhet er pålagt og organisert av staten.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031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523" y="1844824"/>
            <a:ext cx="8420100" cy="914400"/>
          </a:xfrm>
        </p:spPr>
        <p:txBody>
          <a:bodyPr/>
          <a:lstStyle/>
          <a:p>
            <a:r>
              <a:rPr lang="nb-NO" dirty="0" smtClean="0"/>
              <a:t>Har historien gjentatt seg for andre innvandrergrupper?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00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Arbeidsledighet blant innvandrere fra Øst-Europa: Andel med dagpenger </a:t>
            </a:r>
            <a:endParaRPr lang="nb-NO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2561" y="1484786"/>
            <a:ext cx="7200799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92560" y="6165305"/>
            <a:ext cx="68407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Andel med mottak av dagpengeytelser blant innvandrere fra Øst-Europa, samt norsk sammenligningsgruppe 2006-2012.</a:t>
            </a:r>
          </a:p>
          <a:p>
            <a:r>
              <a:rPr lang="nb-NO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Figurene er betinget på at man var sysselsatt i 2008 og fortsatt bosatt i Norge i 2012. Viser dagpengemottakere den 28. hver måned.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8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Arbeidsledighetsrater i Norge 3. </a:t>
            </a:r>
            <a:r>
              <a:rPr lang="nb-NO" dirty="0" err="1" smtClean="0"/>
              <a:t>kv</a:t>
            </a:r>
            <a:r>
              <a:rPr lang="nb-NO" dirty="0" smtClean="0"/>
              <a:t>. 2014, etter landbakgrunn</a:t>
            </a:r>
            <a:endParaRPr lang="nb-N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42950" y="1447800"/>
          <a:ext cx="84201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0552" y="5959810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Kilde: Statistisk sentralbyrå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87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 inntektssikringen kuttes for å sikre velferdsstatens bærekraft?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700808"/>
            <a:ext cx="8420100" cy="4419600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Eller finnes det andre alternativer?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2173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2204864"/>
            <a:ext cx="8420100" cy="914400"/>
          </a:xfrm>
        </p:spPr>
        <p:txBody>
          <a:bodyPr/>
          <a:lstStyle/>
          <a:p>
            <a:r>
              <a:rPr lang="nb-NO" sz="4800" dirty="0" smtClean="0"/>
              <a:t>Jobb istedenfor trygd?</a:t>
            </a:r>
            <a:endParaRPr lang="nb-NO" sz="4800" dirty="0"/>
          </a:p>
        </p:txBody>
      </p:sp>
    </p:spTree>
    <p:extLst>
      <p:ext uri="{BB962C8B-B14F-4D97-AF65-F5344CB8AC3E}">
        <p14:creationId xmlns:p14="http://schemas.microsoft.com/office/powerpoint/2010/main" val="351223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To prinsipper for inntektssikring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Sikre inntekten direkte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Sikre </a:t>
            </a:r>
            <a:r>
              <a:rPr lang="nb-NO" i="1" dirty="0" smtClean="0"/>
              <a:t>muligheten </a:t>
            </a:r>
            <a:r>
              <a:rPr lang="nb-NO" dirty="0" smtClean="0"/>
              <a:t>til å skaffe seg en inntekt gjennom eget arbeid – om nødvendig tilpasset begrensninger i arbeidsevnen.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9333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Arbeid og helse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Ingen naturlov at sykdom, skade, eller funksjonshemning er uforenlig med arbeid.</a:t>
            </a:r>
          </a:p>
          <a:p>
            <a:r>
              <a:rPr lang="nb-NO" dirty="0" smtClean="0"/>
              <a:t>Arbeid er normalt helsefremmende – selv om det finnes mange helseskadelige jobber og arbeidsforhold.</a:t>
            </a:r>
          </a:p>
        </p:txBody>
      </p:sp>
    </p:spTree>
    <p:extLst>
      <p:ext uri="{BB962C8B-B14F-4D97-AF65-F5344CB8AC3E}">
        <p14:creationId xmlns:p14="http://schemas.microsoft.com/office/powerpoint/2010/main" val="73903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Arbeidsledighet, helseproblem, eller motivasjonsproblem?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Høyst uklart skille – </a:t>
            </a:r>
            <a:r>
              <a:rPr lang="nb-NO" b="1" dirty="0" smtClean="0"/>
              <a:t>ledighet</a:t>
            </a:r>
            <a:r>
              <a:rPr lang="nb-NO" dirty="0" smtClean="0"/>
              <a:t> i forhold til en jobb – </a:t>
            </a:r>
            <a:r>
              <a:rPr lang="nb-NO" b="1" dirty="0" smtClean="0"/>
              <a:t>sykdom</a:t>
            </a:r>
            <a:r>
              <a:rPr lang="nb-NO" dirty="0" smtClean="0"/>
              <a:t> i forhold til en annen – </a:t>
            </a:r>
            <a:r>
              <a:rPr lang="nb-NO" b="1" dirty="0" smtClean="0"/>
              <a:t>uvilje</a:t>
            </a:r>
            <a:r>
              <a:rPr lang="nb-NO" dirty="0" smtClean="0"/>
              <a:t> i forhold til en tredje.</a:t>
            </a:r>
          </a:p>
          <a:p>
            <a:r>
              <a:rPr lang="nb-NO" dirty="0" smtClean="0"/>
              <a:t>Manglende jobbmuligheter «gyldig» hensyn ved vurdering av rett til uføretrygd.</a:t>
            </a:r>
          </a:p>
          <a:p>
            <a:pPr lvl="1"/>
            <a:r>
              <a:rPr lang="nb-NO" dirty="0" smtClean="0"/>
              <a:t>Tap av arbeid øker risikoen for påfølgende </a:t>
            </a:r>
            <a:r>
              <a:rPr lang="nb-NO" dirty="0" err="1" smtClean="0"/>
              <a:t>uføretrygding</a:t>
            </a:r>
            <a:endParaRPr lang="nb-NO" dirty="0" smtClean="0"/>
          </a:p>
          <a:p>
            <a:pPr lvl="2"/>
            <a:r>
              <a:rPr lang="nb-NO" dirty="0" smtClean="0"/>
              <a:t>Risikoen dobles for menn og øker med om lag 50 % for kvinner (Bratberg, Fevang, Røed, 2013).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48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Fra ledighet til sykdom?</a:t>
            </a:r>
            <a:endParaRPr lang="nb-N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887413"/>
            <a:ext cx="8918575" cy="508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32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Den norske «arbeidslinja»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Basert på inntektssikring – men bare som «siste utvei»</a:t>
            </a:r>
          </a:p>
          <a:p>
            <a:r>
              <a:rPr lang="nb-NO" dirty="0" smtClean="0"/>
              <a:t>Mye fokus på </a:t>
            </a:r>
            <a:r>
              <a:rPr lang="nb-NO" i="1" dirty="0" smtClean="0"/>
              <a:t>tilbudssiden</a:t>
            </a:r>
          </a:p>
          <a:p>
            <a:pPr lvl="1"/>
            <a:r>
              <a:rPr lang="nb-NO" b="1" dirty="0" smtClean="0"/>
              <a:t>Kvalifisering</a:t>
            </a:r>
            <a:r>
              <a:rPr lang="nb-NO" dirty="0" smtClean="0"/>
              <a:t> med sikte på å igjen å kunne konkurrere i det «ordinære» arbeidsmarkedet</a:t>
            </a:r>
          </a:p>
          <a:p>
            <a:pPr lvl="1"/>
            <a:r>
              <a:rPr lang="nb-NO" b="1" dirty="0" smtClean="0"/>
              <a:t>Insentiver</a:t>
            </a:r>
            <a:r>
              <a:rPr lang="nb-NO" dirty="0" smtClean="0"/>
              <a:t>: Det skal lønne seg jobbe!</a:t>
            </a:r>
          </a:p>
          <a:p>
            <a:pPr lvl="2"/>
            <a:r>
              <a:rPr lang="nb-NO" dirty="0" smtClean="0"/>
              <a:t>Jfr. debatten om barnetillegg i uføretrygden</a:t>
            </a:r>
          </a:p>
          <a:p>
            <a:r>
              <a:rPr lang="nb-NO" dirty="0" smtClean="0"/>
              <a:t>Lite fokus på </a:t>
            </a:r>
            <a:r>
              <a:rPr lang="nb-NO" i="1" dirty="0" smtClean="0"/>
              <a:t>etterspørselssiden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647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Fordelingshensyn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Like muligheter for alle</a:t>
            </a:r>
          </a:p>
          <a:p>
            <a:r>
              <a:rPr lang="nb-NO" dirty="0" smtClean="0"/>
              <a:t>Forebygging av fattigdom og «</a:t>
            </a:r>
            <a:r>
              <a:rPr lang="nb-NO" dirty="0" err="1" smtClean="0"/>
              <a:t>utenforskap</a:t>
            </a:r>
            <a:r>
              <a:rPr lang="nb-NO" dirty="0" smtClean="0"/>
              <a:t>»</a:t>
            </a:r>
          </a:p>
          <a:p>
            <a:r>
              <a:rPr lang="nb-NO" dirty="0" smtClean="0"/>
              <a:t>Små forskjeller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0496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Blandede resultater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Mange uten arbeid etter kvalifisering – selv om de er motivert</a:t>
            </a:r>
          </a:p>
          <a:p>
            <a:pPr lvl="1"/>
            <a:r>
              <a:rPr lang="nb-NO" dirty="0" smtClean="0"/>
              <a:t>6 måneder etter avgang fra «arbeidsavklaringspenger» er bare 22 % i arbeid </a:t>
            </a:r>
            <a:br>
              <a:rPr lang="nb-NO" dirty="0" smtClean="0"/>
            </a:br>
            <a:r>
              <a:rPr lang="nb-NO" sz="1800" dirty="0" smtClean="0"/>
              <a:t>(</a:t>
            </a:r>
            <a:r>
              <a:rPr lang="nb-NO" sz="1800" dirty="0" err="1" smtClean="0"/>
              <a:t>Kann</a:t>
            </a:r>
            <a:r>
              <a:rPr lang="nb-NO" sz="1800" dirty="0" smtClean="0"/>
              <a:t>, Kristoffersen, og Thune, Arbeid og velferd No. 1/2013)</a:t>
            </a:r>
          </a:p>
          <a:p>
            <a:r>
              <a:rPr lang="nb-NO" dirty="0" smtClean="0"/>
              <a:t>Manglende jobbmuligheter blokkerer «insentivkortet»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8005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28" y="2132856"/>
            <a:ext cx="8420100" cy="914400"/>
          </a:xfrm>
        </p:spPr>
        <p:txBody>
          <a:bodyPr/>
          <a:lstStyle/>
          <a:p>
            <a:r>
              <a:rPr lang="en-US" dirty="0" err="1" smtClean="0"/>
              <a:t>Tid</a:t>
            </a:r>
            <a:r>
              <a:rPr lang="en-US" dirty="0" smtClean="0"/>
              <a:t> for å </a:t>
            </a:r>
            <a:r>
              <a:rPr lang="en-US" dirty="0" err="1" smtClean="0"/>
              <a:t>endre</a:t>
            </a:r>
            <a:r>
              <a:rPr lang="en-US" dirty="0" smtClean="0"/>
              <a:t> </a:t>
            </a:r>
            <a:r>
              <a:rPr lang="en-US" dirty="0" err="1" smtClean="0"/>
              <a:t>balansepunktet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8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06000" cy="960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23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Sykefravær i Norge 2000-2014: </a:t>
            </a:r>
            <a:br>
              <a:rPr lang="nb-NO" dirty="0" smtClean="0"/>
            </a:br>
            <a:r>
              <a:rPr lang="nb-NO" dirty="0" smtClean="0"/>
              <a:t>«Mellomløsningen» virker!</a:t>
            </a:r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20" y="1412776"/>
            <a:ext cx="7637884" cy="521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38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512" y="476672"/>
            <a:ext cx="8420100" cy="914400"/>
          </a:xfrm>
        </p:spPr>
        <p:txBody>
          <a:bodyPr/>
          <a:lstStyle/>
          <a:p>
            <a:r>
              <a:rPr lang="nb-NO" dirty="0" smtClean="0"/>
              <a:t>Anslåtte virkninger av gradert sykmelding for fravær over 8 uker</a:t>
            </a:r>
            <a:endParaRPr lang="nb-N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150595"/>
              </p:ext>
            </p:extLst>
          </p:nvPr>
        </p:nvGraphicFramePr>
        <p:xfrm>
          <a:off x="488504" y="1700808"/>
          <a:ext cx="80899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4950"/>
                <a:gridCol w="4044950"/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Effekten av</a:t>
                      </a:r>
                      <a:r>
                        <a:rPr lang="nb-NO" baseline="0" dirty="0" smtClean="0"/>
                        <a:t> gradert sykmelding</a:t>
                      </a:r>
                      <a:endParaRPr lang="nb-NO" dirty="0"/>
                    </a:p>
                  </a:txBody>
                  <a:tcPr marL="99060" marR="99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Varighet av fraværet</a:t>
                      </a:r>
                      <a:endParaRPr lang="nb-NO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-66,1 dager</a:t>
                      </a:r>
                      <a:endParaRPr lang="nb-NO" dirty="0"/>
                    </a:p>
                  </a:txBody>
                  <a:tcPr marL="99060" marR="99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Antall tapte arbeidsdager</a:t>
                      </a:r>
                      <a:endParaRPr lang="nb-NO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-90,1 dager</a:t>
                      </a:r>
                      <a:endParaRPr lang="nb-NO" dirty="0"/>
                    </a:p>
                  </a:txBody>
                  <a:tcPr marL="99060" marR="99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Antall fravær</a:t>
                      </a:r>
                      <a:r>
                        <a:rPr lang="nb-NO" baseline="0" dirty="0" smtClean="0"/>
                        <a:t> og trygdedager de neste to årene</a:t>
                      </a:r>
                      <a:endParaRPr lang="nb-NO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-79,1 dager</a:t>
                      </a:r>
                      <a:endParaRPr lang="nb-NO" dirty="0"/>
                    </a:p>
                  </a:txBody>
                  <a:tcPr marL="99060" marR="99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Andel</a:t>
                      </a:r>
                      <a:r>
                        <a:rPr lang="nb-NO" baseline="0" dirty="0" smtClean="0"/>
                        <a:t> sysselsatt to år senere</a:t>
                      </a:r>
                      <a:endParaRPr lang="nb-NO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15,9</a:t>
                      </a:r>
                      <a:r>
                        <a:rPr lang="nb-NO" baseline="0" dirty="0" smtClean="0"/>
                        <a:t> prosentpoeng</a:t>
                      </a:r>
                      <a:endParaRPr lang="nb-NO" dirty="0"/>
                    </a:p>
                  </a:txBody>
                  <a:tcPr marL="99060" marR="99060"/>
                </a:tc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 marL="99060" marR="990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Antall observasjoner</a:t>
                      </a:r>
                      <a:endParaRPr lang="nb-NO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340 586</a:t>
                      </a:r>
                      <a:endParaRPr lang="nb-NO" dirty="0"/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76736" y="5229200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dirty="0" smtClean="0"/>
              <a:t>Markussen, </a:t>
            </a:r>
            <a:r>
              <a:rPr lang="nb-NO" dirty="0" err="1" smtClean="0"/>
              <a:t>Mykletun</a:t>
            </a:r>
            <a:r>
              <a:rPr lang="nb-NO" dirty="0" smtClean="0"/>
              <a:t>, Røed (2012): The Case for </a:t>
            </a:r>
            <a:r>
              <a:rPr lang="nb-NO" dirty="0" err="1" smtClean="0"/>
              <a:t>Presenteeism</a:t>
            </a:r>
            <a:r>
              <a:rPr lang="nb-NO" dirty="0" smtClean="0"/>
              <a:t>, </a:t>
            </a:r>
          </a:p>
          <a:p>
            <a:pPr algn="r"/>
            <a:r>
              <a:rPr lang="nb-NO" dirty="0" smtClean="0"/>
              <a:t>Journal </a:t>
            </a:r>
            <a:r>
              <a:rPr lang="nb-NO" dirty="0" err="1" smtClean="0"/>
              <a:t>of</a:t>
            </a:r>
            <a:r>
              <a:rPr lang="nb-NO" dirty="0" smtClean="0"/>
              <a:t> Public </a:t>
            </a:r>
            <a:r>
              <a:rPr lang="nb-NO" dirty="0" err="1" smtClean="0"/>
              <a:t>Economics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3030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512" y="188640"/>
            <a:ext cx="8420100" cy="914400"/>
          </a:xfrm>
        </p:spPr>
        <p:txBody>
          <a:bodyPr/>
          <a:lstStyle/>
          <a:p>
            <a:r>
              <a:rPr lang="nb-NO" dirty="0" smtClean="0"/>
              <a:t>Se til Nederland?</a:t>
            </a:r>
            <a:endParaRPr lang="nb-NO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1052736"/>
            <a:ext cx="7344816" cy="545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183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512" y="1772816"/>
            <a:ext cx="8420100" cy="914400"/>
          </a:xfrm>
        </p:spPr>
        <p:txBody>
          <a:bodyPr/>
          <a:lstStyle/>
          <a:p>
            <a:r>
              <a:rPr lang="nb-NO" sz="4800" dirty="0"/>
              <a:t>Jobb istedenfor </a:t>
            </a:r>
            <a:r>
              <a:rPr lang="nb-NO" sz="4800" dirty="0" smtClean="0"/>
              <a:t>trygd?</a:t>
            </a:r>
            <a:endParaRPr lang="nb-NO" sz="4800" dirty="0"/>
          </a:p>
        </p:txBody>
      </p:sp>
    </p:spTree>
    <p:extLst>
      <p:ext uri="{BB962C8B-B14F-4D97-AF65-F5344CB8AC3E}">
        <p14:creationId xmlns:p14="http://schemas.microsoft.com/office/powerpoint/2010/main" val="34642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Ja, hvis det virkelig gikk an…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Atferdsrisiko</a:t>
            </a:r>
            <a:r>
              <a:rPr lang="nb-NO" dirty="0" smtClean="0"/>
              <a:t> og seleksjon:</a:t>
            </a:r>
          </a:p>
          <a:p>
            <a:pPr lvl="1"/>
            <a:r>
              <a:rPr lang="nb-NO" dirty="0" smtClean="0"/>
              <a:t>Bortfallet av (utsikten til) arbeidsfri inntekt reduserer </a:t>
            </a:r>
            <a:r>
              <a:rPr lang="nb-NO" dirty="0" err="1" smtClean="0"/>
              <a:t>atferdsrisikoproblemet</a:t>
            </a:r>
            <a:endParaRPr lang="nb-NO" dirty="0" smtClean="0"/>
          </a:p>
          <a:p>
            <a:pPr lvl="2"/>
            <a:r>
              <a:rPr lang="nb-NO" dirty="0"/>
              <a:t>o</a:t>
            </a:r>
            <a:r>
              <a:rPr lang="nb-NO" dirty="0" smtClean="0"/>
              <a:t>g eksportmuligheten blir i praksis borte</a:t>
            </a:r>
          </a:p>
          <a:p>
            <a:pPr lvl="1"/>
            <a:r>
              <a:rPr lang="nb-NO" dirty="0" smtClean="0"/>
              <a:t>Mindre attraktivt system for personer som egentlig kan klare seg selv</a:t>
            </a:r>
          </a:p>
          <a:p>
            <a:r>
              <a:rPr lang="nb-NO" dirty="0" smtClean="0"/>
              <a:t>Utnyttelse av produktive ressurser</a:t>
            </a:r>
          </a:p>
          <a:p>
            <a:pPr lvl="1"/>
            <a:r>
              <a:rPr lang="nb-NO" dirty="0" smtClean="0"/>
              <a:t>Også personer med redusert arbeidsevne kan bidra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991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488" y="381000"/>
            <a:ext cx="9073008" cy="914400"/>
          </a:xfrm>
        </p:spPr>
        <p:txBody>
          <a:bodyPr/>
          <a:lstStyle/>
          <a:p>
            <a:r>
              <a:rPr lang="nb-NO" dirty="0"/>
              <a:t>Forslag</a:t>
            </a:r>
            <a:br>
              <a:rPr lang="nb-NO" dirty="0"/>
            </a:br>
            <a:r>
              <a:rPr lang="nb-NO" sz="1800" b="0" dirty="0"/>
              <a:t>(Holden, </a:t>
            </a:r>
            <a:r>
              <a:rPr lang="nb-NO" sz="1800" b="0" dirty="0" smtClean="0"/>
              <a:t>S. Markussen, S </a:t>
            </a:r>
            <a:r>
              <a:rPr lang="nb-NO" sz="1800" b="0" dirty="0"/>
              <a:t>og Røed, </a:t>
            </a:r>
            <a:r>
              <a:rPr lang="nb-NO" sz="1800" b="0" dirty="0" smtClean="0"/>
              <a:t>K. (2012): Arbeid til alle? </a:t>
            </a:r>
            <a:r>
              <a:rPr lang="nb-NO" sz="1800" b="0" i="1" dirty="0" smtClean="0"/>
              <a:t>Samfunnsøkonomen nr. 9, 2012)</a:t>
            </a:r>
            <a:endParaRPr lang="nb-NO" sz="1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412776"/>
            <a:ext cx="8420100" cy="4419600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nb-NO" dirty="0" smtClean="0"/>
              <a:t>Gradering hovedregel for alle nye varige stønadsforløp – også uføreytelser</a:t>
            </a:r>
          </a:p>
          <a:p>
            <a:pPr marL="514350" indent="-457200">
              <a:buFont typeface="+mj-lt"/>
              <a:buAutoNum type="arabicPeriod"/>
            </a:pPr>
            <a:r>
              <a:rPr lang="nb-NO" dirty="0" smtClean="0"/>
              <a:t>Uføreytelser bør være betinget av at mottaker stiller sin gjenværende arbeidsevne til disposisjon for arbeidsmarkedet</a:t>
            </a:r>
          </a:p>
          <a:p>
            <a:pPr marL="514350" indent="-457200">
              <a:buFont typeface="+mj-lt"/>
              <a:buAutoNum type="arabicPeriod"/>
            </a:pPr>
            <a:r>
              <a:rPr lang="nb-NO" dirty="0" smtClean="0"/>
              <a:t>Gradering bør i utgangspunktet ta form av reduserte krav til ytelse/produksjon – ikke mer fritid</a:t>
            </a:r>
          </a:p>
          <a:p>
            <a:pPr marL="514350" indent="-457200">
              <a:buFont typeface="+mj-lt"/>
              <a:buAutoNum type="arabicPeriod"/>
            </a:pPr>
            <a:r>
              <a:rPr lang="nb-NO" dirty="0"/>
              <a:t>Mye mer må gjøres for sikre etterspørselen etter denne arbeidskraften, og om nødvendig bør offentlig sektor opptre som «</a:t>
            </a:r>
            <a:r>
              <a:rPr lang="nb-NO" dirty="0" err="1"/>
              <a:t>employer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last </a:t>
            </a:r>
            <a:r>
              <a:rPr lang="nb-NO" dirty="0" err="1"/>
              <a:t>resort</a:t>
            </a:r>
            <a:r>
              <a:rPr lang="nb-NO" dirty="0"/>
              <a:t>». </a:t>
            </a:r>
          </a:p>
          <a:p>
            <a:pPr marL="57150" indent="0">
              <a:buNone/>
            </a:pPr>
            <a:endParaRPr lang="nb-NO" dirty="0" smtClean="0"/>
          </a:p>
          <a:p>
            <a:pPr marL="514350" indent="-457200">
              <a:buFont typeface="+mj-lt"/>
              <a:buAutoNum type="arabicPeriod"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88039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 smtClean="0"/>
              <a:t>Betydelig behov for arbeidskraft i årene som kommer – særlig innenfor helse- og omsorgssektoren</a:t>
            </a:r>
            <a:endParaRPr lang="nb-NO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576" y="1436992"/>
            <a:ext cx="7278808" cy="477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47904" y="6021289"/>
            <a:ext cx="5928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 Holmøy, </a:t>
            </a:r>
            <a:r>
              <a:rPr lang="nb-NO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Kjelvik</a:t>
            </a:r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og Strøm: «Behovet </a:t>
            </a:r>
            <a:r>
              <a:rPr lang="nb-N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arbeidskraft i helse- </a:t>
            </a:r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 omsorgssektoren fremover» SSB-rapport 2014/14</a:t>
            </a:r>
            <a:endParaRPr lang="nb-N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6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Atferdsrisiko</a:t>
            </a:r>
            <a:r>
              <a:rPr lang="nb-NO" dirty="0" smtClean="0"/>
              <a:t> (moral </a:t>
            </a:r>
            <a:r>
              <a:rPr lang="nb-NO" dirty="0" err="1" smtClean="0"/>
              <a:t>hazard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Forsikring svekker insentiver til å unngå inntektsbortfall</a:t>
            </a:r>
          </a:p>
          <a:p>
            <a:pPr lvl="1"/>
            <a:r>
              <a:rPr lang="nb-NO" b="1" dirty="0" smtClean="0"/>
              <a:t>Tap for samfunnet</a:t>
            </a:r>
            <a:r>
              <a:rPr lang="nb-NO" dirty="0" smtClean="0"/>
              <a:t>: For mye inntektsbortfall</a:t>
            </a:r>
          </a:p>
          <a:p>
            <a:r>
              <a:rPr lang="nb-NO" dirty="0" smtClean="0"/>
              <a:t>Men forsikring kan også bidra til bedre risikoavveininger</a:t>
            </a:r>
          </a:p>
          <a:p>
            <a:pPr lvl="1"/>
            <a:r>
              <a:rPr lang="nb-NO" b="1" dirty="0" smtClean="0"/>
              <a:t>Gevinst for samfunnet</a:t>
            </a:r>
            <a:r>
              <a:rPr lang="nb-NO" dirty="0" smtClean="0"/>
              <a:t>: Utjevning av individuell og samfunnsmessig risiko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8415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Innvendinger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124744"/>
            <a:ext cx="8420100" cy="4419600"/>
          </a:xfrm>
        </p:spPr>
        <p:txBody>
          <a:bodyPr/>
          <a:lstStyle/>
          <a:p>
            <a:r>
              <a:rPr lang="nb-NO" dirty="0" smtClean="0"/>
              <a:t>Fortrengning</a:t>
            </a:r>
          </a:p>
          <a:p>
            <a:pPr lvl="1"/>
            <a:r>
              <a:rPr lang="nb-NO" dirty="0" smtClean="0"/>
              <a:t>I mikro: Ja</a:t>
            </a:r>
          </a:p>
          <a:p>
            <a:pPr lvl="1"/>
            <a:r>
              <a:rPr lang="nb-NO" dirty="0" smtClean="0"/>
              <a:t>I makro: Nei (Husk </a:t>
            </a:r>
            <a:r>
              <a:rPr lang="nb-NO" dirty="0" err="1" smtClean="0"/>
              <a:t>the</a:t>
            </a:r>
            <a:r>
              <a:rPr lang="nb-NO" dirty="0" smtClean="0"/>
              <a:t> «lump-</a:t>
            </a:r>
            <a:r>
              <a:rPr lang="nb-NO" dirty="0" err="1" smtClean="0"/>
              <a:t>of</a:t>
            </a:r>
            <a:r>
              <a:rPr lang="nb-NO" dirty="0" smtClean="0"/>
              <a:t>-</a:t>
            </a:r>
            <a:r>
              <a:rPr lang="nb-NO" dirty="0" err="1" smtClean="0"/>
              <a:t>labor-fallacy</a:t>
            </a:r>
            <a:r>
              <a:rPr lang="nb-NO" dirty="0" smtClean="0"/>
              <a:t>»)</a:t>
            </a:r>
          </a:p>
          <a:p>
            <a:r>
              <a:rPr lang="nb-NO" dirty="0" smtClean="0"/>
              <a:t>Redusert effektivitet i offentlig sektor</a:t>
            </a:r>
          </a:p>
          <a:p>
            <a:pPr lvl="1"/>
            <a:r>
              <a:rPr lang="nb-NO" dirty="0" smtClean="0"/>
              <a:t>I den enkelte virksomhet: Ja</a:t>
            </a:r>
          </a:p>
          <a:p>
            <a:pPr lvl="1"/>
            <a:r>
              <a:rPr lang="nb-NO" dirty="0" smtClean="0"/>
              <a:t>I sektoren som helhet: Nei</a:t>
            </a:r>
          </a:p>
          <a:p>
            <a:r>
              <a:rPr lang="nb-NO" dirty="0" smtClean="0"/>
              <a:t>Misbruk og konkurransevridning</a:t>
            </a:r>
          </a:p>
          <a:p>
            <a:pPr lvl="1"/>
            <a:r>
              <a:rPr lang="nb-NO" dirty="0" smtClean="0"/>
              <a:t>Et reelt problem - kan motvirkes ved gode og grundige arbeidsevnevurderinger</a:t>
            </a:r>
          </a:p>
          <a:p>
            <a:r>
              <a:rPr lang="nb-NO" dirty="0" smtClean="0"/>
              <a:t>Senket trygdeterskel</a:t>
            </a:r>
          </a:p>
          <a:p>
            <a:pPr lvl="1"/>
            <a:r>
              <a:rPr lang="nb-NO" dirty="0" smtClean="0"/>
              <a:t>En reell risiko – men kanskje overdrevet?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62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116632"/>
            <a:ext cx="8420100" cy="914400"/>
          </a:xfrm>
        </p:spPr>
        <p:txBody>
          <a:bodyPr/>
          <a:lstStyle/>
          <a:p>
            <a:r>
              <a:rPr lang="nb-NO" dirty="0" smtClean="0"/>
              <a:t>Konklusjon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" y="980728"/>
            <a:ext cx="8420100" cy="4419600"/>
          </a:xfrm>
        </p:spPr>
        <p:txBody>
          <a:bodyPr/>
          <a:lstStyle/>
          <a:p>
            <a:r>
              <a:rPr lang="nb-NO" sz="2400" dirty="0" smtClean="0"/>
              <a:t>Dagens system for inntektssikring er under press:</a:t>
            </a:r>
          </a:p>
          <a:p>
            <a:pPr lvl="1"/>
            <a:r>
              <a:rPr lang="nb-NO" sz="2000" dirty="0" smtClean="0"/>
              <a:t>Positiv trend i bruksrater</a:t>
            </a:r>
          </a:p>
          <a:p>
            <a:pPr lvl="1"/>
            <a:r>
              <a:rPr lang="nb-NO" sz="2000" dirty="0" smtClean="0"/>
              <a:t>Demografiske endringer</a:t>
            </a:r>
          </a:p>
          <a:p>
            <a:pPr lvl="1"/>
            <a:r>
              <a:rPr lang="nb-NO" sz="2000" dirty="0" smtClean="0"/>
              <a:t>Åpent europeisk arbeidsmarked</a:t>
            </a:r>
          </a:p>
          <a:p>
            <a:r>
              <a:rPr lang="nb-NO" sz="2400" dirty="0" smtClean="0"/>
              <a:t>Et alternativ til </a:t>
            </a:r>
            <a:r>
              <a:rPr lang="nb-NO" sz="2400" i="1" dirty="0" smtClean="0"/>
              <a:t>kutt </a:t>
            </a:r>
            <a:r>
              <a:rPr lang="nb-NO" sz="2400" dirty="0" smtClean="0"/>
              <a:t>er å gjøre ordningene mer basert på </a:t>
            </a:r>
            <a:r>
              <a:rPr lang="nb-NO" sz="2400" i="1" dirty="0" smtClean="0"/>
              <a:t>inntekt gjennom (tilpasset) arbeid, </a:t>
            </a:r>
            <a:r>
              <a:rPr lang="nb-NO" sz="2400" dirty="0" smtClean="0"/>
              <a:t>og mindre basert på overføring av </a:t>
            </a:r>
            <a:r>
              <a:rPr lang="nb-NO" sz="2400" i="1" dirty="0" smtClean="0"/>
              <a:t>arbeidsfri inntekt.</a:t>
            </a:r>
            <a:endParaRPr lang="nb-NO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Overforbruk av inntektssikring?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Omlag 15 % av befolkningen i yrkesaktiv alder tilnærmet helt utenfor arbeidsmarkedet på grunn av sykdom eller funksjonshemming</a:t>
            </a:r>
          </a:p>
          <a:p>
            <a:pPr lvl="1"/>
            <a:r>
              <a:rPr lang="nb-NO" dirty="0" smtClean="0"/>
              <a:t>310.000 </a:t>
            </a:r>
            <a:r>
              <a:rPr lang="nb-NO" dirty="0"/>
              <a:t>uførepensjonister, hvorav 82 % </a:t>
            </a:r>
            <a:r>
              <a:rPr lang="nb-NO" i="1" dirty="0"/>
              <a:t>helt </a:t>
            </a:r>
            <a:r>
              <a:rPr lang="nb-NO" dirty="0"/>
              <a:t>uføre</a:t>
            </a:r>
          </a:p>
          <a:p>
            <a:pPr lvl="1"/>
            <a:r>
              <a:rPr lang="nb-NO" dirty="0" smtClean="0"/>
              <a:t>152.000 </a:t>
            </a:r>
            <a:r>
              <a:rPr lang="nb-NO" dirty="0"/>
              <a:t>mottakere av arbeidsavklaringspenger</a:t>
            </a:r>
          </a:p>
          <a:p>
            <a:pPr marL="342900" lvl="1" indent="-342900">
              <a:buFontTx/>
              <a:buChar char="•"/>
            </a:pPr>
            <a:r>
              <a:rPr lang="nb-NO" sz="2800" dirty="0" smtClean="0">
                <a:solidFill>
                  <a:srgbClr val="FF0000"/>
                </a:solidFill>
              </a:rPr>
              <a:t>Om lag 2 % ute på grunn av arbeidsledighet</a:t>
            </a:r>
            <a:endParaRPr lang="nb-NO" sz="2800" dirty="0">
              <a:solidFill>
                <a:srgbClr val="FF0000"/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041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36" y="1268758"/>
            <a:ext cx="7488832" cy="482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6549" y="5949281"/>
            <a:ext cx="7722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Mottakere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helserelaterte</a:t>
            </a:r>
            <a:r>
              <a:rPr lang="en-US" dirty="0" smtClean="0"/>
              <a:t> </a:t>
            </a:r>
            <a:r>
              <a:rPr lang="en-US" dirty="0" err="1" smtClean="0"/>
              <a:t>ytelser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andel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befolkningen</a:t>
            </a:r>
            <a:r>
              <a:rPr lang="en-US" dirty="0" smtClean="0"/>
              <a:t>. </a:t>
            </a:r>
            <a:r>
              <a:rPr lang="en-US" dirty="0" err="1" smtClean="0"/>
              <a:t>Faktisk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aldersjustert</a:t>
            </a:r>
            <a:r>
              <a:rPr lang="en-US" dirty="0" smtClean="0"/>
              <a:t> </a:t>
            </a:r>
            <a:r>
              <a:rPr lang="en-US" dirty="0" err="1" smtClean="0"/>
              <a:t>utvikling</a:t>
            </a:r>
            <a:r>
              <a:rPr lang="en-US" dirty="0" smtClean="0"/>
              <a:t> (</a:t>
            </a:r>
            <a:r>
              <a:rPr lang="en-US" dirty="0" err="1" smtClean="0"/>
              <a:t>Kann</a:t>
            </a:r>
            <a:r>
              <a:rPr lang="en-US" dirty="0" smtClean="0"/>
              <a:t>, </a:t>
            </a:r>
            <a:r>
              <a:rPr lang="en-US" dirty="0" err="1" smtClean="0"/>
              <a:t>Bragstad</a:t>
            </a:r>
            <a:r>
              <a:rPr lang="en-US" dirty="0" smtClean="0"/>
              <a:t>, Thune, 2013).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Økning i bruken av helserelaterte ytelser?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209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Smitteeffekter?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Bidrar økt bruksrate til senket terskel og dermed til enda høyere bruksrate?</a:t>
            </a:r>
          </a:p>
          <a:p>
            <a:r>
              <a:rPr lang="nb-NO" dirty="0" smtClean="0"/>
              <a:t>Ja, i noen grad </a:t>
            </a:r>
            <a:br>
              <a:rPr lang="nb-NO" dirty="0" smtClean="0"/>
            </a:br>
            <a:r>
              <a:rPr lang="nb-NO" sz="1800" dirty="0" smtClean="0"/>
              <a:t>(</a:t>
            </a:r>
            <a:r>
              <a:rPr lang="en-US" sz="1800" dirty="0"/>
              <a:t>Rege </a:t>
            </a:r>
            <a:r>
              <a:rPr lang="en-US" sz="1800" i="1" dirty="0"/>
              <a:t>et </a:t>
            </a:r>
            <a:r>
              <a:rPr lang="en-US" sz="1800" i="1" dirty="0" smtClean="0"/>
              <a:t>al., </a:t>
            </a:r>
            <a:r>
              <a:rPr lang="da-DK" sz="1800" dirty="0" smtClean="0"/>
              <a:t>2012; </a:t>
            </a:r>
            <a:r>
              <a:rPr lang="da-DK" sz="1800" dirty="0" err="1"/>
              <a:t>Bratberg</a:t>
            </a:r>
            <a:r>
              <a:rPr lang="da-DK" sz="1800" dirty="0"/>
              <a:t> </a:t>
            </a:r>
            <a:r>
              <a:rPr lang="da-DK" sz="1800" i="1" dirty="0"/>
              <a:t>et </a:t>
            </a:r>
            <a:r>
              <a:rPr lang="da-DK" sz="1800" i="1" dirty="0" smtClean="0"/>
              <a:t>al.</a:t>
            </a:r>
            <a:r>
              <a:rPr lang="da-DK" sz="1800" dirty="0" smtClean="0"/>
              <a:t>, 2012; Dahl </a:t>
            </a:r>
            <a:r>
              <a:rPr lang="da-DK" sz="1800" i="1" dirty="0"/>
              <a:t>et </a:t>
            </a:r>
            <a:r>
              <a:rPr lang="da-DK" sz="1800" i="1" dirty="0" smtClean="0"/>
              <a:t>al., </a:t>
            </a:r>
            <a:r>
              <a:rPr lang="da-DK" sz="1800" dirty="0" smtClean="0"/>
              <a:t>2013; Markussen og Røed, 2015)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314488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561512" cy="914400"/>
          </a:xfrm>
        </p:spPr>
        <p:txBody>
          <a:bodyPr/>
          <a:lstStyle/>
          <a:p>
            <a:r>
              <a:rPr lang="nb-NO" dirty="0" smtClean="0"/>
              <a:t>Parametere i vårt kollektive forsikringsselskap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196752"/>
            <a:ext cx="8420100" cy="4419600"/>
          </a:xfrm>
        </p:spPr>
        <p:txBody>
          <a:bodyPr/>
          <a:lstStyle/>
          <a:p>
            <a:r>
              <a:rPr lang="nb-NO" b="1" dirty="0" smtClean="0"/>
              <a:t>Inngangskrav</a:t>
            </a:r>
            <a:r>
              <a:rPr lang="nb-NO" dirty="0" smtClean="0"/>
              <a:t>: Kriterier for å motta stønad</a:t>
            </a:r>
          </a:p>
          <a:p>
            <a:pPr lvl="1"/>
            <a:r>
              <a:rPr lang="nb-NO" dirty="0" smtClean="0"/>
              <a:t>“Skadens” karakter</a:t>
            </a:r>
          </a:p>
          <a:p>
            <a:pPr lvl="1"/>
            <a:r>
              <a:rPr lang="nb-NO" dirty="0" smtClean="0"/>
              <a:t>Tidligere inntekt</a:t>
            </a:r>
          </a:p>
          <a:p>
            <a:r>
              <a:rPr lang="nb-NO" b="1" dirty="0" smtClean="0"/>
              <a:t>Ytelsesnivå</a:t>
            </a:r>
            <a:r>
              <a:rPr lang="nb-NO" dirty="0" smtClean="0"/>
              <a:t>: Minimum, maksimum, og kompensasjonsgrad</a:t>
            </a:r>
          </a:p>
          <a:p>
            <a:pPr lvl="1"/>
            <a:r>
              <a:rPr lang="nb-NO" dirty="0" err="1" smtClean="0"/>
              <a:t>Beveridge</a:t>
            </a:r>
            <a:r>
              <a:rPr lang="nb-NO" dirty="0" smtClean="0"/>
              <a:t> </a:t>
            </a:r>
            <a:r>
              <a:rPr lang="nb-NO" dirty="0" err="1" smtClean="0"/>
              <a:t>vs</a:t>
            </a:r>
            <a:r>
              <a:rPr lang="nb-NO" dirty="0" smtClean="0"/>
              <a:t> Bismarck (minstenivå </a:t>
            </a:r>
            <a:r>
              <a:rPr lang="nb-NO" dirty="0" err="1" smtClean="0"/>
              <a:t>vs</a:t>
            </a:r>
            <a:r>
              <a:rPr lang="nb-NO" dirty="0" smtClean="0"/>
              <a:t> standardsikring)</a:t>
            </a:r>
          </a:p>
          <a:p>
            <a:r>
              <a:rPr lang="nb-NO" b="1" dirty="0" smtClean="0"/>
              <a:t>Kostnadsdeling</a:t>
            </a:r>
            <a:r>
              <a:rPr lang="nb-NO" dirty="0" smtClean="0"/>
              <a:t>: Egenandel for mottaker eller arbeidsgiver (</a:t>
            </a:r>
            <a:r>
              <a:rPr lang="nb-NO" dirty="0" err="1" smtClean="0"/>
              <a:t>experience</a:t>
            </a:r>
            <a:r>
              <a:rPr lang="nb-NO" dirty="0" smtClean="0"/>
              <a:t> </a:t>
            </a:r>
            <a:r>
              <a:rPr lang="nb-NO" dirty="0" err="1" smtClean="0"/>
              <a:t>rating</a:t>
            </a:r>
            <a:r>
              <a:rPr lang="nb-NO" dirty="0" smtClean="0"/>
              <a:t>)</a:t>
            </a:r>
          </a:p>
          <a:p>
            <a:r>
              <a:rPr lang="nb-NO" b="1" dirty="0" smtClean="0"/>
              <a:t>Varighet</a:t>
            </a:r>
            <a:r>
              <a:rPr lang="nb-NO" dirty="0" smtClean="0"/>
              <a:t>: Ventetid og tidsbegrensning</a:t>
            </a:r>
          </a:p>
          <a:p>
            <a:r>
              <a:rPr lang="nb-NO" b="1" dirty="0" smtClean="0"/>
              <a:t>Betingelser knyttet til egen atferd</a:t>
            </a:r>
            <a:r>
              <a:rPr lang="nb-NO" dirty="0" smtClean="0"/>
              <a:t>: Jobbsøking, deltakelse i tiltak/aktivitet.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036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Kilder til </a:t>
            </a:r>
            <a:r>
              <a:rPr lang="nb-NO" dirty="0" err="1" smtClean="0"/>
              <a:t>atferdsrisiko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b="1" dirty="0" smtClean="0"/>
              <a:t>For personer</a:t>
            </a:r>
            <a:r>
              <a:rPr lang="nb-NO" sz="2400" dirty="0" smtClean="0"/>
              <a:t>: </a:t>
            </a:r>
            <a:r>
              <a:rPr lang="nb-NO" sz="2400" dirty="0"/>
              <a:t>Utsikten til en arbeidsfri inntekt kan virke dempende på anstrengelsene for å klare seg selv.</a:t>
            </a:r>
          </a:p>
          <a:p>
            <a:pPr lvl="1"/>
            <a:r>
              <a:rPr lang="nb-NO" sz="2000" dirty="0"/>
              <a:t>For lite aktiv jobbsøking</a:t>
            </a:r>
          </a:p>
          <a:p>
            <a:pPr lvl="1"/>
            <a:r>
              <a:rPr lang="nb-NO" sz="2000" dirty="0"/>
              <a:t>For kresne</a:t>
            </a:r>
          </a:p>
          <a:p>
            <a:pPr lvl="1"/>
            <a:r>
              <a:rPr lang="nb-NO" sz="2000" dirty="0"/>
              <a:t>For lite innsats for å forebygge tap av arbeid</a:t>
            </a:r>
          </a:p>
          <a:p>
            <a:pPr lvl="1"/>
            <a:r>
              <a:rPr lang="nb-NO" sz="2000" dirty="0"/>
              <a:t>For mye sykefravær</a:t>
            </a:r>
          </a:p>
          <a:p>
            <a:pPr lvl="1"/>
            <a:r>
              <a:rPr lang="nb-NO" sz="2000" dirty="0"/>
              <a:t>For lite vekt på reelle jobbmuligheter ved valg av utdanning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4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ngsiktige effekter">
  <a:themeElements>
    <a:clrScheme name="langsiktige effekter 8">
      <a:dk1>
        <a:srgbClr val="000000"/>
      </a:dk1>
      <a:lt1>
        <a:srgbClr val="FFFFFF"/>
      </a:lt1>
      <a:dk2>
        <a:srgbClr val="406679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" pitchFamily="2" charset="0"/>
          </a:defRPr>
        </a:defPPr>
      </a:lstStyle>
    </a:lnDef>
  </a:objectDefaults>
  <a:extraClrSchemeLst>
    <a:extraClrScheme>
      <a:clrScheme name="langsiktige effek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gsiktige effek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8">
        <a:dk1>
          <a:srgbClr val="000000"/>
        </a:dk1>
        <a:lt1>
          <a:srgbClr val="FFFFFF"/>
        </a:lt1>
        <a:dk2>
          <a:srgbClr val="406679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langsiktige effekter</Template>
  <TotalTime>7102</TotalTime>
  <Words>1336</Words>
  <Application>Microsoft Office PowerPoint</Application>
  <PresentationFormat>A4 Paper (210x297 mm)</PresentationFormat>
  <Paragraphs>164</Paragraphs>
  <Slides>41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langsiktige effekter</vt:lpstr>
      <vt:lpstr>Inntektssikring i velferdsstaten</vt:lpstr>
      <vt:lpstr>Forsikring fremmer velferd</vt:lpstr>
      <vt:lpstr>Fordelingshensyn</vt:lpstr>
      <vt:lpstr>Atferdsrisiko (moral hazard)</vt:lpstr>
      <vt:lpstr>Overforbruk av inntektssikring?</vt:lpstr>
      <vt:lpstr>Økning i bruken av helserelaterte ytelser?</vt:lpstr>
      <vt:lpstr>Smitteeffekter?</vt:lpstr>
      <vt:lpstr>Parametere i vårt kollektive forsikringsselskap</vt:lpstr>
      <vt:lpstr>Kilder til atferdsrisiko</vt:lpstr>
      <vt:lpstr>Hva sier empirien?</vt:lpstr>
      <vt:lpstr>Kilder til atferdsrisiko</vt:lpstr>
      <vt:lpstr>Hva sier empirien?</vt:lpstr>
      <vt:lpstr>Velferd og migrasjon:  Inntektssikring i et åpent europeisk arbeidsmarked</vt:lpstr>
      <vt:lpstr>Innvandring til Norge fra nye EU-land</vt:lpstr>
      <vt:lpstr>Migrasjon og velferdsstat (NOU 2011:7)</vt:lpstr>
      <vt:lpstr>Forsterkede atferdsrisikoproblemer?</vt:lpstr>
      <vt:lpstr>Kan vi lære av historien?  Den første gruppen av arbeidsinnvandrere fra lavinntektsland 1971-75</vt:lpstr>
      <vt:lpstr>Sysselsetting, arbeidsinntekt, samlede overføringer, og uførerater</vt:lpstr>
      <vt:lpstr>Arbeid og uførhet blant eldre (over 60 år)</vt:lpstr>
      <vt:lpstr>Har historien gjentatt seg for andre innvandrergrupper?</vt:lpstr>
      <vt:lpstr>Arbeidsledighet blant innvandrere fra Øst-Europa: Andel med dagpenger </vt:lpstr>
      <vt:lpstr>Arbeidsledighetsrater i Norge 3. kv. 2014, etter landbakgrunn</vt:lpstr>
      <vt:lpstr>Må inntektssikringen kuttes for å sikre velferdsstatens bærekraft?</vt:lpstr>
      <vt:lpstr>Jobb istedenfor trygd?</vt:lpstr>
      <vt:lpstr>To prinsipper for inntektssikring</vt:lpstr>
      <vt:lpstr>Arbeid og helse</vt:lpstr>
      <vt:lpstr>Arbeidsledighet, helseproblem, eller motivasjonsproblem?</vt:lpstr>
      <vt:lpstr>Fra ledighet til sykdom?</vt:lpstr>
      <vt:lpstr>Den norske «arbeidslinja»</vt:lpstr>
      <vt:lpstr>Blandede resultater</vt:lpstr>
      <vt:lpstr>Tid for å endre balansepunktet?</vt:lpstr>
      <vt:lpstr>PowerPoint Presentation</vt:lpstr>
      <vt:lpstr>Sykefravær i Norge 2000-2014:  «Mellomløsningen» virker!</vt:lpstr>
      <vt:lpstr>Anslåtte virkninger av gradert sykmelding for fravær over 8 uker</vt:lpstr>
      <vt:lpstr>Se til Nederland?</vt:lpstr>
      <vt:lpstr>Jobb istedenfor trygd?</vt:lpstr>
      <vt:lpstr>Ja, hvis det virkelig gikk an…</vt:lpstr>
      <vt:lpstr>Forslag (Holden, S. Markussen, S og Røed, K. (2012): Arbeid til alle? Samfunnsøkonomen nr. 9, 2012)</vt:lpstr>
      <vt:lpstr>Betydelig behov for arbeidskraft i årene som kommer – særlig innenfor helse- og omsorgssektoren</vt:lpstr>
      <vt:lpstr>Innvendinger</vt:lpstr>
      <vt:lpstr>Konklusjon</vt:lpstr>
    </vt:vector>
  </TitlesOfParts>
  <Company>Frisch Centre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Arbeidsmarkedspolitikkens virkninger  - empiriske funn og  metodiske utfordringer</dc:title>
  <dc:creator>Knut Røed</dc:creator>
  <cp:lastModifiedBy>Jon Vislie</cp:lastModifiedBy>
  <cp:revision>416</cp:revision>
  <cp:lastPrinted>2015-04-09T11:04:46Z</cp:lastPrinted>
  <dcterms:created xsi:type="dcterms:W3CDTF">2009-02-17T07:56:23Z</dcterms:created>
  <dcterms:modified xsi:type="dcterms:W3CDTF">2015-04-10T08:47:26Z</dcterms:modified>
</cp:coreProperties>
</file>