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08069-0247-4E0D-B96A-5D776CEBD00D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79AF2-9D98-4747-A1A5-964C5F921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9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08069-0247-4E0D-B96A-5D776CEBD00D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79AF2-9D98-4747-A1A5-964C5F921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3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08069-0247-4E0D-B96A-5D776CEBD00D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79AF2-9D98-4747-A1A5-964C5F921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946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08069-0247-4E0D-B96A-5D776CEBD00D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79AF2-9D98-4747-A1A5-964C5F921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22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08069-0247-4E0D-B96A-5D776CEBD00D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79AF2-9D98-4747-A1A5-964C5F921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08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08069-0247-4E0D-B96A-5D776CEBD00D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79AF2-9D98-4747-A1A5-964C5F921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32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08069-0247-4E0D-B96A-5D776CEBD00D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79AF2-9D98-4747-A1A5-964C5F921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70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08069-0247-4E0D-B96A-5D776CEBD00D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79AF2-9D98-4747-A1A5-964C5F921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80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08069-0247-4E0D-B96A-5D776CEBD00D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79AF2-9D98-4747-A1A5-964C5F921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86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08069-0247-4E0D-B96A-5D776CEBD00D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79AF2-9D98-4747-A1A5-964C5F921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9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08069-0247-4E0D-B96A-5D776CEBD00D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79AF2-9D98-4747-A1A5-964C5F921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51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08069-0247-4E0D-B96A-5D776CEBD00D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79AF2-9D98-4747-A1A5-964C5F921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8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088231"/>
          </a:xfrm>
        </p:spPr>
        <p:txBody>
          <a:bodyPr>
            <a:normAutofit/>
          </a:bodyPr>
          <a:lstStyle/>
          <a:p>
            <a:r>
              <a:rPr lang="nb-NO" sz="3200" dirty="0" smtClean="0">
                <a:latin typeface="Palatino Linotype" panose="02040502050505030304" pitchFamily="18" charset="0"/>
              </a:rPr>
              <a:t>Oppsummering ECON 3610/4610 – høst 2015</a:t>
            </a:r>
            <a:endParaRPr lang="en-US" sz="3200" dirty="0">
              <a:latin typeface="Palatino Linotype" panose="0204050205050503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6400800" cy="367240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 smtClean="0">
                <a:latin typeface="Palatino Linotype" panose="02040502050505030304" pitchFamily="18" charset="0"/>
              </a:rPr>
              <a:t>Realøkonomiens ubønnhørlige bokholderi - knapphet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 smtClean="0">
                <a:latin typeface="Palatino Linotype" panose="02040502050505030304" pitchFamily="18" charset="0"/>
              </a:rPr>
              <a:t>Alternativkostnad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 smtClean="0">
                <a:latin typeface="Palatino Linotype" panose="02040502050505030304" pitchFamily="18" charset="0"/>
              </a:rPr>
              <a:t>Sentrale begreper: MSB, MTB, MTSB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 smtClean="0">
                <a:latin typeface="Palatino Linotype" panose="02040502050505030304" pitchFamily="18" charset="0"/>
              </a:rPr>
              <a:t>Avveininger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148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2952328"/>
          </a:xfrm>
        </p:spPr>
        <p:txBody>
          <a:bodyPr>
            <a:normAutofit/>
          </a:bodyPr>
          <a:lstStyle/>
          <a:p>
            <a:r>
              <a:rPr lang="nb-NO" sz="3200" dirty="0" smtClean="0">
                <a:latin typeface="Palatino Linotype" panose="02040502050505030304" pitchFamily="18" charset="0"/>
              </a:rPr>
              <a:t>Markedslikevekt: «Tilbud lik etterspørsel i alle markeder (bortsett fra ett - </a:t>
            </a:r>
            <a:r>
              <a:rPr lang="nb-NO" sz="3200" dirty="0" err="1" smtClean="0">
                <a:latin typeface="Palatino Linotype" panose="02040502050505030304" pitchFamily="18" charset="0"/>
              </a:rPr>
              <a:t>Walras</a:t>
            </a:r>
            <a:r>
              <a:rPr lang="nb-NO" sz="3200" dirty="0" smtClean="0">
                <a:latin typeface="Palatino Linotype" panose="02040502050505030304" pitchFamily="18" charset="0"/>
              </a:rPr>
              <a:t>’ lov): Hva må relative priser være for å sikre generell likevekt?</a:t>
            </a:r>
            <a:endParaRPr lang="en-US" sz="3200" dirty="0">
              <a:latin typeface="Palatino Linotype" panose="02040502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3240360"/>
          </a:xfrm>
        </p:spPr>
        <p:txBody>
          <a:bodyPr>
            <a:normAutofit/>
          </a:bodyPr>
          <a:lstStyle/>
          <a:p>
            <a:r>
              <a:rPr lang="nb-NO" sz="2800" dirty="0" smtClean="0">
                <a:latin typeface="Palatino Linotype" panose="02040502050505030304" pitchFamily="18" charset="0"/>
              </a:rPr>
              <a:t>Med kun private goder (ingen kollektive goder), ingen eksterne virkninger og ikke stordriftsfordeler eller markedsmakt: Markedslikevekten er Pareto-optimal.</a:t>
            </a:r>
          </a:p>
          <a:p>
            <a:r>
              <a:rPr lang="nb-NO" sz="2800" dirty="0" smtClean="0">
                <a:latin typeface="Palatino Linotype" panose="02040502050505030304" pitchFamily="18" charset="0"/>
              </a:rPr>
              <a:t>De relative prisene vil da gjenspeile alternativkostnadene</a:t>
            </a:r>
          </a:p>
          <a:p>
            <a:endParaRPr lang="en-US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543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016223"/>
          </a:xfrm>
        </p:spPr>
        <p:txBody>
          <a:bodyPr>
            <a:normAutofit fontScale="90000"/>
          </a:bodyPr>
          <a:lstStyle/>
          <a:p>
            <a:r>
              <a:rPr lang="nb-NO" sz="3200" dirty="0" smtClean="0">
                <a:latin typeface="Palatino Linotype" panose="02040502050505030304" pitchFamily="18" charset="0"/>
              </a:rPr>
              <a:t>Markedssvikt: Når må markedet korrigeres? Avvik mellom realløsning og markedsløsning; eller avvik mellom samfunnsøkonomisk og privatøkonomisk lønnsomhet</a:t>
            </a:r>
            <a:endParaRPr lang="en-US" sz="3200" dirty="0">
              <a:latin typeface="Palatino Linotype" panose="0204050205050503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292988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 smtClean="0">
                <a:latin typeface="Palatino Linotype" panose="02040502050505030304" pitchFamily="18" charset="0"/>
              </a:rPr>
              <a:t>Markedsmakt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 smtClean="0">
                <a:latin typeface="Palatino Linotype" panose="02040502050505030304" pitchFamily="18" charset="0"/>
              </a:rPr>
              <a:t>Naturlig monopol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 smtClean="0">
                <a:latin typeface="Palatino Linotype" panose="02040502050505030304" pitchFamily="18" charset="0"/>
              </a:rPr>
              <a:t>Eksterne virkninger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 smtClean="0">
                <a:latin typeface="Palatino Linotype" panose="02040502050505030304" pitchFamily="18" charset="0"/>
              </a:rPr>
              <a:t>Kollektive goder (ikke-rivalisering)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dirty="0" smtClean="0">
              <a:latin typeface="Palatino Linotype" panose="020405020505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677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448271"/>
          </a:xfrm>
        </p:spPr>
        <p:txBody>
          <a:bodyPr>
            <a:normAutofit/>
          </a:bodyPr>
          <a:lstStyle/>
          <a:p>
            <a:r>
              <a:rPr lang="nb-NO" sz="3200" dirty="0" smtClean="0">
                <a:latin typeface="Palatino Linotype" panose="02040502050505030304" pitchFamily="18" charset="0"/>
              </a:rPr>
              <a:t>Korrigere gjennom avgifter eller subsidier som motiverer aktørene til å treffe beslutninger i samsvar med realløsningen</a:t>
            </a:r>
            <a:endParaRPr lang="en-US" sz="3200" dirty="0">
              <a:latin typeface="Palatino Linotype" panose="02040502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212976"/>
            <a:ext cx="6400800" cy="2736304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dirty="0" smtClean="0">
                <a:latin typeface="Palatino Linotype" panose="02040502050505030304" pitchFamily="18" charset="0"/>
              </a:rPr>
              <a:t>Monopol: Subsidie – produsere mer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dirty="0" smtClean="0">
                <a:latin typeface="Palatino Linotype" panose="02040502050505030304" pitchFamily="18" charset="0"/>
              </a:rPr>
              <a:t>Negative eksterne virkninger: Avgift – produsere mindre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dirty="0" smtClean="0">
                <a:latin typeface="Palatino Linotype" panose="02040502050505030304" pitchFamily="18" charset="0"/>
              </a:rPr>
              <a:t>Kollektive goder: Offentlig forsyning/finansiering «Gratispassasjer»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dirty="0" smtClean="0">
                <a:latin typeface="Palatino Linotype" panose="02040502050505030304" pitchFamily="18" charset="0"/>
              </a:rPr>
              <a:t>Naturlig monopol – Regulering og bedriftsøkonomisk underskudd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251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376263"/>
          </a:xfrm>
        </p:spPr>
        <p:txBody>
          <a:bodyPr>
            <a:normAutofit fontScale="90000"/>
          </a:bodyPr>
          <a:lstStyle/>
          <a:p>
            <a:r>
              <a:rPr lang="nb-NO" sz="3200" dirty="0" smtClean="0">
                <a:latin typeface="Palatino Linotype" panose="02040502050505030304" pitchFamily="18" charset="0"/>
              </a:rPr>
              <a:t>Om vi kan, bruk lump-sum skatter (kun ønsket inntektseffekt</a:t>
            </a:r>
            <a:r>
              <a:rPr lang="nb-NO" sz="3200" dirty="0" smtClean="0">
                <a:latin typeface="Palatino Linotype" panose="02040502050505030304" pitchFamily="18" charset="0"/>
              </a:rPr>
              <a:t>)! </a:t>
            </a:r>
            <a:r>
              <a:rPr lang="nb-NO" sz="3200" dirty="0" smtClean="0">
                <a:latin typeface="Palatino Linotype" panose="02040502050505030304" pitchFamily="18" charset="0"/>
              </a:rPr>
              <a:t>Hvis ikke, må vi bruke vridende skatter eller avgifter som har uheldige substitusjonseffekter som følge av «avvik mellom MSB og MTB»</a:t>
            </a:r>
            <a:endParaRPr lang="en-US" sz="3200" dirty="0">
              <a:latin typeface="Palatino Linotype" panose="02040502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>
                <a:latin typeface="Palatino Linotype" panose="02040502050505030304" pitchFamily="18" charset="0"/>
              </a:rPr>
              <a:t>Må normalt ty til vridende skatter eller avgifter – må veie det vi søker å korrigere for, mot skattevridningskostnadene</a:t>
            </a:r>
            <a:endParaRPr lang="en-US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644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16633"/>
            <a:ext cx="7772400" cy="1224136"/>
          </a:xfrm>
        </p:spPr>
        <p:txBody>
          <a:bodyPr>
            <a:normAutofit/>
          </a:bodyPr>
          <a:lstStyle/>
          <a:p>
            <a:r>
              <a:rPr lang="nb-NO" sz="3200" dirty="0" smtClean="0">
                <a:latin typeface="Palatino Linotype" panose="02040502050505030304" pitchFamily="18" charset="0"/>
              </a:rPr>
              <a:t>Kunnskaps- og ferdighetsmål: Du skal….</a:t>
            </a:r>
            <a:endParaRPr lang="en-US" sz="3200" dirty="0">
              <a:latin typeface="Palatino Linotype" panose="02040502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1196752"/>
            <a:ext cx="6400800" cy="5112568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2800" dirty="0" smtClean="0">
                <a:latin typeface="Palatino Linotype" panose="02040502050505030304" pitchFamily="18" charset="0"/>
              </a:rPr>
              <a:t>Forstå hvordan markedssituasjoner kan analyseres innen rammen av generell likevekt og den rolle prisene spiller for allokering av produksjonsfaktorer og varer mellom ulike anvendelser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2800" dirty="0" smtClean="0">
                <a:latin typeface="Palatino Linotype" panose="02040502050505030304" pitchFamily="18" charset="0"/>
              </a:rPr>
              <a:t>Kjenne betingelsene for at en markedslikevekt vil gi effektiv ressursbruk og følgene av ulike brudd på disse betingelsene</a:t>
            </a:r>
          </a:p>
          <a:p>
            <a:pPr algn="l"/>
            <a:r>
              <a:rPr lang="nb-NO" sz="2800" dirty="0" smtClean="0">
                <a:latin typeface="Palatino Linotype" panose="02040502050505030304" pitchFamily="18" charset="0"/>
              </a:rPr>
              <a:t>  </a:t>
            </a:r>
            <a:endParaRPr lang="en-US" sz="28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82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2232248"/>
          </a:xfrm>
        </p:spPr>
        <p:txBody>
          <a:bodyPr>
            <a:normAutofit/>
          </a:bodyPr>
          <a:lstStyle/>
          <a:p>
            <a:r>
              <a:rPr lang="nb-NO" sz="3200" dirty="0" smtClean="0">
                <a:latin typeface="Palatino Linotype" panose="02040502050505030304" pitchFamily="18" charset="0"/>
              </a:rPr>
              <a:t>Kunnskaps- og ferdighetsmål – forts….</a:t>
            </a:r>
            <a:endParaRPr lang="en-US" sz="3200" dirty="0">
              <a:latin typeface="Palatino Linotype" panose="0204050205050503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4752528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2400" dirty="0" smtClean="0">
                <a:latin typeface="Palatino Linotype" panose="02040502050505030304" pitchFamily="18" charset="0"/>
              </a:rPr>
              <a:t>Ha kunnskap om og evne til å forstå fordeler og ulemper ved offentlige inngrep i markeder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2400" dirty="0" smtClean="0">
                <a:latin typeface="Palatino Linotype" panose="02040502050505030304" pitchFamily="18" charset="0"/>
              </a:rPr>
              <a:t>Kunne skjelne mellom fordelings- </a:t>
            </a:r>
            <a:r>
              <a:rPr lang="nb-NO" sz="2400" smtClean="0">
                <a:latin typeface="Palatino Linotype" panose="02040502050505030304" pitchFamily="18" charset="0"/>
              </a:rPr>
              <a:t>og effektivitetshensyn </a:t>
            </a:r>
            <a:r>
              <a:rPr lang="nb-NO" sz="2400" dirty="0" smtClean="0">
                <a:latin typeface="Palatino Linotype" panose="02040502050505030304" pitchFamily="18" charset="0"/>
              </a:rPr>
              <a:t>i samfunnsøkonomisk analyse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2400" dirty="0" smtClean="0">
                <a:latin typeface="Palatino Linotype" panose="02040502050505030304" pitchFamily="18" charset="0"/>
              </a:rPr>
              <a:t>Kunne formulere, anvende og tolke enkel generelle likevektsmodeller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sz="2400" dirty="0" smtClean="0">
                <a:latin typeface="Palatino Linotype" panose="02040502050505030304" pitchFamily="18" charset="0"/>
              </a:rPr>
              <a:t>Kunne bruke teorien til å forstå og gi veiledning om aktuelle økonomisk problemstillinger og til å kunne vurdere virkninger av skatter og andre inngrep på effektivitet og fordeling</a:t>
            </a:r>
            <a:endParaRPr lang="en-US" sz="24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7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584175"/>
          </a:xfrm>
        </p:spPr>
        <p:txBody>
          <a:bodyPr>
            <a:normAutofit/>
          </a:bodyPr>
          <a:lstStyle/>
          <a:p>
            <a:r>
              <a:rPr lang="nb-NO" sz="3200" dirty="0" smtClean="0">
                <a:latin typeface="Palatino Linotype" panose="02040502050505030304" pitchFamily="18" charset="0"/>
              </a:rPr>
              <a:t>Tre viktige spørsmål</a:t>
            </a:r>
            <a:endParaRPr lang="en-US" sz="3200" dirty="0">
              <a:latin typeface="Palatino Linotype" panose="02040502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2636912"/>
            <a:ext cx="6840760" cy="324036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 smtClean="0">
                <a:latin typeface="Palatino Linotype" panose="02040502050505030304" pitchFamily="18" charset="0"/>
              </a:rPr>
              <a:t>Realløsning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 smtClean="0">
                <a:latin typeface="Palatino Linotype" panose="02040502050505030304" pitchFamily="18" charset="0"/>
              </a:rPr>
              <a:t>Individuell tilpasning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 smtClean="0">
                <a:latin typeface="Palatino Linotype" panose="02040502050505030304" pitchFamily="18" charset="0"/>
              </a:rPr>
              <a:t>Markedsløsning/markedslikevekt</a:t>
            </a:r>
            <a:endParaRPr lang="en-US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118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016223"/>
          </a:xfrm>
        </p:spPr>
        <p:txBody>
          <a:bodyPr>
            <a:normAutofit/>
          </a:bodyPr>
          <a:lstStyle/>
          <a:p>
            <a:r>
              <a:rPr lang="nb-NO" sz="3600" dirty="0" smtClean="0">
                <a:latin typeface="Palatino Linotype" panose="02040502050505030304" pitchFamily="18" charset="0"/>
              </a:rPr>
              <a:t>Knapphet – private goder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2569840"/>
          </a:xfrm>
        </p:spPr>
        <p:txBody>
          <a:bodyPr>
            <a:normAutofit/>
          </a:bodyPr>
          <a:lstStyle/>
          <a:p>
            <a:r>
              <a:rPr lang="nb-NO" dirty="0" smtClean="0">
                <a:latin typeface="Palatino Linotype" panose="02040502050505030304" pitchFamily="18" charset="0"/>
              </a:rPr>
              <a:t>Bruk av en vare/faktor eller ressurs i én anvendelse, har en kostnad ved at annen bruk fortrenges - alternativkostnad</a:t>
            </a:r>
            <a:endParaRPr lang="en-US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059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736304"/>
          </a:xfrm>
        </p:spPr>
        <p:txBody>
          <a:bodyPr>
            <a:normAutofit/>
          </a:bodyPr>
          <a:lstStyle/>
          <a:p>
            <a:r>
              <a:rPr lang="nb-NO" sz="2800" dirty="0" smtClean="0">
                <a:latin typeface="Palatino Linotype" panose="02040502050505030304" pitchFamily="18" charset="0"/>
              </a:rPr>
              <a:t>Realløsning: Maksimere en persons nytte med teknologi, ressurser og gitte nyttenivåer for andre personer – </a:t>
            </a:r>
            <a:r>
              <a:rPr lang="nb-NO" sz="2800" dirty="0" err="1" smtClean="0">
                <a:latin typeface="Palatino Linotype" panose="02040502050505030304" pitchFamily="18" charset="0"/>
              </a:rPr>
              <a:t>Paretooptimalitet</a:t>
            </a:r>
            <a:r>
              <a:rPr lang="nb-NO" sz="2800" dirty="0" smtClean="0">
                <a:latin typeface="Palatino Linotype" panose="02040502050505030304" pitchFamily="18" charset="0"/>
              </a:rPr>
              <a:t>: Det er ikke mulig å gjøre det bedre for noen uten at andre får det dårligere</a:t>
            </a:r>
            <a:endParaRPr lang="en-US" sz="2800" dirty="0">
              <a:latin typeface="Palatino Linotype" panose="02040502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3168352"/>
          </a:xfrm>
        </p:spPr>
        <p:txBody>
          <a:bodyPr>
            <a:normAutofit lnSpcReduction="10000"/>
          </a:bodyPr>
          <a:lstStyle/>
          <a:p>
            <a:r>
              <a:rPr lang="nb-NO" sz="2800" dirty="0" smtClean="0">
                <a:latin typeface="Palatino Linotype" panose="02040502050505030304" pitchFamily="18" charset="0"/>
              </a:rPr>
              <a:t>Bygget opp av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dirty="0" smtClean="0">
                <a:latin typeface="Palatino Linotype" panose="02040502050505030304" pitchFamily="18" charset="0"/>
              </a:rPr>
              <a:t>Produksjonseffektivitet (hvordan?)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dirty="0" smtClean="0">
                <a:latin typeface="Palatino Linotype" panose="02040502050505030304" pitchFamily="18" charset="0"/>
              </a:rPr>
              <a:t>Bytteeffektivitet (til hvem?)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dirty="0" smtClean="0">
                <a:latin typeface="Palatino Linotype" panose="02040502050505030304" pitchFamily="18" charset="0"/>
              </a:rPr>
              <a:t>Sammensetningseffektivitet (hva?)</a:t>
            </a:r>
            <a:endParaRPr lang="en-US" dirty="0">
              <a:latin typeface="Palatino Linotype" panose="02040502050505030304" pitchFamily="18" charset="0"/>
            </a:endParaRPr>
          </a:p>
          <a:p>
            <a:r>
              <a:rPr lang="nb-NO" sz="2800" dirty="0" smtClean="0">
                <a:latin typeface="Palatino Linotype" panose="02040502050505030304" pitchFamily="18" charset="0"/>
              </a:rPr>
              <a:t>Som til sammen gir betingelser for samfunnsøkonomisk effektiv allokering </a:t>
            </a:r>
          </a:p>
        </p:txBody>
      </p:sp>
    </p:spTree>
    <p:extLst>
      <p:ext uri="{BB962C8B-B14F-4D97-AF65-F5344CB8AC3E}">
        <p14:creationId xmlns:p14="http://schemas.microsoft.com/office/powerpoint/2010/main" val="4004439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692697"/>
            <a:ext cx="7772400" cy="1152128"/>
          </a:xfrm>
        </p:spPr>
        <p:txBody>
          <a:bodyPr>
            <a:normAutofit/>
          </a:bodyPr>
          <a:lstStyle/>
          <a:p>
            <a:r>
              <a:rPr lang="nb-NO" sz="3200" dirty="0" smtClean="0">
                <a:latin typeface="Palatino Linotype" panose="02040502050505030304" pitchFamily="18" charset="0"/>
              </a:rPr>
              <a:t>Realløsning: forts</a:t>
            </a:r>
            <a:endParaRPr lang="en-US" sz="3200" dirty="0">
              <a:latin typeface="Palatino Linotype" panose="02040502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6400800" cy="3960440"/>
          </a:xfrm>
        </p:spPr>
        <p:txBody>
          <a:bodyPr>
            <a:normAutofit/>
          </a:bodyPr>
          <a:lstStyle/>
          <a:p>
            <a:r>
              <a:rPr lang="nb-NO" dirty="0" smtClean="0">
                <a:latin typeface="Palatino Linotype" panose="02040502050505030304" pitchFamily="18" charset="0"/>
              </a:rPr>
              <a:t>Det sentrale er å klarlegge avveiningene vi da står overfor. Eks: Skal vi øke forbruket av en vare med en enhet til en person, vil dette fortrenge annet forbruk.</a:t>
            </a:r>
            <a:endParaRPr lang="en-US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654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2160240"/>
          </a:xfrm>
        </p:spPr>
        <p:txBody>
          <a:bodyPr>
            <a:normAutofit fontScale="90000"/>
          </a:bodyPr>
          <a:lstStyle/>
          <a:p>
            <a:r>
              <a:rPr lang="nb-NO" sz="3200" dirty="0" smtClean="0">
                <a:latin typeface="Palatino Linotype" panose="02040502050505030304" pitchFamily="18" charset="0"/>
              </a:rPr>
              <a:t>Realløsningen er uten markedspriser: Allokeringen kjennetegnet ved:</a:t>
            </a:r>
            <a:br>
              <a:rPr lang="nb-NO" sz="3200" dirty="0" smtClean="0">
                <a:latin typeface="Palatino Linotype" panose="02040502050505030304" pitchFamily="18" charset="0"/>
              </a:rPr>
            </a:br>
            <a:r>
              <a:rPr lang="nb-NO" sz="3200" dirty="0" smtClean="0">
                <a:latin typeface="Palatino Linotype" panose="02040502050505030304" pitchFamily="18" charset="0"/>
              </a:rPr>
              <a:t>«MSB= MTB» eller</a:t>
            </a:r>
            <a:br>
              <a:rPr lang="nb-NO" sz="3200" dirty="0" smtClean="0">
                <a:latin typeface="Palatino Linotype" panose="02040502050505030304" pitchFamily="18" charset="0"/>
              </a:rPr>
            </a:br>
            <a:r>
              <a:rPr lang="nb-NO" sz="3200" dirty="0" smtClean="0">
                <a:latin typeface="Palatino Linotype" panose="02040502050505030304" pitchFamily="18" charset="0"/>
              </a:rPr>
              <a:t>like </a:t>
            </a:r>
            <a:r>
              <a:rPr lang="nb-NO" sz="3200" dirty="0" err="1" smtClean="0">
                <a:latin typeface="Palatino Linotype" panose="02040502050505030304" pitchFamily="18" charset="0"/>
              </a:rPr>
              <a:t>MSB’er</a:t>
            </a:r>
            <a:r>
              <a:rPr lang="nb-NO" sz="3200" dirty="0" smtClean="0">
                <a:latin typeface="Palatino Linotype" panose="02040502050505030304" pitchFamily="18" charset="0"/>
              </a:rPr>
              <a:t> mellom ethvert par av varer for forbrukerne = </a:t>
            </a:r>
            <a:r>
              <a:rPr lang="nb-NO" sz="3200" dirty="0" smtClean="0">
                <a:latin typeface="Palatino Linotype" panose="02040502050505030304" pitchFamily="18" charset="0"/>
              </a:rPr>
              <a:t>MTB (grensekostnad) </a:t>
            </a:r>
            <a:r>
              <a:rPr lang="nb-NO" sz="3200" dirty="0" smtClean="0">
                <a:latin typeface="Palatino Linotype" panose="02040502050505030304" pitchFamily="18" charset="0"/>
              </a:rPr>
              <a:t>for samme </a:t>
            </a:r>
            <a:r>
              <a:rPr lang="nb-NO" sz="3200" dirty="0" err="1" smtClean="0">
                <a:latin typeface="Palatino Linotype" panose="02040502050505030304" pitchFamily="18" charset="0"/>
              </a:rPr>
              <a:t>varepar</a:t>
            </a:r>
            <a:r>
              <a:rPr lang="nb-NO" sz="3200" dirty="0" smtClean="0">
                <a:latin typeface="Palatino Linotype" panose="02040502050505030304" pitchFamily="18" charset="0"/>
              </a:rPr>
              <a:t> mellom alle bedrifter </a:t>
            </a:r>
            <a:br>
              <a:rPr lang="nb-NO" sz="3200" dirty="0" smtClean="0">
                <a:latin typeface="Palatino Linotype" panose="02040502050505030304" pitchFamily="18" charset="0"/>
              </a:rPr>
            </a:br>
            <a:endParaRPr lang="en-US" sz="3200" dirty="0">
              <a:latin typeface="Palatino Linotype" panose="02040502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1872208"/>
          </a:xfrm>
        </p:spPr>
        <p:txBody>
          <a:bodyPr/>
          <a:lstStyle/>
          <a:p>
            <a:r>
              <a:rPr lang="nb-NO" dirty="0" smtClean="0">
                <a:latin typeface="Palatino Linotype" panose="02040502050505030304" pitchFamily="18" charset="0"/>
              </a:rPr>
              <a:t>Markedspriser kommer først inn når vi innfører markeder, med individuell tilpasning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465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3240359"/>
          </a:xfrm>
        </p:spPr>
        <p:txBody>
          <a:bodyPr>
            <a:normAutofit/>
          </a:bodyPr>
          <a:lstStyle/>
          <a:p>
            <a:r>
              <a:rPr lang="nb-NO" sz="3200" dirty="0" smtClean="0">
                <a:latin typeface="Palatino Linotype" panose="02040502050505030304" pitchFamily="18" charset="0"/>
              </a:rPr>
              <a:t>Individuell tilpasning: Gitte mål og til gitte priser</a:t>
            </a:r>
            <a:br>
              <a:rPr lang="nb-NO" sz="3200" dirty="0" smtClean="0">
                <a:latin typeface="Palatino Linotype" panose="02040502050505030304" pitchFamily="18" charset="0"/>
              </a:rPr>
            </a:br>
            <a:r>
              <a:rPr lang="nb-NO" sz="3200" dirty="0" smtClean="0">
                <a:latin typeface="Palatino Linotype" panose="02040502050505030304" pitchFamily="18" charset="0"/>
              </a:rPr>
              <a:t>Likevektsprisene fanger opp all nødvendig informasjon til markedsaktørene</a:t>
            </a:r>
            <a:endParaRPr lang="en-US" sz="3200" dirty="0">
              <a:latin typeface="Palatino Linotype" panose="02040502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1944216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 smtClean="0">
                <a:latin typeface="Palatino Linotype" panose="02040502050505030304" pitchFamily="18" charset="0"/>
              </a:rPr>
              <a:t>Kostnadsminimering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 smtClean="0">
                <a:latin typeface="Palatino Linotype" panose="02040502050505030304" pitchFamily="18" charset="0"/>
              </a:rPr>
              <a:t>Profittmaksimering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 smtClean="0">
                <a:latin typeface="Palatino Linotype" panose="02040502050505030304" pitchFamily="18" charset="0"/>
              </a:rPr>
              <a:t>Nyttemaksimering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088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488</Words>
  <Application>Microsoft Office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Oppsummering ECON 3610/4610 – høst 2015</vt:lpstr>
      <vt:lpstr>Kunnskaps- og ferdighetsmål: Du skal….</vt:lpstr>
      <vt:lpstr>Kunnskaps- og ferdighetsmål – forts….</vt:lpstr>
      <vt:lpstr>Tre viktige spørsmål</vt:lpstr>
      <vt:lpstr>Knapphet – private goder</vt:lpstr>
      <vt:lpstr>Realløsning: Maksimere en persons nytte med teknologi, ressurser og gitte nyttenivåer for andre personer – Paretooptimalitet: Det er ikke mulig å gjøre det bedre for noen uten at andre får det dårligere</vt:lpstr>
      <vt:lpstr>Realløsning: forts</vt:lpstr>
      <vt:lpstr>Realløsningen er uten markedspriser: Allokeringen kjennetegnet ved: «MSB= MTB» eller like MSB’er mellom ethvert par av varer for forbrukerne = MTB (grensekostnad) for samme varepar mellom alle bedrifter  </vt:lpstr>
      <vt:lpstr>Individuell tilpasning: Gitte mål og til gitte priser Likevektsprisene fanger opp all nødvendig informasjon til markedsaktørene</vt:lpstr>
      <vt:lpstr>Markedslikevekt: «Tilbud lik etterspørsel i alle markeder (bortsett fra ett - Walras’ lov): Hva må relative priser være for å sikre generell likevekt?</vt:lpstr>
      <vt:lpstr>Markedssvikt: Når må markedet korrigeres? Avvik mellom realløsning og markedsløsning; eller avvik mellom samfunnsøkonomisk og privatøkonomisk lønnsomhet</vt:lpstr>
      <vt:lpstr>Korrigere gjennom avgifter eller subsidier som motiverer aktørene til å treffe beslutninger i samsvar med realløsningen</vt:lpstr>
      <vt:lpstr>Om vi kan, bruk lump-sum skatter (kun ønsket inntektseffekt)! Hvis ikke, må vi bruke vridende skatter eller avgifter som har uheldige substitusjonseffekter som følge av «avvik mellom MSB og MTB»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Oppsummering ECON 3610/4610 – høst 2015</dc:title>
  <dc:creator>Jon Vislie</dc:creator>
  <cp:lastModifiedBy>Jon Vislie</cp:lastModifiedBy>
  <cp:revision>15</cp:revision>
  <cp:lastPrinted>2015-12-08T09:53:35Z</cp:lastPrinted>
  <dcterms:created xsi:type="dcterms:W3CDTF">2015-12-07T10:44:35Z</dcterms:created>
  <dcterms:modified xsi:type="dcterms:W3CDTF">2015-12-08T10:04:13Z</dcterms:modified>
</cp:coreProperties>
</file>