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2" r:id="rId5"/>
    <p:sldMasterId id="2147483714" r:id="rId6"/>
    <p:sldMasterId id="2147483726" r:id="rId7"/>
    <p:sldMasterId id="2147483738" r:id="rId8"/>
    <p:sldMasterId id="2147483750" r:id="rId9"/>
    <p:sldMasterId id="2147483762" r:id="rId10"/>
    <p:sldMasterId id="2147483774" r:id="rId11"/>
    <p:sldMasterId id="2147483786" r:id="rId12"/>
    <p:sldMasterId id="2147483800" r:id="rId13"/>
    <p:sldMasterId id="2147483812" r:id="rId14"/>
  </p:sldMasterIdLst>
  <p:notesMasterIdLst>
    <p:notesMasterId r:id="rId46"/>
  </p:notesMasterIdLst>
  <p:sldIdLst>
    <p:sldId id="333" r:id="rId15"/>
    <p:sldId id="334" r:id="rId16"/>
    <p:sldId id="335" r:id="rId17"/>
    <p:sldId id="336" r:id="rId18"/>
    <p:sldId id="337" r:id="rId19"/>
    <p:sldId id="338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9" r:id="rId4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E2C"/>
    <a:srgbClr val="8D9523"/>
    <a:srgbClr val="CF821B"/>
    <a:srgbClr val="A66816"/>
    <a:srgbClr val="D67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9" autoAdjust="0"/>
    <p:restoredTop sz="85299" autoAdjust="0"/>
  </p:normalViewPr>
  <p:slideViewPr>
    <p:cSldViewPr>
      <p:cViewPr>
        <p:scale>
          <a:sx n="70" d="100"/>
          <a:sy n="70" d="100"/>
        </p:scale>
        <p:origin x="-2814" y="-10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755B0-FB78-4D19-96F8-296B3DDC706B}" type="datetimeFigureOut">
              <a:rPr lang="fi-FI" smtClean="0"/>
              <a:t>10.2.2014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4FDEB-C047-412E-AF08-20F0096B56B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020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arenR"/>
            </a:pPr>
            <a:endParaRPr lang="nb-NO" altLang="nb-NO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A0A65C6-2603-49FD-A28A-4FDF4A4147D1}" type="slidenum">
              <a:rPr lang="en-US" altLang="nb-NO">
                <a:latin typeface="Arial" charset="0"/>
              </a:rPr>
              <a:pPr eaLnBrk="1" hangingPunct="1"/>
              <a:t>4</a:t>
            </a:fld>
            <a:endParaRPr lang="en-US" altLang="nb-NO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F9A84-A477-4DC8-8760-A8411B38254D}" type="slidenum">
              <a:rPr lang="nb-NO" smtClean="0">
                <a:solidFill>
                  <a:prstClr val="black"/>
                </a:solidFill>
              </a:rPr>
              <a:pPr/>
              <a:t>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6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F9A84-A477-4DC8-8760-A8411B38254D}" type="slidenum">
              <a:rPr lang="nb-NO" smtClean="0">
                <a:solidFill>
                  <a:prstClr val="black"/>
                </a:solidFill>
              </a:rPr>
              <a:pPr/>
              <a:t>10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32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mtClean="0"/>
              <a:t>«research</a:t>
            </a:r>
            <a:r>
              <a:rPr lang="nb-NO" baseline="0" smtClean="0"/>
              <a:t> institutions»: fremragende forskere over hele verden</a:t>
            </a:r>
            <a:endParaRPr lang="nb-NO" smtClean="0"/>
          </a:p>
          <a:p>
            <a:endParaRPr lang="nb-NO" smtClean="0"/>
          </a:p>
          <a:p>
            <a:r>
              <a:rPr lang="nb-NO" smtClean="0"/>
              <a:t>Forskningsvirksomheten skal være en kilde til faktisk kunnskap</a:t>
            </a:r>
          </a:p>
          <a:p>
            <a:r>
              <a:rPr lang="nb-NO" smtClean="0"/>
              <a:t>Forskningsvirksomheten</a:t>
            </a:r>
            <a:r>
              <a:rPr lang="nb-NO" baseline="0" smtClean="0"/>
              <a:t> skal omfatte utvikling av analyseverktøy for samfunnsplanlegging</a:t>
            </a:r>
          </a:p>
          <a:p>
            <a:r>
              <a:rPr lang="nb-NO" baseline="0" smtClean="0"/>
              <a:t>Forskningsvirksomheten skal omfatte analyse av SSBs statistikk</a:t>
            </a:r>
          </a:p>
          <a:p>
            <a:endParaRPr lang="nb-NO" baseline="0" smtClean="0"/>
          </a:p>
          <a:p>
            <a:r>
              <a:rPr lang="en-US" smtClean="0"/>
              <a:t>The main objectives:</a:t>
            </a:r>
          </a:p>
          <a:p>
            <a:endParaRPr lang="en-US" smtClean="0"/>
          </a:p>
          <a:p>
            <a:r>
              <a:rPr lang="en-US" smtClean="0"/>
              <a:t>- To be a source of factual information</a:t>
            </a:r>
          </a:p>
          <a:p>
            <a:r>
              <a:rPr lang="en-US" smtClean="0"/>
              <a:t>- To promote the development of models for social and economic policy analyses</a:t>
            </a:r>
          </a:p>
          <a:p>
            <a:r>
              <a:rPr lang="en-US" smtClean="0"/>
              <a:t>- To analyse statistics compiled at Statistics Norway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862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mtClean="0"/>
              <a:t>Please get in</a:t>
            </a:r>
            <a:r>
              <a:rPr lang="nb-NO" baseline="0" smtClean="0"/>
              <a:t> touch. I do recommend that you think about a proposal, suggest you spend some time with the historical publications.</a:t>
            </a:r>
          </a:p>
          <a:p>
            <a:endParaRPr lang="nb-NO" baseline="0" smtClean="0"/>
          </a:p>
          <a:p>
            <a:r>
              <a:rPr lang="nb-NO" baseline="0" smtClean="0"/>
              <a:t>Language: many historical publications are dual language Norwegian-English. (before ca 1930s: Norw-French)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657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E21FDF-366A-447C-8859-9083C668BD27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nb-NO" smtClean="0">
              <a:solidFill>
                <a:prstClr val="black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NESS_Title_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r="105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yöristetty suorakulmio 6"/>
          <p:cNvSpPr/>
          <p:nvPr userDrawn="1"/>
        </p:nvSpPr>
        <p:spPr>
          <a:xfrm>
            <a:off x="467544" y="456207"/>
            <a:ext cx="4896544" cy="6404586"/>
          </a:xfrm>
          <a:custGeom>
            <a:avLst/>
            <a:gdLst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732096 w 4392488"/>
              <a:gd name="connsiteY6" fmla="*/ 7272808 h 7272808"/>
              <a:gd name="connsiteX7" fmla="*/ 0 w 4392488"/>
              <a:gd name="connsiteY7" fmla="*/ 6540712 h 7272808"/>
              <a:gd name="connsiteX8" fmla="*/ 0 w 4392488"/>
              <a:gd name="connsiteY8" fmla="*/ 732096 h 7272808"/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0 w 4392488"/>
              <a:gd name="connsiteY6" fmla="*/ 6540712 h 7272808"/>
              <a:gd name="connsiteX7" fmla="*/ 0 w 4392488"/>
              <a:gd name="connsiteY7" fmla="*/ 732096 h 72728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540712 h 6540712"/>
              <a:gd name="connsiteX6" fmla="*/ 0 w 4392488"/>
              <a:gd name="connsiteY6" fmla="*/ 732096 h 6540712"/>
              <a:gd name="connsiteX0" fmla="*/ 0 w 4392488"/>
              <a:gd name="connsiteY0" fmla="*/ 732096 h 6972107"/>
              <a:gd name="connsiteX1" fmla="*/ 732096 w 4392488"/>
              <a:gd name="connsiteY1" fmla="*/ 0 h 6972107"/>
              <a:gd name="connsiteX2" fmla="*/ 3660392 w 4392488"/>
              <a:gd name="connsiteY2" fmla="*/ 0 h 6972107"/>
              <a:gd name="connsiteX3" fmla="*/ 4392488 w 4392488"/>
              <a:gd name="connsiteY3" fmla="*/ 732096 h 6972107"/>
              <a:gd name="connsiteX4" fmla="*/ 4392488 w 4392488"/>
              <a:gd name="connsiteY4" fmla="*/ 6540712 h 6972107"/>
              <a:gd name="connsiteX5" fmla="*/ 0 w 4392488"/>
              <a:gd name="connsiteY5" fmla="*/ 6540712 h 6972107"/>
              <a:gd name="connsiteX6" fmla="*/ 0 w 4392488"/>
              <a:gd name="connsiteY6" fmla="*/ 732096 h 6972107"/>
              <a:gd name="connsiteX0" fmla="*/ 0 w 4392488"/>
              <a:gd name="connsiteY0" fmla="*/ 732096 h 6543008"/>
              <a:gd name="connsiteX1" fmla="*/ 732096 w 4392488"/>
              <a:gd name="connsiteY1" fmla="*/ 0 h 6543008"/>
              <a:gd name="connsiteX2" fmla="*/ 3660392 w 4392488"/>
              <a:gd name="connsiteY2" fmla="*/ 0 h 6543008"/>
              <a:gd name="connsiteX3" fmla="*/ 4392488 w 4392488"/>
              <a:gd name="connsiteY3" fmla="*/ 732096 h 6543008"/>
              <a:gd name="connsiteX4" fmla="*/ 4392488 w 4392488"/>
              <a:gd name="connsiteY4" fmla="*/ 6540712 h 6543008"/>
              <a:gd name="connsiteX5" fmla="*/ 0 w 4392488"/>
              <a:gd name="connsiteY5" fmla="*/ 6540712 h 6543008"/>
              <a:gd name="connsiteX6" fmla="*/ 0 w 4392488"/>
              <a:gd name="connsiteY6" fmla="*/ 732096 h 65430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399661 h 6540712"/>
              <a:gd name="connsiteX6" fmla="*/ 0 w 4392488"/>
              <a:gd name="connsiteY6" fmla="*/ 732096 h 6540712"/>
              <a:gd name="connsiteX0" fmla="*/ 0 w 4392488"/>
              <a:gd name="connsiteY0" fmla="*/ 732096 h 6404586"/>
              <a:gd name="connsiteX1" fmla="*/ 732096 w 4392488"/>
              <a:gd name="connsiteY1" fmla="*/ 0 h 6404586"/>
              <a:gd name="connsiteX2" fmla="*/ 3660392 w 4392488"/>
              <a:gd name="connsiteY2" fmla="*/ 0 h 6404586"/>
              <a:gd name="connsiteX3" fmla="*/ 4392488 w 4392488"/>
              <a:gd name="connsiteY3" fmla="*/ 732096 h 6404586"/>
              <a:gd name="connsiteX4" fmla="*/ 4387624 w 4392488"/>
              <a:gd name="connsiteY4" fmla="*/ 6404525 h 6404586"/>
              <a:gd name="connsiteX5" fmla="*/ 0 w 4392488"/>
              <a:gd name="connsiteY5" fmla="*/ 6399661 h 6404586"/>
              <a:gd name="connsiteX6" fmla="*/ 0 w 4392488"/>
              <a:gd name="connsiteY6" fmla="*/ 732096 h 640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88" h="6404586">
                <a:moveTo>
                  <a:pt x="0" y="732096"/>
                </a:moveTo>
                <a:cubicBezTo>
                  <a:pt x="0" y="327771"/>
                  <a:pt x="327771" y="0"/>
                  <a:pt x="732096" y="0"/>
                </a:cubicBezTo>
                <a:lnTo>
                  <a:pt x="3660392" y="0"/>
                </a:lnTo>
                <a:cubicBezTo>
                  <a:pt x="4064717" y="0"/>
                  <a:pt x="4392488" y="327771"/>
                  <a:pt x="4392488" y="732096"/>
                </a:cubicBezTo>
                <a:cubicBezTo>
                  <a:pt x="4390867" y="2622906"/>
                  <a:pt x="4389245" y="4513715"/>
                  <a:pt x="4387624" y="6404525"/>
                </a:cubicBezTo>
                <a:cubicBezTo>
                  <a:pt x="4389981" y="6404726"/>
                  <a:pt x="17098" y="6404726"/>
                  <a:pt x="0" y="6399661"/>
                </a:cubicBezTo>
                <a:lnTo>
                  <a:pt x="0" y="732096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tsikko 24"/>
          <p:cNvSpPr>
            <a:spLocks noGrp="1"/>
          </p:cNvSpPr>
          <p:nvPr>
            <p:ph type="title" hasCustomPrompt="1"/>
          </p:nvPr>
        </p:nvSpPr>
        <p:spPr>
          <a:xfrm>
            <a:off x="673224" y="2420888"/>
            <a:ext cx="4485184" cy="2939446"/>
          </a:xfrm>
        </p:spPr>
        <p:txBody>
          <a:bodyPr/>
          <a:lstStyle/>
          <a:p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Operationalisation</a:t>
            </a:r>
            <a:r>
              <a:rPr lang="fi-FI" sz="3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natural</a:t>
            </a:r>
            <a:r>
              <a:rPr lang="fi-FI" sz="3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capital and </a:t>
            </a:r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ecosystem</a:t>
            </a:r>
            <a:r>
              <a:rPr lang="fi-FI" sz="3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services</a:t>
            </a:r>
            <a:r>
              <a:rPr lang="fi-FI" sz="3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from</a:t>
            </a:r>
            <a:r>
              <a:rPr lang="fi-FI" sz="3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concepts</a:t>
            </a:r>
            <a:r>
              <a:rPr lang="fi-FI" sz="3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real-world</a:t>
            </a:r>
            <a:r>
              <a:rPr lang="fi-FI" sz="36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3600" b="0" kern="1200" baseline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applications</a:t>
            </a:r>
            <a:endParaRPr lang="fi-FI" sz="3600" b="0" kern="12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312893"/>
            <a:ext cx="817113" cy="291374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5517232"/>
            <a:ext cx="4549775" cy="1368945"/>
          </a:xfrm>
        </p:spPr>
        <p:txBody>
          <a:bodyPr>
            <a:noAutofit/>
          </a:bodyPr>
          <a:lstStyle>
            <a:lvl1pPr>
              <a:defRPr sz="2000" baseline="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Lastname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Organization</a:t>
            </a:r>
            <a:br>
              <a:rPr lang="fi-FI" dirty="0" smtClean="0"/>
            </a:br>
            <a:r>
              <a:rPr lang="fi-FI" dirty="0" err="1" smtClean="0"/>
              <a:t>Date</a:t>
            </a:r>
            <a:r>
              <a:rPr lang="fi-FI" dirty="0" smtClean="0"/>
              <a:t> and </a:t>
            </a:r>
            <a:r>
              <a:rPr lang="fi-FI" dirty="0" err="1" smtClean="0"/>
              <a:t>place</a:t>
            </a: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69541"/>
            <a:ext cx="2783287" cy="153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6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NESS_olive+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0" y="0"/>
            <a:ext cx="9144000" cy="6885577"/>
          </a:xfrm>
          <a:prstGeom prst="rect">
            <a:avLst/>
          </a:prstGeom>
          <a:solidFill>
            <a:srgbClr val="B2B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8" b="50259"/>
          <a:stretch/>
        </p:blipFill>
        <p:spPr>
          <a:xfrm>
            <a:off x="5295" y="2921488"/>
            <a:ext cx="5142769" cy="3936512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  <p:sp>
        <p:nvSpPr>
          <p:cNvPr id="23" name="Päivämäärän paikkamerkki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8011-1075-4813-AB8E-80A23C7813A7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24" name="Alatunnisteen paikkamerk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25" name="Dian numeron paikkamerkki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8" name="Otsikon paikkamerkki 1"/>
          <p:cNvSpPr>
            <a:spLocks noGrp="1"/>
          </p:cNvSpPr>
          <p:nvPr>
            <p:ph type="title"/>
          </p:nvPr>
        </p:nvSpPr>
        <p:spPr>
          <a:xfrm>
            <a:off x="662880" y="620688"/>
            <a:ext cx="4557192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br>
              <a:rPr lang="fi-FI" dirty="0" smtClean="0"/>
            </a:b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29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398984"/>
            <a:ext cx="4535487" cy="3527425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5887"/>
            <a:ext cx="589788" cy="210312"/>
          </a:xfrm>
          <a:prstGeom prst="rect">
            <a:avLst/>
          </a:prstGeom>
        </p:spPr>
      </p:pic>
      <p:sp>
        <p:nvSpPr>
          <p:cNvPr id="15" name="Kuvan paikkamerkki 5"/>
          <p:cNvSpPr>
            <a:spLocks noGrp="1"/>
          </p:cNvSpPr>
          <p:nvPr>
            <p:ph type="pic" sz="quarter" idx="16"/>
          </p:nvPr>
        </p:nvSpPr>
        <p:spPr>
          <a:xfrm>
            <a:off x="5724128" y="620689"/>
            <a:ext cx="3023939" cy="5855510"/>
          </a:xfrm>
          <a:prstGeom prst="round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FF0000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56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5900" y="215901"/>
            <a:ext cx="8712200" cy="5938720"/>
          </a:xfrm>
          <a:prstGeom prst="rect">
            <a:avLst/>
          </a:prstGeom>
          <a:gradFill>
            <a:gsLst>
              <a:gs pos="0">
                <a:srgbClr val="1E9DE6"/>
              </a:gs>
              <a:gs pos="100000">
                <a:srgbClr val="294D9A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8224982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AA0A42-10F1-41F1-8F5E-7F550AFAF6D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3058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2096" y="6164146"/>
            <a:ext cx="397416" cy="638098"/>
          </a:xfrm>
        </p:spPr>
        <p:txBody>
          <a:bodyPr/>
          <a:lstStyle>
            <a:lvl1pPr>
              <a:defRPr/>
            </a:lvl1pPr>
          </a:lstStyle>
          <a:p>
            <a:fld id="{DAAA0A42-10F1-41F1-8F5E-7F550AFAF6D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65063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03237-6C6A-4021-9D54-86310BB00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1"/>
          </p:nvPr>
        </p:nvSpPr>
        <p:spPr>
          <a:xfrm>
            <a:off x="971550" y="6588125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42B5751-D27F-4FED-8D66-49A2C09A7025}" type="datetime1">
              <a:rPr lang="nb-NO" sz="2400">
                <a:solidFill>
                  <a:srgbClr val="000000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10.02.2014</a:t>
            </a:fld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3859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371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971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pic>
        <p:nvPicPr>
          <p:cNvPr id="5126" name="Picture 6" descr="PPT-tittelsid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0450" cy="6858000"/>
          </a:xfrm>
          <a:prstGeom prst="rect">
            <a:avLst/>
          </a:prstGeom>
          <a:noFill/>
        </p:spPr>
      </p:pic>
      <p:pic>
        <p:nvPicPr>
          <p:cNvPr id="5127" name="Picture 7" descr="LOGO_e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6159500"/>
            <a:ext cx="2514600" cy="469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03258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0186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615334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1745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254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6342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11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87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553217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808681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3300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9723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8139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857364"/>
            <a:ext cx="7772400" cy="1470025"/>
          </a:xfrm>
        </p:spPr>
        <p:txBody>
          <a:bodyPr/>
          <a:lstStyle>
            <a:lvl1pPr algn="l">
              <a:defRPr lang="en-US" sz="2600" b="1" baseline="0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4000504"/>
            <a:ext cx="7786742" cy="1643074"/>
          </a:xfrm>
        </p:spPr>
        <p:txBody>
          <a:bodyPr/>
          <a:lstStyle>
            <a:lvl1pPr marL="0" indent="0" algn="l">
              <a:buNone/>
              <a:defRPr lang="nb-NO" sz="1800" b="0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5F5C7D-08DB-481D-9249-EC128AF32382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5E660-F67B-4637-B5CC-5C2FEED761E6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797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>
                <a:solidFill>
                  <a:srgbClr val="000000"/>
                </a:solidFill>
              </a:defRPr>
            </a:lvl1pPr>
            <a:lvl2pPr>
              <a:buClr>
                <a:srgbClr val="3F8A79"/>
              </a:buClr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lvl2pPr>
            <a:lvl3pPr>
              <a:buClr>
                <a:srgbClr val="96BDB3"/>
              </a:buClr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lvl3pPr>
            <a:lvl4pPr>
              <a:buClr>
                <a:srgbClr val="96BDB3"/>
              </a:buClr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lvl4pPr>
            <a:lvl5pPr>
              <a:buClr>
                <a:srgbClr val="96BDB3"/>
              </a:buClr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5DFFD6-460C-4C2B-BB63-CEEC6AAAC5AF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C4A4E-A6A3-4087-8B72-E08E45248766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6969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C753F2-82CF-40DD-84C5-97EEDD3FFB04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123F5-907F-42F1-80F7-08817B05EDDB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7642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D4CB91-41B4-4780-9873-EEEBFE06C4AC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148B0-F494-4975-BBDF-9032740EE890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38508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114158-7174-459F-99A6-02ACF3B0808C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050AE-8A56-43A9-B34E-9884FD14DFD4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8931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FC22E1-8258-42FC-8DE7-66EA74CD3CFF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FF87-53C7-4528-857B-D449C9ECE883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230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686" cy="689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6E16-1553-40A4-9FE7-1ED4871AA50B}" type="datetimeFigureOut">
              <a:rPr lang="nb-NO" smtClean="0"/>
              <a:t>10.02.2014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6212-F857-43C2-BF53-7472BA54D36D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icture 15" descr="logo_web_sortSkrif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4" b="-4846"/>
          <a:stretch>
            <a:fillRect/>
          </a:stretch>
        </p:blipFill>
        <p:spPr bwMode="auto">
          <a:xfrm>
            <a:off x="8324502" y="6246018"/>
            <a:ext cx="802481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7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573AF3-8B29-4306-BBCF-876E82C5E160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1E060-E288-4E46-B3E5-A964043E05F6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9378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280D57-F3ED-4119-8DFC-8B2EB8E55A96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6C57C-0293-46DC-8CDB-C539B37BCEEE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59578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BC33A7-ADD1-4752-85C0-F21BBBE65E89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A9E95-D2B3-487C-9039-D87331E4B04D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0584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9E2E82-5A13-42FF-9608-1C742C998EE4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615D3-A339-446C-BF42-9D23987CBE67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1048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194CB7-C240-4283-931A-87ACCA4F5C46}" type="datetimeFigureOut">
              <a:rPr lang="nb-NO"/>
              <a:pPr/>
              <a:t>10.02.2014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6574E-01C5-4D6B-AAA1-F288F05C48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3771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601B6-1C1C-42DA-98DA-3077B2E4FAC7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DEA66-45B7-47B9-98A4-ABC0A9B6E239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6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B063-C1A2-478E-9577-FD19D4CA11B4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6F2C-DFF5-486E-A31F-D850241AB61D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54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07643-0AA5-476A-B849-EA9F45F4D104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2E888-67A8-4F1B-B6E6-071EA8E15D6C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68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78C78-EBF3-4CB3-810F-F9E804C97047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97CD9-CCE8-4EB5-848B-56EB2B84866C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20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C658D-E9F8-4818-9D20-7E3B977A66F0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C0B42-B1AF-4FDD-A4BD-ECE993147E65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12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FE4D0-F391-4713-AA10-20EB49F7B2F9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2FD51-7FC5-4F63-A598-5756376F0204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49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031D5-E147-41C9-A44C-8EEBEEDCFCAB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385-BC5F-4F27-8A7C-2BE16BF42069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7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NESS_txt+pic_h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8180"/>
          <a:stretch/>
        </p:blipFill>
        <p:spPr>
          <a:xfrm flipH="1">
            <a:off x="-1" y="0"/>
            <a:ext cx="9143999" cy="6858000"/>
          </a:xfrm>
          <a:prstGeom prst="rect">
            <a:avLst/>
          </a:prstGeom>
        </p:spPr>
      </p:pic>
      <p:sp>
        <p:nvSpPr>
          <p:cNvPr id="10" name="Pyöristetty suorakulmio 6"/>
          <p:cNvSpPr/>
          <p:nvPr userDrawn="1"/>
        </p:nvSpPr>
        <p:spPr>
          <a:xfrm>
            <a:off x="467544" y="456207"/>
            <a:ext cx="4896544" cy="6404586"/>
          </a:xfrm>
          <a:custGeom>
            <a:avLst/>
            <a:gdLst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732096 w 4392488"/>
              <a:gd name="connsiteY6" fmla="*/ 7272808 h 7272808"/>
              <a:gd name="connsiteX7" fmla="*/ 0 w 4392488"/>
              <a:gd name="connsiteY7" fmla="*/ 6540712 h 7272808"/>
              <a:gd name="connsiteX8" fmla="*/ 0 w 4392488"/>
              <a:gd name="connsiteY8" fmla="*/ 732096 h 7272808"/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0 w 4392488"/>
              <a:gd name="connsiteY6" fmla="*/ 6540712 h 7272808"/>
              <a:gd name="connsiteX7" fmla="*/ 0 w 4392488"/>
              <a:gd name="connsiteY7" fmla="*/ 732096 h 72728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540712 h 6540712"/>
              <a:gd name="connsiteX6" fmla="*/ 0 w 4392488"/>
              <a:gd name="connsiteY6" fmla="*/ 732096 h 6540712"/>
              <a:gd name="connsiteX0" fmla="*/ 0 w 4392488"/>
              <a:gd name="connsiteY0" fmla="*/ 732096 h 6972107"/>
              <a:gd name="connsiteX1" fmla="*/ 732096 w 4392488"/>
              <a:gd name="connsiteY1" fmla="*/ 0 h 6972107"/>
              <a:gd name="connsiteX2" fmla="*/ 3660392 w 4392488"/>
              <a:gd name="connsiteY2" fmla="*/ 0 h 6972107"/>
              <a:gd name="connsiteX3" fmla="*/ 4392488 w 4392488"/>
              <a:gd name="connsiteY3" fmla="*/ 732096 h 6972107"/>
              <a:gd name="connsiteX4" fmla="*/ 4392488 w 4392488"/>
              <a:gd name="connsiteY4" fmla="*/ 6540712 h 6972107"/>
              <a:gd name="connsiteX5" fmla="*/ 0 w 4392488"/>
              <a:gd name="connsiteY5" fmla="*/ 6540712 h 6972107"/>
              <a:gd name="connsiteX6" fmla="*/ 0 w 4392488"/>
              <a:gd name="connsiteY6" fmla="*/ 732096 h 6972107"/>
              <a:gd name="connsiteX0" fmla="*/ 0 w 4392488"/>
              <a:gd name="connsiteY0" fmla="*/ 732096 h 6543008"/>
              <a:gd name="connsiteX1" fmla="*/ 732096 w 4392488"/>
              <a:gd name="connsiteY1" fmla="*/ 0 h 6543008"/>
              <a:gd name="connsiteX2" fmla="*/ 3660392 w 4392488"/>
              <a:gd name="connsiteY2" fmla="*/ 0 h 6543008"/>
              <a:gd name="connsiteX3" fmla="*/ 4392488 w 4392488"/>
              <a:gd name="connsiteY3" fmla="*/ 732096 h 6543008"/>
              <a:gd name="connsiteX4" fmla="*/ 4392488 w 4392488"/>
              <a:gd name="connsiteY4" fmla="*/ 6540712 h 6543008"/>
              <a:gd name="connsiteX5" fmla="*/ 0 w 4392488"/>
              <a:gd name="connsiteY5" fmla="*/ 6540712 h 6543008"/>
              <a:gd name="connsiteX6" fmla="*/ 0 w 4392488"/>
              <a:gd name="connsiteY6" fmla="*/ 732096 h 65430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399661 h 6540712"/>
              <a:gd name="connsiteX6" fmla="*/ 0 w 4392488"/>
              <a:gd name="connsiteY6" fmla="*/ 732096 h 6540712"/>
              <a:gd name="connsiteX0" fmla="*/ 0 w 4392488"/>
              <a:gd name="connsiteY0" fmla="*/ 732096 h 6404586"/>
              <a:gd name="connsiteX1" fmla="*/ 732096 w 4392488"/>
              <a:gd name="connsiteY1" fmla="*/ 0 h 6404586"/>
              <a:gd name="connsiteX2" fmla="*/ 3660392 w 4392488"/>
              <a:gd name="connsiteY2" fmla="*/ 0 h 6404586"/>
              <a:gd name="connsiteX3" fmla="*/ 4392488 w 4392488"/>
              <a:gd name="connsiteY3" fmla="*/ 732096 h 6404586"/>
              <a:gd name="connsiteX4" fmla="*/ 4387624 w 4392488"/>
              <a:gd name="connsiteY4" fmla="*/ 6404525 h 6404586"/>
              <a:gd name="connsiteX5" fmla="*/ 0 w 4392488"/>
              <a:gd name="connsiteY5" fmla="*/ 6399661 h 6404586"/>
              <a:gd name="connsiteX6" fmla="*/ 0 w 4392488"/>
              <a:gd name="connsiteY6" fmla="*/ 732096 h 640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88" h="6404586">
                <a:moveTo>
                  <a:pt x="0" y="732096"/>
                </a:moveTo>
                <a:cubicBezTo>
                  <a:pt x="0" y="327771"/>
                  <a:pt x="327771" y="0"/>
                  <a:pt x="732096" y="0"/>
                </a:cubicBezTo>
                <a:lnTo>
                  <a:pt x="3660392" y="0"/>
                </a:lnTo>
                <a:cubicBezTo>
                  <a:pt x="4064717" y="0"/>
                  <a:pt x="4392488" y="327771"/>
                  <a:pt x="4392488" y="732096"/>
                </a:cubicBezTo>
                <a:cubicBezTo>
                  <a:pt x="4390867" y="2622906"/>
                  <a:pt x="4389245" y="4513715"/>
                  <a:pt x="4387624" y="6404525"/>
                </a:cubicBezTo>
                <a:cubicBezTo>
                  <a:pt x="4389981" y="6404726"/>
                  <a:pt x="17098" y="6404726"/>
                  <a:pt x="0" y="6399661"/>
                </a:cubicBezTo>
                <a:lnTo>
                  <a:pt x="0" y="732096"/>
                </a:lnTo>
                <a:close/>
              </a:path>
            </a:pathLst>
          </a:custGeom>
          <a:solidFill>
            <a:srgbClr val="B2BE2C">
              <a:alpha val="6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äivämäärän paikkamerkki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8A81C-6AD0-46E8-AA2B-60DE01698752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55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781300"/>
            <a:ext cx="4535487" cy="3527425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66" name="Kuva 6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5887"/>
            <a:ext cx="589788" cy="21031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C9C98-076B-4E77-B68A-FB506F09924C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2DEFA-F031-4A1C-BFB1-A55CBB23C2B2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52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6F80-9C0C-4AC8-ADBD-E60C24345E12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6AA84-586F-450E-8B5E-68B837DE4612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17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A230D-3845-4B9B-9BC8-4A9CBAC8BD1A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9678-B91C-4FD2-9F4D-8AA6582DBBE4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3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5AF5C-D173-400A-9A99-769F369ECCA7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A4EB3-0A22-41F9-8ACE-534B74E5084E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7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99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0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89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93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8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NESS_txt+pic_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r="105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Pyöristetty suorakulmio 6"/>
          <p:cNvSpPr/>
          <p:nvPr userDrawn="1"/>
        </p:nvSpPr>
        <p:spPr>
          <a:xfrm>
            <a:off x="467544" y="456207"/>
            <a:ext cx="4896544" cy="6404586"/>
          </a:xfrm>
          <a:custGeom>
            <a:avLst/>
            <a:gdLst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732096 w 4392488"/>
              <a:gd name="connsiteY6" fmla="*/ 7272808 h 7272808"/>
              <a:gd name="connsiteX7" fmla="*/ 0 w 4392488"/>
              <a:gd name="connsiteY7" fmla="*/ 6540712 h 7272808"/>
              <a:gd name="connsiteX8" fmla="*/ 0 w 4392488"/>
              <a:gd name="connsiteY8" fmla="*/ 732096 h 7272808"/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0 w 4392488"/>
              <a:gd name="connsiteY6" fmla="*/ 6540712 h 7272808"/>
              <a:gd name="connsiteX7" fmla="*/ 0 w 4392488"/>
              <a:gd name="connsiteY7" fmla="*/ 732096 h 72728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540712 h 6540712"/>
              <a:gd name="connsiteX6" fmla="*/ 0 w 4392488"/>
              <a:gd name="connsiteY6" fmla="*/ 732096 h 6540712"/>
              <a:gd name="connsiteX0" fmla="*/ 0 w 4392488"/>
              <a:gd name="connsiteY0" fmla="*/ 732096 h 6972107"/>
              <a:gd name="connsiteX1" fmla="*/ 732096 w 4392488"/>
              <a:gd name="connsiteY1" fmla="*/ 0 h 6972107"/>
              <a:gd name="connsiteX2" fmla="*/ 3660392 w 4392488"/>
              <a:gd name="connsiteY2" fmla="*/ 0 h 6972107"/>
              <a:gd name="connsiteX3" fmla="*/ 4392488 w 4392488"/>
              <a:gd name="connsiteY3" fmla="*/ 732096 h 6972107"/>
              <a:gd name="connsiteX4" fmla="*/ 4392488 w 4392488"/>
              <a:gd name="connsiteY4" fmla="*/ 6540712 h 6972107"/>
              <a:gd name="connsiteX5" fmla="*/ 0 w 4392488"/>
              <a:gd name="connsiteY5" fmla="*/ 6540712 h 6972107"/>
              <a:gd name="connsiteX6" fmla="*/ 0 w 4392488"/>
              <a:gd name="connsiteY6" fmla="*/ 732096 h 6972107"/>
              <a:gd name="connsiteX0" fmla="*/ 0 w 4392488"/>
              <a:gd name="connsiteY0" fmla="*/ 732096 h 6543008"/>
              <a:gd name="connsiteX1" fmla="*/ 732096 w 4392488"/>
              <a:gd name="connsiteY1" fmla="*/ 0 h 6543008"/>
              <a:gd name="connsiteX2" fmla="*/ 3660392 w 4392488"/>
              <a:gd name="connsiteY2" fmla="*/ 0 h 6543008"/>
              <a:gd name="connsiteX3" fmla="*/ 4392488 w 4392488"/>
              <a:gd name="connsiteY3" fmla="*/ 732096 h 6543008"/>
              <a:gd name="connsiteX4" fmla="*/ 4392488 w 4392488"/>
              <a:gd name="connsiteY4" fmla="*/ 6540712 h 6543008"/>
              <a:gd name="connsiteX5" fmla="*/ 0 w 4392488"/>
              <a:gd name="connsiteY5" fmla="*/ 6540712 h 6543008"/>
              <a:gd name="connsiteX6" fmla="*/ 0 w 4392488"/>
              <a:gd name="connsiteY6" fmla="*/ 732096 h 65430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399661 h 6540712"/>
              <a:gd name="connsiteX6" fmla="*/ 0 w 4392488"/>
              <a:gd name="connsiteY6" fmla="*/ 732096 h 6540712"/>
              <a:gd name="connsiteX0" fmla="*/ 0 w 4392488"/>
              <a:gd name="connsiteY0" fmla="*/ 732096 h 6404586"/>
              <a:gd name="connsiteX1" fmla="*/ 732096 w 4392488"/>
              <a:gd name="connsiteY1" fmla="*/ 0 h 6404586"/>
              <a:gd name="connsiteX2" fmla="*/ 3660392 w 4392488"/>
              <a:gd name="connsiteY2" fmla="*/ 0 h 6404586"/>
              <a:gd name="connsiteX3" fmla="*/ 4392488 w 4392488"/>
              <a:gd name="connsiteY3" fmla="*/ 732096 h 6404586"/>
              <a:gd name="connsiteX4" fmla="*/ 4387624 w 4392488"/>
              <a:gd name="connsiteY4" fmla="*/ 6404525 h 6404586"/>
              <a:gd name="connsiteX5" fmla="*/ 0 w 4392488"/>
              <a:gd name="connsiteY5" fmla="*/ 6399661 h 6404586"/>
              <a:gd name="connsiteX6" fmla="*/ 0 w 4392488"/>
              <a:gd name="connsiteY6" fmla="*/ 732096 h 640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88" h="6404586">
                <a:moveTo>
                  <a:pt x="0" y="732096"/>
                </a:moveTo>
                <a:cubicBezTo>
                  <a:pt x="0" y="327771"/>
                  <a:pt x="327771" y="0"/>
                  <a:pt x="732096" y="0"/>
                </a:cubicBezTo>
                <a:lnTo>
                  <a:pt x="3660392" y="0"/>
                </a:lnTo>
                <a:cubicBezTo>
                  <a:pt x="4064717" y="0"/>
                  <a:pt x="4392488" y="327771"/>
                  <a:pt x="4392488" y="732096"/>
                </a:cubicBezTo>
                <a:cubicBezTo>
                  <a:pt x="4390867" y="2622906"/>
                  <a:pt x="4389245" y="4513715"/>
                  <a:pt x="4387624" y="6404525"/>
                </a:cubicBezTo>
                <a:cubicBezTo>
                  <a:pt x="4389981" y="6404726"/>
                  <a:pt x="17098" y="6404726"/>
                  <a:pt x="0" y="6399661"/>
                </a:cubicBezTo>
                <a:lnTo>
                  <a:pt x="0" y="732096"/>
                </a:lnTo>
                <a:close/>
              </a:path>
            </a:pathLst>
          </a:custGeom>
          <a:solidFill>
            <a:srgbClr val="B2BE2C">
              <a:alpha val="6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äivämäärän paikkamerkki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56D4-0BEA-4022-938F-75ACBF41787F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55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781300"/>
            <a:ext cx="4535487" cy="3527425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66" name="Kuva 6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5887"/>
            <a:ext cx="589788" cy="210312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6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57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44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39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1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36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93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C5286-9A99-C141-AF71-FF3EE76F005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89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B96B5-BFF4-6144-B8CE-AA193BDEF634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69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E00B3-CCCA-474F-A5D7-F7131FA9D1D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40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B361-81EC-5541-B55B-AD5AAE49CB1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1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NESS_txt+pic_tr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" b="16"/>
          <a:stretch/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  <p:sp>
        <p:nvSpPr>
          <p:cNvPr id="10" name="Pyöristetty suorakulmio 6"/>
          <p:cNvSpPr/>
          <p:nvPr userDrawn="1"/>
        </p:nvSpPr>
        <p:spPr>
          <a:xfrm>
            <a:off x="467544" y="456207"/>
            <a:ext cx="4896544" cy="6404586"/>
          </a:xfrm>
          <a:custGeom>
            <a:avLst/>
            <a:gdLst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732096 w 4392488"/>
              <a:gd name="connsiteY6" fmla="*/ 7272808 h 7272808"/>
              <a:gd name="connsiteX7" fmla="*/ 0 w 4392488"/>
              <a:gd name="connsiteY7" fmla="*/ 6540712 h 7272808"/>
              <a:gd name="connsiteX8" fmla="*/ 0 w 4392488"/>
              <a:gd name="connsiteY8" fmla="*/ 732096 h 7272808"/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0 w 4392488"/>
              <a:gd name="connsiteY6" fmla="*/ 6540712 h 7272808"/>
              <a:gd name="connsiteX7" fmla="*/ 0 w 4392488"/>
              <a:gd name="connsiteY7" fmla="*/ 732096 h 72728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540712 h 6540712"/>
              <a:gd name="connsiteX6" fmla="*/ 0 w 4392488"/>
              <a:gd name="connsiteY6" fmla="*/ 732096 h 6540712"/>
              <a:gd name="connsiteX0" fmla="*/ 0 w 4392488"/>
              <a:gd name="connsiteY0" fmla="*/ 732096 h 6972107"/>
              <a:gd name="connsiteX1" fmla="*/ 732096 w 4392488"/>
              <a:gd name="connsiteY1" fmla="*/ 0 h 6972107"/>
              <a:gd name="connsiteX2" fmla="*/ 3660392 w 4392488"/>
              <a:gd name="connsiteY2" fmla="*/ 0 h 6972107"/>
              <a:gd name="connsiteX3" fmla="*/ 4392488 w 4392488"/>
              <a:gd name="connsiteY3" fmla="*/ 732096 h 6972107"/>
              <a:gd name="connsiteX4" fmla="*/ 4392488 w 4392488"/>
              <a:gd name="connsiteY4" fmla="*/ 6540712 h 6972107"/>
              <a:gd name="connsiteX5" fmla="*/ 0 w 4392488"/>
              <a:gd name="connsiteY5" fmla="*/ 6540712 h 6972107"/>
              <a:gd name="connsiteX6" fmla="*/ 0 w 4392488"/>
              <a:gd name="connsiteY6" fmla="*/ 732096 h 6972107"/>
              <a:gd name="connsiteX0" fmla="*/ 0 w 4392488"/>
              <a:gd name="connsiteY0" fmla="*/ 732096 h 6543008"/>
              <a:gd name="connsiteX1" fmla="*/ 732096 w 4392488"/>
              <a:gd name="connsiteY1" fmla="*/ 0 h 6543008"/>
              <a:gd name="connsiteX2" fmla="*/ 3660392 w 4392488"/>
              <a:gd name="connsiteY2" fmla="*/ 0 h 6543008"/>
              <a:gd name="connsiteX3" fmla="*/ 4392488 w 4392488"/>
              <a:gd name="connsiteY3" fmla="*/ 732096 h 6543008"/>
              <a:gd name="connsiteX4" fmla="*/ 4392488 w 4392488"/>
              <a:gd name="connsiteY4" fmla="*/ 6540712 h 6543008"/>
              <a:gd name="connsiteX5" fmla="*/ 0 w 4392488"/>
              <a:gd name="connsiteY5" fmla="*/ 6540712 h 6543008"/>
              <a:gd name="connsiteX6" fmla="*/ 0 w 4392488"/>
              <a:gd name="connsiteY6" fmla="*/ 732096 h 65430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399661 h 6540712"/>
              <a:gd name="connsiteX6" fmla="*/ 0 w 4392488"/>
              <a:gd name="connsiteY6" fmla="*/ 732096 h 6540712"/>
              <a:gd name="connsiteX0" fmla="*/ 0 w 4392488"/>
              <a:gd name="connsiteY0" fmla="*/ 732096 h 6404586"/>
              <a:gd name="connsiteX1" fmla="*/ 732096 w 4392488"/>
              <a:gd name="connsiteY1" fmla="*/ 0 h 6404586"/>
              <a:gd name="connsiteX2" fmla="*/ 3660392 w 4392488"/>
              <a:gd name="connsiteY2" fmla="*/ 0 h 6404586"/>
              <a:gd name="connsiteX3" fmla="*/ 4392488 w 4392488"/>
              <a:gd name="connsiteY3" fmla="*/ 732096 h 6404586"/>
              <a:gd name="connsiteX4" fmla="*/ 4387624 w 4392488"/>
              <a:gd name="connsiteY4" fmla="*/ 6404525 h 6404586"/>
              <a:gd name="connsiteX5" fmla="*/ 0 w 4392488"/>
              <a:gd name="connsiteY5" fmla="*/ 6399661 h 6404586"/>
              <a:gd name="connsiteX6" fmla="*/ 0 w 4392488"/>
              <a:gd name="connsiteY6" fmla="*/ 732096 h 640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88" h="6404586">
                <a:moveTo>
                  <a:pt x="0" y="732096"/>
                </a:moveTo>
                <a:cubicBezTo>
                  <a:pt x="0" y="327771"/>
                  <a:pt x="327771" y="0"/>
                  <a:pt x="732096" y="0"/>
                </a:cubicBezTo>
                <a:lnTo>
                  <a:pt x="3660392" y="0"/>
                </a:lnTo>
                <a:cubicBezTo>
                  <a:pt x="4064717" y="0"/>
                  <a:pt x="4392488" y="327771"/>
                  <a:pt x="4392488" y="732096"/>
                </a:cubicBezTo>
                <a:cubicBezTo>
                  <a:pt x="4390867" y="2622906"/>
                  <a:pt x="4389245" y="4513715"/>
                  <a:pt x="4387624" y="6404525"/>
                </a:cubicBezTo>
                <a:cubicBezTo>
                  <a:pt x="4389981" y="6404726"/>
                  <a:pt x="17098" y="6404726"/>
                  <a:pt x="0" y="6399661"/>
                </a:cubicBezTo>
                <a:lnTo>
                  <a:pt x="0" y="732096"/>
                </a:lnTo>
                <a:close/>
              </a:path>
            </a:pathLst>
          </a:custGeom>
          <a:solidFill>
            <a:srgbClr val="B2BE2C">
              <a:alpha val="8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äivämäärän paikkamerkki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1D07-187E-4E66-9145-F4C124942EEC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9" name="Otsikon paikkamerkki 1"/>
          <p:cNvSpPr>
            <a:spLocks noGrp="1"/>
          </p:cNvSpPr>
          <p:nvPr>
            <p:ph type="title"/>
          </p:nvPr>
        </p:nvSpPr>
        <p:spPr>
          <a:xfrm>
            <a:off x="662879" y="1003004"/>
            <a:ext cx="4644721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br>
              <a:rPr lang="fi-FI" dirty="0" smtClean="0"/>
            </a:b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12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781300"/>
            <a:ext cx="4535487" cy="35274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pic>
        <p:nvPicPr>
          <p:cNvPr id="25" name="Kuva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5887"/>
            <a:ext cx="589788" cy="210312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B9196-DE38-F941-8A71-0656B4A20180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085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D31C-682B-FD41-BCA8-981CB9C06B15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92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11F26-9DB7-D749-AE19-14681C0F3C06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2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E978D-F3BB-EF4B-A8E7-52CE28EAD4B5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72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C6975-DCC4-0F4D-BA83-65B866F01BA4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12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FDA86-C81D-154B-9E07-152BD4E589B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43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792C6A-7432-4C59-BF92-01AFFE339D48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2DE49-BD82-48D9-8827-09484E8C039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4956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0B7E9-B791-467F-B4F6-EDE844DFFE93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A70B9-1916-44D8-820A-278BB849770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56791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nb-NO" smtClean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nb-NO" smtClean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nb-NO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E13E14-5F5D-4DC7-814B-70928EBB318E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63F3D-5C96-4CE1-BDCC-543273734E1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75355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EACD252-3A3B-40E0-A4CB-7D52E9A9F2ED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CBBA954-4CEB-41FA-9F7D-CB043BA970E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9828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NESS_txt+pic_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Pyöristetty suorakulmio 6"/>
          <p:cNvSpPr/>
          <p:nvPr userDrawn="1"/>
        </p:nvSpPr>
        <p:spPr>
          <a:xfrm>
            <a:off x="467544" y="456207"/>
            <a:ext cx="4896544" cy="6404586"/>
          </a:xfrm>
          <a:custGeom>
            <a:avLst/>
            <a:gdLst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732096 w 4392488"/>
              <a:gd name="connsiteY6" fmla="*/ 7272808 h 7272808"/>
              <a:gd name="connsiteX7" fmla="*/ 0 w 4392488"/>
              <a:gd name="connsiteY7" fmla="*/ 6540712 h 7272808"/>
              <a:gd name="connsiteX8" fmla="*/ 0 w 4392488"/>
              <a:gd name="connsiteY8" fmla="*/ 732096 h 7272808"/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0 w 4392488"/>
              <a:gd name="connsiteY6" fmla="*/ 6540712 h 7272808"/>
              <a:gd name="connsiteX7" fmla="*/ 0 w 4392488"/>
              <a:gd name="connsiteY7" fmla="*/ 732096 h 72728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540712 h 6540712"/>
              <a:gd name="connsiteX6" fmla="*/ 0 w 4392488"/>
              <a:gd name="connsiteY6" fmla="*/ 732096 h 6540712"/>
              <a:gd name="connsiteX0" fmla="*/ 0 w 4392488"/>
              <a:gd name="connsiteY0" fmla="*/ 732096 h 6972107"/>
              <a:gd name="connsiteX1" fmla="*/ 732096 w 4392488"/>
              <a:gd name="connsiteY1" fmla="*/ 0 h 6972107"/>
              <a:gd name="connsiteX2" fmla="*/ 3660392 w 4392488"/>
              <a:gd name="connsiteY2" fmla="*/ 0 h 6972107"/>
              <a:gd name="connsiteX3" fmla="*/ 4392488 w 4392488"/>
              <a:gd name="connsiteY3" fmla="*/ 732096 h 6972107"/>
              <a:gd name="connsiteX4" fmla="*/ 4392488 w 4392488"/>
              <a:gd name="connsiteY4" fmla="*/ 6540712 h 6972107"/>
              <a:gd name="connsiteX5" fmla="*/ 0 w 4392488"/>
              <a:gd name="connsiteY5" fmla="*/ 6540712 h 6972107"/>
              <a:gd name="connsiteX6" fmla="*/ 0 w 4392488"/>
              <a:gd name="connsiteY6" fmla="*/ 732096 h 6972107"/>
              <a:gd name="connsiteX0" fmla="*/ 0 w 4392488"/>
              <a:gd name="connsiteY0" fmla="*/ 732096 h 6543008"/>
              <a:gd name="connsiteX1" fmla="*/ 732096 w 4392488"/>
              <a:gd name="connsiteY1" fmla="*/ 0 h 6543008"/>
              <a:gd name="connsiteX2" fmla="*/ 3660392 w 4392488"/>
              <a:gd name="connsiteY2" fmla="*/ 0 h 6543008"/>
              <a:gd name="connsiteX3" fmla="*/ 4392488 w 4392488"/>
              <a:gd name="connsiteY3" fmla="*/ 732096 h 6543008"/>
              <a:gd name="connsiteX4" fmla="*/ 4392488 w 4392488"/>
              <a:gd name="connsiteY4" fmla="*/ 6540712 h 6543008"/>
              <a:gd name="connsiteX5" fmla="*/ 0 w 4392488"/>
              <a:gd name="connsiteY5" fmla="*/ 6540712 h 6543008"/>
              <a:gd name="connsiteX6" fmla="*/ 0 w 4392488"/>
              <a:gd name="connsiteY6" fmla="*/ 732096 h 65430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399661 h 6540712"/>
              <a:gd name="connsiteX6" fmla="*/ 0 w 4392488"/>
              <a:gd name="connsiteY6" fmla="*/ 732096 h 6540712"/>
              <a:gd name="connsiteX0" fmla="*/ 0 w 4392488"/>
              <a:gd name="connsiteY0" fmla="*/ 732096 h 6404586"/>
              <a:gd name="connsiteX1" fmla="*/ 732096 w 4392488"/>
              <a:gd name="connsiteY1" fmla="*/ 0 h 6404586"/>
              <a:gd name="connsiteX2" fmla="*/ 3660392 w 4392488"/>
              <a:gd name="connsiteY2" fmla="*/ 0 h 6404586"/>
              <a:gd name="connsiteX3" fmla="*/ 4392488 w 4392488"/>
              <a:gd name="connsiteY3" fmla="*/ 732096 h 6404586"/>
              <a:gd name="connsiteX4" fmla="*/ 4387624 w 4392488"/>
              <a:gd name="connsiteY4" fmla="*/ 6404525 h 6404586"/>
              <a:gd name="connsiteX5" fmla="*/ 0 w 4392488"/>
              <a:gd name="connsiteY5" fmla="*/ 6399661 h 6404586"/>
              <a:gd name="connsiteX6" fmla="*/ 0 w 4392488"/>
              <a:gd name="connsiteY6" fmla="*/ 732096 h 640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88" h="6404586">
                <a:moveTo>
                  <a:pt x="0" y="732096"/>
                </a:moveTo>
                <a:cubicBezTo>
                  <a:pt x="0" y="327771"/>
                  <a:pt x="327771" y="0"/>
                  <a:pt x="732096" y="0"/>
                </a:cubicBezTo>
                <a:lnTo>
                  <a:pt x="3660392" y="0"/>
                </a:lnTo>
                <a:cubicBezTo>
                  <a:pt x="4064717" y="0"/>
                  <a:pt x="4392488" y="327771"/>
                  <a:pt x="4392488" y="732096"/>
                </a:cubicBezTo>
                <a:cubicBezTo>
                  <a:pt x="4390867" y="2622906"/>
                  <a:pt x="4389245" y="4513715"/>
                  <a:pt x="4387624" y="6404525"/>
                </a:cubicBezTo>
                <a:cubicBezTo>
                  <a:pt x="4389981" y="6404726"/>
                  <a:pt x="17098" y="6404726"/>
                  <a:pt x="0" y="6399661"/>
                </a:cubicBezTo>
                <a:lnTo>
                  <a:pt x="0" y="732096"/>
                </a:lnTo>
                <a:close/>
              </a:path>
            </a:pathLst>
          </a:custGeom>
          <a:solidFill>
            <a:srgbClr val="B2BE2C">
              <a:alpha val="8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äivämäärän paikkamerkki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DAB8-53F5-4453-AC53-78837276248E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2" name="Otsikon paikkamerkki 1"/>
          <p:cNvSpPr>
            <a:spLocks noGrp="1"/>
          </p:cNvSpPr>
          <p:nvPr>
            <p:ph type="title"/>
          </p:nvPr>
        </p:nvSpPr>
        <p:spPr>
          <a:xfrm>
            <a:off x="662880" y="1003004"/>
            <a:ext cx="4557192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br>
              <a:rPr lang="fi-FI" dirty="0" smtClean="0"/>
            </a:b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24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781300"/>
            <a:ext cx="4535487" cy="35274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pic>
        <p:nvPicPr>
          <p:cNvPr id="29" name="Kuva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5887"/>
            <a:ext cx="589788" cy="21031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2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913B96FA-60C7-4979-9350-4F590DD56030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D228DDE-55CF-4C6E-8292-0B69AC9FFFC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63066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CDBA82-521C-4784-ACD8-5F4746AA25A3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20926-712A-4E7C-8AE9-D7D9BA326B1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44653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F81A81-67A2-4EEB-A697-7B0995145645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FB832-C4FC-436E-97D5-8A9A0804C5D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01839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D20D7E-7A89-4D8F-9878-56775BD2854B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ACE5E-CFA7-435E-89C1-4324BBB907D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98105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C54AC7-BD7C-4A92-A191-C4313419F484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88DCD-223A-4660-B7A4-8C04235405A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73356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DEF177-E9A7-432F-9226-5E7D46D221DF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0CF68-ED54-40C9-93FB-3C531C11D02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88597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1F9FAA-0F8A-4CD2-861C-0F3C685C8175}" type="datetimeFigureOut">
              <a:rPr lang="nb-NO" altLang="nb-NO"/>
              <a:pPr/>
              <a:t>10.02.2014</a:t>
            </a:fld>
            <a:endParaRPr lang="nb-NO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D58D2-36E7-4A89-B216-2F08B1E4C7A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31639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7239000" y="6477000"/>
            <a:ext cx="1143000" cy="304800"/>
          </a:xfrm>
        </p:spPr>
        <p:txBody>
          <a:bodyPr/>
          <a:lstStyle>
            <a:lvl1pPr>
              <a:defRPr/>
            </a:lvl1pPr>
          </a:lstStyle>
          <a:p>
            <a:fld id="{FE92C062-EE14-44B2-A8C6-3B1621BCFADE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4267200" y="6477000"/>
            <a:ext cx="2819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447800" y="1828800"/>
            <a:ext cx="7162800" cy="1295400"/>
          </a:xfrm>
        </p:spPr>
        <p:txBody>
          <a:bodyPr/>
          <a:lstStyle>
            <a:lvl1pPr>
              <a:defRPr sz="3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nb-NO" noProof="0" smtClean="0"/>
              <a:t>Klikk for å redigere tittelstil</a:t>
            </a:r>
            <a:endParaRPr lang="en-GB" noProof="0" smtClean="0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162800" cy="2438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 noProof="0" smtClean="0"/>
              <a:t>Klikk for å redigere undertittelstil i malen</a:t>
            </a:r>
            <a:endParaRPr lang="en-GB" noProof="0" smtClean="0"/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8305800" y="762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1369E551-B1D9-4A9A-9901-434B2B364AB4}" type="slidenum">
              <a:rPr lang="en-GB" sz="1400" b="1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44069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534400" y="6477000"/>
            <a:ext cx="393700" cy="304800"/>
          </a:xfrm>
        </p:spPr>
        <p:txBody>
          <a:bodyPr/>
          <a:lstStyle>
            <a:lvl1pPr>
              <a:defRPr/>
            </a:lvl1pPr>
          </a:lstStyle>
          <a:p>
            <a:fld id="{15B61F97-9C5B-4FF2-A5F2-98CBC8833D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4074" name="Picture 42" descr="X:\502\Avd730\MALER\PPT\nydesign2005\Illustrasjoner\PowerpointTopp_E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69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150A9F-B944-43BD-9FFB-8190730FBC17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3B9E7-177F-4D5B-848A-428884D1B19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691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C64121-80A6-4148-9BDB-7BEB20C2EA5A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BE8B9-D65D-477F-B5AD-6286B5579CF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NESS_txt+pic_ah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Pyöristetty suorakulmio 6"/>
          <p:cNvSpPr/>
          <p:nvPr userDrawn="1"/>
        </p:nvSpPr>
        <p:spPr>
          <a:xfrm>
            <a:off x="467544" y="456207"/>
            <a:ext cx="4896544" cy="6404586"/>
          </a:xfrm>
          <a:custGeom>
            <a:avLst/>
            <a:gdLst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732096 w 4392488"/>
              <a:gd name="connsiteY6" fmla="*/ 7272808 h 7272808"/>
              <a:gd name="connsiteX7" fmla="*/ 0 w 4392488"/>
              <a:gd name="connsiteY7" fmla="*/ 6540712 h 7272808"/>
              <a:gd name="connsiteX8" fmla="*/ 0 w 4392488"/>
              <a:gd name="connsiteY8" fmla="*/ 732096 h 7272808"/>
              <a:gd name="connsiteX0" fmla="*/ 0 w 4392488"/>
              <a:gd name="connsiteY0" fmla="*/ 732096 h 7272808"/>
              <a:gd name="connsiteX1" fmla="*/ 732096 w 4392488"/>
              <a:gd name="connsiteY1" fmla="*/ 0 h 7272808"/>
              <a:gd name="connsiteX2" fmla="*/ 3660392 w 4392488"/>
              <a:gd name="connsiteY2" fmla="*/ 0 h 7272808"/>
              <a:gd name="connsiteX3" fmla="*/ 4392488 w 4392488"/>
              <a:gd name="connsiteY3" fmla="*/ 732096 h 7272808"/>
              <a:gd name="connsiteX4" fmla="*/ 4392488 w 4392488"/>
              <a:gd name="connsiteY4" fmla="*/ 6540712 h 7272808"/>
              <a:gd name="connsiteX5" fmla="*/ 3660392 w 4392488"/>
              <a:gd name="connsiteY5" fmla="*/ 7272808 h 7272808"/>
              <a:gd name="connsiteX6" fmla="*/ 0 w 4392488"/>
              <a:gd name="connsiteY6" fmla="*/ 6540712 h 7272808"/>
              <a:gd name="connsiteX7" fmla="*/ 0 w 4392488"/>
              <a:gd name="connsiteY7" fmla="*/ 732096 h 72728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540712 h 6540712"/>
              <a:gd name="connsiteX6" fmla="*/ 0 w 4392488"/>
              <a:gd name="connsiteY6" fmla="*/ 732096 h 6540712"/>
              <a:gd name="connsiteX0" fmla="*/ 0 w 4392488"/>
              <a:gd name="connsiteY0" fmla="*/ 732096 h 6972107"/>
              <a:gd name="connsiteX1" fmla="*/ 732096 w 4392488"/>
              <a:gd name="connsiteY1" fmla="*/ 0 h 6972107"/>
              <a:gd name="connsiteX2" fmla="*/ 3660392 w 4392488"/>
              <a:gd name="connsiteY2" fmla="*/ 0 h 6972107"/>
              <a:gd name="connsiteX3" fmla="*/ 4392488 w 4392488"/>
              <a:gd name="connsiteY3" fmla="*/ 732096 h 6972107"/>
              <a:gd name="connsiteX4" fmla="*/ 4392488 w 4392488"/>
              <a:gd name="connsiteY4" fmla="*/ 6540712 h 6972107"/>
              <a:gd name="connsiteX5" fmla="*/ 0 w 4392488"/>
              <a:gd name="connsiteY5" fmla="*/ 6540712 h 6972107"/>
              <a:gd name="connsiteX6" fmla="*/ 0 w 4392488"/>
              <a:gd name="connsiteY6" fmla="*/ 732096 h 6972107"/>
              <a:gd name="connsiteX0" fmla="*/ 0 w 4392488"/>
              <a:gd name="connsiteY0" fmla="*/ 732096 h 6543008"/>
              <a:gd name="connsiteX1" fmla="*/ 732096 w 4392488"/>
              <a:gd name="connsiteY1" fmla="*/ 0 h 6543008"/>
              <a:gd name="connsiteX2" fmla="*/ 3660392 w 4392488"/>
              <a:gd name="connsiteY2" fmla="*/ 0 h 6543008"/>
              <a:gd name="connsiteX3" fmla="*/ 4392488 w 4392488"/>
              <a:gd name="connsiteY3" fmla="*/ 732096 h 6543008"/>
              <a:gd name="connsiteX4" fmla="*/ 4392488 w 4392488"/>
              <a:gd name="connsiteY4" fmla="*/ 6540712 h 6543008"/>
              <a:gd name="connsiteX5" fmla="*/ 0 w 4392488"/>
              <a:gd name="connsiteY5" fmla="*/ 6540712 h 6543008"/>
              <a:gd name="connsiteX6" fmla="*/ 0 w 4392488"/>
              <a:gd name="connsiteY6" fmla="*/ 732096 h 6543008"/>
              <a:gd name="connsiteX0" fmla="*/ 0 w 4392488"/>
              <a:gd name="connsiteY0" fmla="*/ 732096 h 6540712"/>
              <a:gd name="connsiteX1" fmla="*/ 732096 w 4392488"/>
              <a:gd name="connsiteY1" fmla="*/ 0 h 6540712"/>
              <a:gd name="connsiteX2" fmla="*/ 3660392 w 4392488"/>
              <a:gd name="connsiteY2" fmla="*/ 0 h 6540712"/>
              <a:gd name="connsiteX3" fmla="*/ 4392488 w 4392488"/>
              <a:gd name="connsiteY3" fmla="*/ 732096 h 6540712"/>
              <a:gd name="connsiteX4" fmla="*/ 4392488 w 4392488"/>
              <a:gd name="connsiteY4" fmla="*/ 6540712 h 6540712"/>
              <a:gd name="connsiteX5" fmla="*/ 0 w 4392488"/>
              <a:gd name="connsiteY5" fmla="*/ 6399661 h 6540712"/>
              <a:gd name="connsiteX6" fmla="*/ 0 w 4392488"/>
              <a:gd name="connsiteY6" fmla="*/ 732096 h 6540712"/>
              <a:gd name="connsiteX0" fmla="*/ 0 w 4392488"/>
              <a:gd name="connsiteY0" fmla="*/ 732096 h 6404586"/>
              <a:gd name="connsiteX1" fmla="*/ 732096 w 4392488"/>
              <a:gd name="connsiteY1" fmla="*/ 0 h 6404586"/>
              <a:gd name="connsiteX2" fmla="*/ 3660392 w 4392488"/>
              <a:gd name="connsiteY2" fmla="*/ 0 h 6404586"/>
              <a:gd name="connsiteX3" fmla="*/ 4392488 w 4392488"/>
              <a:gd name="connsiteY3" fmla="*/ 732096 h 6404586"/>
              <a:gd name="connsiteX4" fmla="*/ 4387624 w 4392488"/>
              <a:gd name="connsiteY4" fmla="*/ 6404525 h 6404586"/>
              <a:gd name="connsiteX5" fmla="*/ 0 w 4392488"/>
              <a:gd name="connsiteY5" fmla="*/ 6399661 h 6404586"/>
              <a:gd name="connsiteX6" fmla="*/ 0 w 4392488"/>
              <a:gd name="connsiteY6" fmla="*/ 732096 h 640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88" h="6404586">
                <a:moveTo>
                  <a:pt x="0" y="732096"/>
                </a:moveTo>
                <a:cubicBezTo>
                  <a:pt x="0" y="327771"/>
                  <a:pt x="327771" y="0"/>
                  <a:pt x="732096" y="0"/>
                </a:cubicBezTo>
                <a:lnTo>
                  <a:pt x="3660392" y="0"/>
                </a:lnTo>
                <a:cubicBezTo>
                  <a:pt x="4064717" y="0"/>
                  <a:pt x="4392488" y="327771"/>
                  <a:pt x="4392488" y="732096"/>
                </a:cubicBezTo>
                <a:cubicBezTo>
                  <a:pt x="4390867" y="2622906"/>
                  <a:pt x="4389245" y="4513715"/>
                  <a:pt x="4387624" y="6404525"/>
                </a:cubicBezTo>
                <a:cubicBezTo>
                  <a:pt x="4389981" y="6404726"/>
                  <a:pt x="17098" y="6404726"/>
                  <a:pt x="0" y="6399661"/>
                </a:cubicBezTo>
                <a:lnTo>
                  <a:pt x="0" y="732096"/>
                </a:lnTo>
                <a:close/>
              </a:path>
            </a:pathLst>
          </a:custGeom>
          <a:solidFill>
            <a:srgbClr val="B2BE2C">
              <a:alpha val="8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äivämäärän paikkamerkki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E57B9-F450-47AF-97CD-6B80895DFFA3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Otsikon paikkamerkki 1"/>
          <p:cNvSpPr>
            <a:spLocks noGrp="1"/>
          </p:cNvSpPr>
          <p:nvPr>
            <p:ph type="title"/>
          </p:nvPr>
        </p:nvSpPr>
        <p:spPr>
          <a:xfrm>
            <a:off x="662880" y="1003004"/>
            <a:ext cx="4557192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br>
              <a:rPr lang="fi-FI" dirty="0" smtClean="0"/>
            </a:b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22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781300"/>
            <a:ext cx="4535487" cy="35274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pic>
        <p:nvPicPr>
          <p:cNvPr id="31" name="Kuva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5887"/>
            <a:ext cx="589788" cy="21031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01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795AE7-CB14-4F66-9788-A35373509877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BB125-8ADF-43ED-B658-93F2A9339D1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586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4ECA78-61E8-40F9-80BD-90A63BCE0A2A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96EF9-2E8E-44F8-80BE-6D2439C9BA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63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684F98-A30F-43D9-BF0C-D26D5440C8D3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04C22-5133-4E9D-B34D-22FED270B04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76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D674BB-00D7-44BB-B88C-9A9FDD4833CC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9D8B2-5E00-4F14-AF2A-2DF4ACE97A6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49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640B08-1040-4A46-94A7-2FDCC99803B0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90217-6BB2-496D-8780-522A5D66568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13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94C60E-3F14-469F-840F-94D2DE63AC3D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0FD93-56F6-4310-A005-E320F6AB2FB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91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280D90-2843-4ECC-B217-ED1F06EE08CD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5F82F-2CC5-4EE8-871D-96A53C30130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261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19900" y="762000"/>
            <a:ext cx="2095500" cy="56388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33400" y="762000"/>
            <a:ext cx="6134100" cy="56388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6BA77-B76F-490C-A91E-8BA33859C850}" type="datetime1">
              <a:rPr lang="en-GB">
                <a:solidFill>
                  <a:srgbClr val="000000"/>
                </a:solidFill>
              </a:rPr>
              <a:pPr/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93CF9-C58C-4A50-BFBF-3301A3594AB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43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305800" y="762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EFB4D4-E274-418F-A79C-E252D7FD3C8F}" type="slidenum">
              <a:rPr lang="nb-NO" sz="1400" b="1">
                <a:solidFill>
                  <a:srgbClr val="FFFFFF"/>
                </a:solidFill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sz="1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7" descr="Hovedsid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47800" y="1828800"/>
            <a:ext cx="7162800" cy="1295400"/>
          </a:xfrm>
        </p:spPr>
        <p:txBody>
          <a:bodyPr/>
          <a:lstStyle>
            <a:lvl1pPr>
              <a:defRPr sz="3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nb-NO"/>
              <a:t>Klikk for å redigere tittelstil i malen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162800" cy="2438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477000"/>
            <a:ext cx="1143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166C-7237-4C11-9BD3-39471542B110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477000"/>
            <a:ext cx="2819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4400" y="6477000"/>
            <a:ext cx="394189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CA547-E77D-4849-BBFB-F45F47EB9CF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36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544F4-51E3-462A-9284-2D601DDF9230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B25C-0284-407E-997F-503BE08BA96D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2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NESS_ol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orakulmio 29"/>
          <p:cNvSpPr/>
          <p:nvPr userDrawn="1"/>
        </p:nvSpPr>
        <p:spPr>
          <a:xfrm>
            <a:off x="0" y="0"/>
            <a:ext cx="9144000" cy="6885577"/>
          </a:xfrm>
          <a:prstGeom prst="rect">
            <a:avLst/>
          </a:prstGeom>
          <a:solidFill>
            <a:srgbClr val="B2B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8" b="50259"/>
          <a:stretch/>
        </p:blipFill>
        <p:spPr>
          <a:xfrm>
            <a:off x="5295" y="2921488"/>
            <a:ext cx="5142769" cy="3936512"/>
          </a:xfrm>
          <a:prstGeom prst="rect">
            <a:avLst/>
          </a:prstGeom>
        </p:spPr>
      </p:pic>
      <p:pic>
        <p:nvPicPr>
          <p:cNvPr id="36" name="Kuva 3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5887"/>
            <a:ext cx="589788" cy="210312"/>
          </a:xfrm>
          <a:prstGeom prst="rect">
            <a:avLst/>
          </a:prstGeom>
        </p:spPr>
      </p:pic>
      <p:sp>
        <p:nvSpPr>
          <p:cNvPr id="23" name="Päivämäärän paikkamerkki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171B-A1BD-4ADE-9AA9-5F1D6F708F07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24" name="Alatunnisteen paikkamerk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25" name="Dian numeron paikkamerkki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Otsikon paikkamerkki 1"/>
          <p:cNvSpPr>
            <a:spLocks noGrp="1"/>
          </p:cNvSpPr>
          <p:nvPr>
            <p:ph type="title" hasCustomPrompt="1"/>
          </p:nvPr>
        </p:nvSpPr>
        <p:spPr>
          <a:xfrm>
            <a:off x="662880" y="620688"/>
            <a:ext cx="7797552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19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398984"/>
            <a:ext cx="7704211" cy="3527425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9E7C-9566-40C6-9332-65B299BEA995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0A6A8-5AE5-4558-8AD4-837D69DA14D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57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41206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738" y="1752600"/>
            <a:ext cx="41206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7420F-C204-40D8-8818-A55D9480F144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1CEB-406F-4AAA-98B6-45AA26DC5DA3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96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70AE7-A70B-4E45-ACDB-A53F35D3F586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2352-DA89-455A-8EE9-4229ECF53A01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39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0BEF6-3324-46E0-8CFA-B5F61059459C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53257-3271-45BF-8BE5-CD7309960E1B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42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C260-8A69-4C4B-8F7C-A2B195B03FFB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30DE8-7DA7-4BC2-9E2B-AB451D45F3DA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7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521EB-0432-425D-8510-3831898BAC48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700A-38AF-4B19-88D5-93E2B902673E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169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5C96-F2B9-4D24-AC48-8C80D3877637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E54F-A3CF-4980-9A24-5FD00305BD88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78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8E48C-9AC9-432C-A277-56483FC464B4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6277C-A8FA-4585-BAB1-92F16D4FCAC5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714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762000"/>
            <a:ext cx="20955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762000"/>
            <a:ext cx="6145823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BD78B-115E-48DD-A03E-444C05ABD063}" type="datetimeFigureOut">
              <a:rPr lang="nb-NO">
                <a:solidFill>
                  <a:srgbClr val="000000"/>
                </a:solidFill>
              </a:rPr>
              <a:pPr>
                <a:defRPr/>
              </a:pPr>
              <a:t>10.02.2014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2D035-BE19-408A-9A08-7A945C20351B}" type="slidenum">
              <a:rPr 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16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0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NES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b="49907"/>
          <a:stretch/>
        </p:blipFill>
        <p:spPr>
          <a:xfrm>
            <a:off x="0" y="2927626"/>
            <a:ext cx="5148064" cy="3930374"/>
          </a:xfrm>
          <a:prstGeom prst="rect">
            <a:avLst/>
          </a:prstGeom>
        </p:spPr>
      </p:pic>
      <p:sp>
        <p:nvSpPr>
          <p:cNvPr id="23" name="Päivämäärän paikkamerkki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AF9F-9C86-4B71-A452-A926DFF55F0E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24" name="Alatunnisteen paikkamerk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25" name="Dian numeron paikkamerkki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0" name="Otsikon paikkamerkki 1"/>
          <p:cNvSpPr>
            <a:spLocks noGrp="1"/>
          </p:cNvSpPr>
          <p:nvPr>
            <p:ph type="title" hasCustomPrompt="1"/>
          </p:nvPr>
        </p:nvSpPr>
        <p:spPr>
          <a:xfrm>
            <a:off x="662880" y="620688"/>
            <a:ext cx="7725544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42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398984"/>
            <a:ext cx="7704211" cy="3527425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45" name="Kuva 4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309320"/>
            <a:ext cx="589788" cy="210312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6059171"/>
            <a:ext cx="3857876" cy="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24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18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100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28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17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71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504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455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21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1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NESS_olive+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0" y="0"/>
            <a:ext cx="9144000" cy="6885577"/>
          </a:xfrm>
          <a:prstGeom prst="rect">
            <a:avLst/>
          </a:prstGeom>
          <a:solidFill>
            <a:srgbClr val="B2B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8" b="50259"/>
          <a:stretch/>
        </p:blipFill>
        <p:spPr>
          <a:xfrm>
            <a:off x="5295" y="2921488"/>
            <a:ext cx="5142769" cy="393651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9171"/>
            <a:ext cx="3857876" cy="641101"/>
          </a:xfrm>
          <a:prstGeom prst="rect">
            <a:avLst/>
          </a:prstGeom>
        </p:spPr>
      </p:pic>
      <p:sp>
        <p:nvSpPr>
          <p:cNvPr id="23" name="Päivämäärän paikkamerkki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7D3A-8B21-4BB6-AFEB-AE69D84E3315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24" name="Alatunnisteen paikkamerk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25" name="Dian numeron paikkamerkki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4"/>
          </p:nvPr>
        </p:nvSpPr>
        <p:spPr>
          <a:xfrm>
            <a:off x="5724128" y="-315416"/>
            <a:ext cx="3023939" cy="2459213"/>
          </a:xfrm>
          <a:prstGeom prst="round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FF0000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1" name="Kuvan paikkamerkki 5"/>
          <p:cNvSpPr>
            <a:spLocks noGrp="1"/>
          </p:cNvSpPr>
          <p:nvPr>
            <p:ph type="pic" sz="quarter" idx="15"/>
          </p:nvPr>
        </p:nvSpPr>
        <p:spPr>
          <a:xfrm>
            <a:off x="5724128" y="4797152"/>
            <a:ext cx="3023939" cy="2459213"/>
          </a:xfrm>
          <a:prstGeom prst="round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FF0000"/>
                </a:solidFill>
              </a:defRPr>
            </a:lvl1pPr>
          </a:lstStyle>
          <a:p>
            <a:endParaRPr lang="fi-FI"/>
          </a:p>
        </p:txBody>
      </p:sp>
      <p:sp>
        <p:nvSpPr>
          <p:cNvPr id="22" name="Kuvan paikkamerkki 5"/>
          <p:cNvSpPr>
            <a:spLocks noGrp="1"/>
          </p:cNvSpPr>
          <p:nvPr>
            <p:ph type="pic" sz="quarter" idx="16"/>
          </p:nvPr>
        </p:nvSpPr>
        <p:spPr>
          <a:xfrm>
            <a:off x="5724128" y="2250029"/>
            <a:ext cx="3023939" cy="2459213"/>
          </a:xfrm>
          <a:prstGeom prst="round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FF0000"/>
                </a:solidFill>
              </a:defRPr>
            </a:lvl1pPr>
          </a:lstStyle>
          <a:p>
            <a:endParaRPr lang="fi-FI"/>
          </a:p>
        </p:txBody>
      </p:sp>
      <p:sp>
        <p:nvSpPr>
          <p:cNvPr id="28" name="Otsikon paikkamerkki 1"/>
          <p:cNvSpPr>
            <a:spLocks noGrp="1"/>
          </p:cNvSpPr>
          <p:nvPr>
            <p:ph type="title"/>
          </p:nvPr>
        </p:nvSpPr>
        <p:spPr>
          <a:xfrm>
            <a:off x="662880" y="620688"/>
            <a:ext cx="4557192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br>
              <a:rPr lang="fi-FI" dirty="0" smtClean="0"/>
            </a:b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29" name="Tekstin paikkamerkki 54"/>
          <p:cNvSpPr>
            <a:spLocks noGrp="1"/>
          </p:cNvSpPr>
          <p:nvPr>
            <p:ph type="body" sz="quarter" idx="13"/>
          </p:nvPr>
        </p:nvSpPr>
        <p:spPr>
          <a:xfrm>
            <a:off x="684213" y="2398984"/>
            <a:ext cx="4535487" cy="35274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pic>
        <p:nvPicPr>
          <p:cNvPr id="31" name="Kuva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5887"/>
            <a:ext cx="589788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23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24412" y="4299552"/>
            <a:ext cx="6183537" cy="437085"/>
          </a:xfrm>
        </p:spPr>
        <p:txBody>
          <a:bodyPr/>
          <a:lstStyle>
            <a:lvl1pPr>
              <a:defRPr sz="2600" b="0"/>
            </a:lvl1pPr>
          </a:lstStyle>
          <a:p>
            <a:r>
              <a:rPr lang="en-GB" dirty="0" smtClean="0"/>
              <a:t>Click to edit Master title text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324411" y="4766103"/>
            <a:ext cx="6183537" cy="403452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GB" dirty="0" smtClean="0"/>
              <a:t>Click to edit Master sub-title text</a:t>
            </a:r>
          </a:p>
        </p:txBody>
      </p:sp>
    </p:spTree>
    <p:extLst>
      <p:ext uri="{BB962C8B-B14F-4D97-AF65-F5344CB8AC3E}">
        <p14:creationId xmlns:p14="http://schemas.microsoft.com/office/powerpoint/2010/main" val="25642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AA0A42-10F1-41F1-8F5E-7F550AFAF6D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1819" y="351608"/>
            <a:ext cx="8224982" cy="62214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Divider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883" y="973751"/>
            <a:ext cx="8114554" cy="42227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Divider subtitle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4342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5900" y="215901"/>
            <a:ext cx="8712200" cy="5938720"/>
          </a:xfrm>
          <a:prstGeom prst="rect">
            <a:avLst/>
          </a:prstGeom>
          <a:gradFill>
            <a:gsLst>
              <a:gs pos="0">
                <a:srgbClr val="1E9DE6"/>
              </a:gs>
              <a:gs pos="100000">
                <a:srgbClr val="294D9A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8224982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819" y="1677170"/>
            <a:ext cx="8224981" cy="4203315"/>
          </a:xfrm>
        </p:spPr>
        <p:txBody>
          <a:bodyPr/>
          <a:lstStyle>
            <a:lvl1pPr marL="180000" indent="-180000">
              <a:buSzPct val="140000"/>
              <a:buFont typeface="Arial"/>
              <a:buChar char="•"/>
              <a:defRPr baseline="0">
                <a:solidFill>
                  <a:srgbClr val="FFFFFF"/>
                </a:solidFill>
              </a:defRPr>
            </a:lvl1pPr>
            <a:lvl2pPr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FFFFFF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FFFFFF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AA0A42-10F1-41F1-8F5E-7F550AFAF6D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6237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8224982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1819" y="1677170"/>
            <a:ext cx="8224981" cy="4203315"/>
          </a:xfrm>
        </p:spPr>
        <p:txBody>
          <a:bodyPr/>
          <a:lstStyle>
            <a:lvl1pPr marL="180000" indent="-180000">
              <a:buSzPct val="140000"/>
              <a:buFont typeface="Arial"/>
              <a:buChar char="•"/>
              <a:defRPr baseline="0">
                <a:solidFill>
                  <a:srgbClr val="000000"/>
                </a:solidFill>
              </a:defRPr>
            </a:lvl1pPr>
            <a:lvl2pPr>
              <a:buFont typeface="Arial"/>
              <a:buChar char="•"/>
              <a:defRPr>
                <a:solidFill>
                  <a:srgbClr val="000000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000000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000000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2096" y="6164146"/>
            <a:ext cx="397416" cy="638098"/>
          </a:xfrm>
        </p:spPr>
        <p:txBody>
          <a:bodyPr/>
          <a:lstStyle>
            <a:lvl1pPr>
              <a:defRPr/>
            </a:lvl1pPr>
          </a:lstStyle>
          <a:p>
            <a:fld id="{DAAA0A42-10F1-41F1-8F5E-7F550AFAF6DB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11" name="Straight Connector 7"/>
          <p:cNvCxnSpPr/>
          <p:nvPr userDrawn="1"/>
        </p:nvCxnSpPr>
        <p:spPr>
          <a:xfrm>
            <a:off x="215900" y="6156983"/>
            <a:ext cx="8712200" cy="1587"/>
          </a:xfrm>
          <a:prstGeom prst="line">
            <a:avLst/>
          </a:prstGeom>
          <a:ln w="3175" cmpd="sng">
            <a:solidFill>
              <a:srgbClr val="1E9D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559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Title an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15900" y="215901"/>
            <a:ext cx="8712200" cy="5938720"/>
          </a:xfrm>
          <a:prstGeom prst="rect">
            <a:avLst/>
          </a:prstGeom>
          <a:gradFill>
            <a:gsLst>
              <a:gs pos="0">
                <a:srgbClr val="1E9DE6"/>
              </a:gs>
              <a:gs pos="100000">
                <a:srgbClr val="294D9A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4500563" y="0"/>
            <a:ext cx="142875" cy="6191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>
            <a:spLocks noGrp="1" noChangeAspect="1"/>
          </p:cNvSpPr>
          <p:nvPr>
            <p:ph idx="13"/>
          </p:nvPr>
        </p:nvSpPr>
        <p:spPr>
          <a:xfrm>
            <a:off x="4643438" y="215900"/>
            <a:ext cx="4284662" cy="59039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+mj-lt"/>
              <a:buAutoNum type="arabicPeriod"/>
              <a:defRPr>
                <a:solidFill>
                  <a:srgbClr val="FFFFFF"/>
                </a:solidFill>
              </a:defRPr>
            </a:lvl3pPr>
            <a:lvl4pPr marL="720000">
              <a:buFont typeface="Wingdings" charset="2"/>
              <a:buChar char="§"/>
              <a:defRPr>
                <a:solidFill>
                  <a:srgbClr val="FFFFFF"/>
                </a:solidFill>
              </a:defRPr>
            </a:lvl4pPr>
            <a:lvl5pPr marL="1080000" indent="-18000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379460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61819" y="1677170"/>
            <a:ext cx="3794605" cy="4203315"/>
          </a:xfrm>
        </p:spPr>
        <p:txBody>
          <a:bodyPr/>
          <a:lstStyle>
            <a:lvl1pPr marL="180000" indent="-180000">
              <a:buFont typeface="Arial"/>
              <a:buChar char="•"/>
              <a:defRPr baseline="0">
                <a:solidFill>
                  <a:srgbClr val="FFFFFF"/>
                </a:solidFill>
              </a:defRPr>
            </a:lvl1pPr>
            <a:lvl2pPr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FFFFFF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FFFFFF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0E6DF34A-6DF7-4FB9-9257-7605CC7ABB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2031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15900" y="215901"/>
            <a:ext cx="8712200" cy="5938720"/>
          </a:xfrm>
          <a:prstGeom prst="rect">
            <a:avLst/>
          </a:prstGeom>
          <a:gradFill>
            <a:gsLst>
              <a:gs pos="0">
                <a:srgbClr val="1E9DE6"/>
              </a:gs>
              <a:gs pos="100000">
                <a:srgbClr val="294D9A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8224982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1819" y="1677170"/>
            <a:ext cx="4017817" cy="4203315"/>
          </a:xfrm>
        </p:spPr>
        <p:txBody>
          <a:bodyPr/>
          <a:lstStyle>
            <a:lvl1pPr marL="180000" indent="-180000">
              <a:buSzPct val="140000"/>
              <a:buFont typeface="Arial"/>
              <a:buChar char="•"/>
              <a:defRPr baseline="0">
                <a:solidFill>
                  <a:srgbClr val="FFFFFF"/>
                </a:solidFill>
              </a:defRPr>
            </a:lvl1pPr>
            <a:lvl2pPr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FFFFFF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FFFFFF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4668984" y="1677170"/>
            <a:ext cx="4017817" cy="4203315"/>
          </a:xfrm>
        </p:spPr>
        <p:txBody>
          <a:bodyPr/>
          <a:lstStyle>
            <a:lvl1pPr marL="180000" indent="-180000">
              <a:buSzPct val="140000"/>
              <a:buFont typeface="Arial"/>
              <a:buChar char="•"/>
              <a:defRPr baseline="0">
                <a:solidFill>
                  <a:srgbClr val="FFFFFF"/>
                </a:solidFill>
              </a:defRPr>
            </a:lvl1pPr>
            <a:lvl2pPr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FFFFFF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FFFFFF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3A1AD3A-7FA6-4141-8DA7-38960F0AEE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3652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4500563" y="0"/>
            <a:ext cx="142875" cy="6191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8224982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1819" y="1677170"/>
            <a:ext cx="4017817" cy="4203315"/>
          </a:xfrm>
        </p:spPr>
        <p:txBody>
          <a:bodyPr/>
          <a:lstStyle>
            <a:lvl1pPr marL="180000" indent="-180000">
              <a:buSzPct val="140000"/>
              <a:buFont typeface="Arial"/>
              <a:buChar char="•"/>
              <a:defRPr baseline="0">
                <a:solidFill>
                  <a:srgbClr val="000000"/>
                </a:solidFill>
              </a:defRPr>
            </a:lvl1pPr>
            <a:lvl2pPr>
              <a:buFont typeface="Arial"/>
              <a:buChar char="•"/>
              <a:defRPr>
                <a:solidFill>
                  <a:srgbClr val="000000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000000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000000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4668984" y="1677170"/>
            <a:ext cx="4017817" cy="4203315"/>
          </a:xfrm>
        </p:spPr>
        <p:txBody>
          <a:bodyPr/>
          <a:lstStyle>
            <a:lvl1pPr marL="180000" indent="-180000">
              <a:buSzPct val="140000"/>
              <a:buFont typeface="Arial"/>
              <a:buChar char="•"/>
              <a:defRPr baseline="0">
                <a:solidFill>
                  <a:srgbClr val="000000"/>
                </a:solidFill>
              </a:defRPr>
            </a:lvl1pPr>
            <a:lvl2pPr>
              <a:buFont typeface="Arial"/>
              <a:buChar char="•"/>
              <a:defRPr>
                <a:solidFill>
                  <a:srgbClr val="000000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000000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000000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ED28F6C-471A-49D5-A2F5-A54690FF24A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  <p:cxnSp>
        <p:nvCxnSpPr>
          <p:cNvPr id="10" name="Straight Connector 7"/>
          <p:cNvCxnSpPr/>
          <p:nvPr userDrawn="1"/>
        </p:nvCxnSpPr>
        <p:spPr>
          <a:xfrm>
            <a:off x="215900" y="6156983"/>
            <a:ext cx="8712200" cy="1587"/>
          </a:xfrm>
          <a:prstGeom prst="line">
            <a:avLst/>
          </a:prstGeom>
          <a:ln w="3175" cmpd="sng">
            <a:solidFill>
              <a:srgbClr val="1E9D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9913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4A8F01-7D29-4868-9B02-202CE11269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215900" y="6156983"/>
            <a:ext cx="8712200" cy="1587"/>
          </a:xfrm>
          <a:prstGeom prst="line">
            <a:avLst/>
          </a:prstGeom>
          <a:ln w="3175" cmpd="sng">
            <a:solidFill>
              <a:srgbClr val="1E9D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291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5900" y="215901"/>
            <a:ext cx="8712200" cy="5938720"/>
          </a:xfrm>
          <a:prstGeom prst="rect">
            <a:avLst/>
          </a:prstGeom>
          <a:gradFill>
            <a:gsLst>
              <a:gs pos="0">
                <a:srgbClr val="1E9DE6"/>
              </a:gs>
              <a:gs pos="100000">
                <a:srgbClr val="294D9A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1AD170-F779-42BB-954D-98FDB93DD80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92539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8224982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9023F5-5F04-4B0D-A6F7-CEC83EA2BC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7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  <a:ea typeface="ＭＳ Ｐゴシック" pitchFamily="34" charset="-128"/>
            </a:endParaRPr>
          </a:p>
        </p:txBody>
      </p:sp>
      <p:cxnSp>
        <p:nvCxnSpPr>
          <p:cNvPr id="7" name="Straight Connector 7"/>
          <p:cNvCxnSpPr/>
          <p:nvPr userDrawn="1"/>
        </p:nvCxnSpPr>
        <p:spPr>
          <a:xfrm>
            <a:off x="215900" y="6156983"/>
            <a:ext cx="8712200" cy="1587"/>
          </a:xfrm>
          <a:prstGeom prst="line">
            <a:avLst/>
          </a:prstGeom>
          <a:ln w="3175" cmpd="sng">
            <a:solidFill>
              <a:srgbClr val="1E9D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57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62880" y="1003004"/>
            <a:ext cx="4557192" cy="1633908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vert="horz" lIns="108000" tIns="0" rIns="0" bIns="0" rtlCol="0" anchor="t" anchorCtr="0">
            <a:noAutofit/>
          </a:bodyPr>
          <a:lstStyle/>
          <a:p>
            <a:r>
              <a:rPr lang="fi-FI" dirty="0" smtClean="0"/>
              <a:t>Compact and </a:t>
            </a:r>
            <a:br>
              <a:rPr lang="fi-FI" dirty="0" smtClean="0"/>
            </a:b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headline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 rot="16200000">
            <a:off x="-190872" y="6478691"/>
            <a:ext cx="596752" cy="144015"/>
          </a:xfrm>
          <a:prstGeom prst="rect">
            <a:avLst/>
          </a:prstGeom>
        </p:spPr>
        <p:txBody>
          <a:bodyPr vert="horz" lIns="10800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0E4E6B26-9BDE-4C66-8C75-58DFDF23357A}" type="datetime1">
              <a:rPr lang="fi-FI" smtClean="0"/>
              <a:t>10.2.2014</a:t>
            </a:fld>
            <a:endParaRPr lang="fi-FI" dirty="0" smtClean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 rot="16200000">
            <a:off x="-1340296" y="4696475"/>
            <a:ext cx="289560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fi-FI" dirty="0" err="1" smtClean="0"/>
              <a:t>Firstname</a:t>
            </a:r>
            <a:r>
              <a:rPr lang="fi-FI" dirty="0" smtClean="0"/>
              <a:t> </a:t>
            </a:r>
            <a:r>
              <a:rPr lang="fi-FI" dirty="0" err="1" smtClean="0"/>
              <a:t>Surname</a:t>
            </a:r>
            <a:r>
              <a:rPr lang="fi-FI" dirty="0" smtClean="0"/>
              <a:t>, Organization 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79511" y="6376243"/>
            <a:ext cx="255265" cy="481757"/>
          </a:xfrm>
          <a:prstGeom prst="rect">
            <a:avLst/>
          </a:prstGeom>
        </p:spPr>
        <p:txBody>
          <a:bodyPr vert="horz" lIns="0" tIns="0" rIns="0" bIns="72000" rtlCol="0" anchor="b" anchorCtr="0"/>
          <a:lstStyle>
            <a:lvl1pPr algn="l">
              <a:defRPr sz="1600">
                <a:solidFill>
                  <a:srgbClr val="8D9523"/>
                </a:solidFill>
                <a:latin typeface="Arial Narrow" pitchFamily="34" charset="0"/>
              </a:defRPr>
            </a:lvl1pPr>
          </a:lstStyle>
          <a:p>
            <a:fld id="{11012695-5E05-4A6F-8CD6-F940F488BF8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Tekstin paikkamerkki 2"/>
          <p:cNvSpPr>
            <a:spLocks noGrp="1"/>
          </p:cNvSpPr>
          <p:nvPr>
            <p:ph type="body" idx="1"/>
          </p:nvPr>
        </p:nvSpPr>
        <p:spPr>
          <a:xfrm>
            <a:off x="683568" y="2924945"/>
            <a:ext cx="4536504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56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6" r:id="rId2"/>
    <p:sldLayoutId id="2147483694" r:id="rId3"/>
    <p:sldLayoutId id="2147483679" r:id="rId4"/>
    <p:sldLayoutId id="2147483674" r:id="rId5"/>
    <p:sldLayoutId id="2147483677" r:id="rId6"/>
    <p:sldLayoutId id="2147483678" r:id="rId7"/>
    <p:sldLayoutId id="2147483665" r:id="rId8"/>
    <p:sldLayoutId id="2147483699" r:id="rId9"/>
    <p:sldLayoutId id="2147483700" r:id="rId10"/>
    <p:sldLayoutId id="2147483696" r:id="rId11"/>
    <p:sldLayoutId id="2147483701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6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1200"/>
        </a:spcBef>
        <a:spcAft>
          <a:spcPts val="0"/>
        </a:spcAft>
        <a:buFontTx/>
        <a:buNone/>
        <a:defRPr lang="fi-FI" sz="2800" b="0" kern="1200" baseline="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216000" marR="0" indent="-216000" algn="l" defTabSz="914400" rtl="0" eaLnBrk="1" fontAlgn="auto" latinLnBrk="0" hangingPunct="1">
        <a:lnSpc>
          <a:spcPts val="30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Char char="•"/>
        <a:tabLst/>
        <a:defRPr lang="fi-FI" sz="2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32000" marR="0" indent="-216000" algn="l" defTabSz="914400" rtl="0" eaLnBrk="1" fontAlgn="auto" latinLnBrk="0" hangingPunct="1">
        <a:lnSpc>
          <a:spcPts val="2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lang="fi-FI"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pic>
        <p:nvPicPr>
          <p:cNvPr id="1031" name="Picture 7" descr="PPT-standar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68388" cy="6858000"/>
          </a:xfrm>
          <a:prstGeom prst="rect">
            <a:avLst/>
          </a:prstGeom>
          <a:noFill/>
        </p:spPr>
      </p:pic>
      <p:pic>
        <p:nvPicPr>
          <p:cNvPr id="1033" name="Picture 9" descr="LOGO_e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24600" y="6159500"/>
            <a:ext cx="2514600" cy="469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706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8000"/>
          </a:solidFill>
          <a:latin typeface="Arial" charset="0"/>
          <a:ea typeface="ヒラギノ角ゴ Pro W3" pitchFamily="-8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0125" y="857250"/>
            <a:ext cx="7658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Uptat luptatum dolore cortie ea ad</a:t>
            </a:r>
            <a:endParaRPr lang="nb-N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0125" y="2428875"/>
            <a:ext cx="768667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Im zzriusc iduisi. Im vullaortio dolobor</a:t>
            </a:r>
          </a:p>
          <a:p>
            <a:pPr lvl="0"/>
            <a:r>
              <a:rPr lang="nb-NO" smtClean="0"/>
              <a:t>Duis nosto el</a:t>
            </a:r>
          </a:p>
          <a:p>
            <a:pPr lvl="0"/>
            <a:r>
              <a:rPr lang="es-ES" smtClean="0"/>
              <a:t>Conse el el dipis nostrud dignim vendipis dolorem</a:t>
            </a:r>
          </a:p>
          <a:p>
            <a:pPr lvl="0"/>
            <a:r>
              <a:rPr lang="nb-NO" smtClean="0"/>
              <a:t>Percipsum quipsus cidunt:</a:t>
            </a:r>
          </a:p>
          <a:p>
            <a:pPr lvl="1"/>
            <a:r>
              <a:rPr lang="fr-FR" smtClean="0"/>
              <a:t>Ex eui tat dit ulputpate</a:t>
            </a:r>
          </a:p>
          <a:p>
            <a:pPr lvl="1"/>
            <a:r>
              <a:rPr lang="nb-NO" smtClean="0"/>
              <a:t>Duis nosto el dolore tio enit landiam </a:t>
            </a:r>
          </a:p>
          <a:p>
            <a:pPr lvl="2"/>
            <a:r>
              <a:rPr lang="nb-NO" smtClean="0"/>
              <a:t>Facidunt in henis aciliscilis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9A93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A0005C-E054-4F3A-9891-1B40AAA5FB70}" type="datetimeFigureOut">
              <a:rPr lang="nb-NO"/>
              <a:pPr fontAlgn="base">
                <a:spcBef>
                  <a:spcPct val="0"/>
                </a:spcBef>
                <a:spcAft>
                  <a:spcPct val="0"/>
                </a:spcAft>
              </a:pPr>
              <a:t>10.02.2014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9A93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9A93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E51506-DF67-436E-AC8B-8B493271B611}" type="slidenum">
              <a:rPr lang="nb-NO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97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it-IT" sz="2400" b="1" kern="1200">
          <a:solidFill>
            <a:srgbClr val="00594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94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94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94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94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nb-NO" sz="1900" kern="1200">
          <a:solidFill>
            <a:srgbClr val="19191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nb-NO" sz="1900" kern="1200">
          <a:solidFill>
            <a:srgbClr val="19191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nb-NO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783EA0CD-D269-4813-BE6E-BB628DC6DAA9}" type="datetimeFigureOut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10.02.2014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696AB3F-ECA8-4AF2-956E-9DDF6D71F434}" type="slidenum">
              <a:rPr lang="nb-NO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0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B532A-589B-4C27-90F7-4B96E195F0D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DE85B-CC29-4CF6-9142-B987B62B6EC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9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 dirty="0">
              <a:solidFill>
                <a:srgbClr val="808080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8D8274-E384-C44B-B2FD-540E81E6824B}" type="slidenum">
              <a:rPr lang="en-US" smtClean="0">
                <a:solidFill>
                  <a:srgbClr val="808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1031" name="Picture 7" descr="UiO_A_ENG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228600"/>
            <a:ext cx="21971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13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31AFC3-76D8-4CE4-A16F-AD8873578641}" type="datetimeFigureOut">
              <a:rPr lang="nb-NO" altLang="nb-NO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10.02.2014</a:t>
            </a:fld>
            <a:endParaRPr lang="nb-NO" altLang="nb-NO" smtClean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 altLang="nb-NO" smtClean="0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12D92B-8E7C-4741-B5DE-51A72B836D84}" type="slidenum">
              <a:rPr lang="nb-NO" altLang="nb-NO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altLang="nb-NO" smtClean="0"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nb-NO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nb-NO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9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762000"/>
            <a:ext cx="8382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382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</p:txBody>
      </p:sp>
      <p:sp>
        <p:nvSpPr>
          <p:cNvPr id="430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0" y="6516688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DF4163-64DB-4247-BE99-9F4C7D5B393A}" type="datetime1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10/02/2014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302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516688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Fordrag et eller annet sted</a:t>
            </a:r>
          </a:p>
        </p:txBody>
      </p:sp>
      <p:sp>
        <p:nvSpPr>
          <p:cNvPr id="43026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505575"/>
            <a:ext cx="469900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DA7E79-A621-4B88-9626-AE734374AAB8}" type="slidenum">
              <a:rPr lang="en-GB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43059" name="Picture 51" descr="X:\502\Avd730\MALER\PPT\nydesign2005\Illustrasjoner\PowerpointTopp_EN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9pPr>
    </p:titleStyle>
    <p:bodyStyle>
      <a:lvl1pPr marL="246063" indent="-246063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SzPct val="13000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63575" indent="-2270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2pPr>
      <a:lvl3pPr marL="1049338" indent="-195263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w"/>
        <a:defRPr>
          <a:solidFill>
            <a:srgbClr val="000000"/>
          </a:solidFill>
          <a:latin typeface="+mn-lt"/>
        </a:defRPr>
      </a:lvl3pPr>
      <a:lvl4pPr marL="1616075" indent="-282575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Char char="–"/>
        <a:defRPr sz="1600">
          <a:solidFill>
            <a:srgbClr val="000000"/>
          </a:solidFill>
          <a:latin typeface="+mn-lt"/>
        </a:defRPr>
      </a:lvl4pPr>
      <a:lvl5pPr marL="21129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701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30273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845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9417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762000"/>
            <a:ext cx="838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382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tekststilene i delmalen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0" y="6516688"/>
            <a:ext cx="990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FFEC59-61EF-4E98-920E-A3C502D7D3DB}" type="datetimeFigureOut">
              <a:rPr lang="nb-NO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10.02.2014</a:t>
            </a:fld>
            <a:endParaRPr lang="nb-NO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516688"/>
            <a:ext cx="2133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0" name="Picture 6" descr="Hovedside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505576"/>
            <a:ext cx="470389" cy="239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B0231-0A9B-4E2B-A8D6-30D3128B2931}" type="slidenum">
              <a:rPr lang="nb-NO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9pPr>
    </p:titleStyle>
    <p:bodyStyle>
      <a:lvl1pPr marL="246063" indent="-246063" algn="l" rtl="0" eaLnBrk="0" fontAlgn="base" hangingPunct="0">
        <a:spcBef>
          <a:spcPct val="30000"/>
        </a:spcBef>
        <a:spcAft>
          <a:spcPct val="0"/>
        </a:spcAft>
        <a:buClr>
          <a:schemeClr val="tx1"/>
        </a:buClr>
        <a:buSzPct val="13000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63575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2pPr>
      <a:lvl3pPr marL="1049338" indent="-195263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w"/>
        <a:defRPr>
          <a:solidFill>
            <a:srgbClr val="000000"/>
          </a:solidFill>
          <a:latin typeface="+mn-lt"/>
        </a:defRPr>
      </a:lvl3pPr>
      <a:lvl4pPr marL="1616075" indent="-28257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–"/>
        <a:defRPr sz="1600">
          <a:solidFill>
            <a:srgbClr val="000000"/>
          </a:solidFill>
          <a:latin typeface="+mn-lt"/>
        </a:defRPr>
      </a:lvl4pPr>
      <a:lvl5pPr marL="2112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701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3027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845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9417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15722-5962-4905-9BAB-092B30C2549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0E66D-2363-48CB-9CA6-42B33E9F62FC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1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98513" y="274638"/>
            <a:ext cx="78882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8513" y="1600200"/>
            <a:ext cx="78882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Here is the Master content when you would go into the first line of text and the sentence is long enough to spill into the second line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096" y="6164146"/>
            <a:ext cx="397416" cy="63809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51209C0-16A0-4EF5-9D95-2BE545C9FF0B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pitchFamily="34" charset="-128"/>
            </a:endParaRPr>
          </a:p>
        </p:txBody>
      </p:sp>
      <p:pic>
        <p:nvPicPr>
          <p:cNvPr id="7" name="Picture 7" descr="TELGR_h_TH_pos_3D_4cp_100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24" y="6298220"/>
            <a:ext cx="968824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14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000000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73025" indent="-73025" algn="l" defTabSz="457200" rtl="0" eaLnBrk="1" fontAlgn="base" hangingPunct="1">
        <a:spcBef>
          <a:spcPts val="600"/>
        </a:spcBef>
        <a:spcAft>
          <a:spcPct val="0"/>
        </a:spcAft>
        <a:buSzPct val="120000"/>
        <a:buFont typeface="Arial" pitchFamily="34" charset="0"/>
        <a:defRPr kern="1200">
          <a:solidFill>
            <a:srgbClr val="000000"/>
          </a:solidFill>
          <a:latin typeface="Arial"/>
          <a:ea typeface="ＭＳ Ｐゴシック" charset="-128"/>
          <a:cs typeface="Arial"/>
        </a:defRPr>
      </a:lvl1pPr>
      <a:lvl2pPr marL="358775" indent="-179388" algn="l" defTabSz="457200" rtl="0" eaLnBrk="1" fontAlgn="base" hangingPunct="1">
        <a:spcBef>
          <a:spcPct val="20000"/>
        </a:spcBef>
        <a:spcAft>
          <a:spcPct val="0"/>
        </a:spcAft>
        <a:buSzPct val="140000"/>
        <a:buFont typeface="Arial" pitchFamily="34" charset="0"/>
        <a:buChar char="•"/>
        <a:defRPr kern="1200">
          <a:solidFill>
            <a:srgbClr val="000000"/>
          </a:solidFill>
          <a:latin typeface="Arial"/>
          <a:ea typeface="ＭＳ Ｐゴシック" charset="-128"/>
          <a:cs typeface="Arial"/>
        </a:defRPr>
      </a:lvl2pPr>
      <a:lvl3pPr marL="539750" indent="-179388" algn="l" defTabSz="457200" rtl="0" eaLnBrk="1" fontAlgn="base" hangingPunct="1">
        <a:spcBef>
          <a:spcPct val="20000"/>
        </a:spcBef>
        <a:spcAft>
          <a:spcPct val="0"/>
        </a:spcAft>
        <a:buSzPct val="100000"/>
        <a:buFont typeface="Lucida Grande" pitchFamily="-84" charset="0"/>
        <a:buChar char="–"/>
        <a:defRPr sz="1600" kern="1200">
          <a:solidFill>
            <a:srgbClr val="000000"/>
          </a:solidFill>
          <a:latin typeface="Arial"/>
          <a:ea typeface="ＭＳ Ｐゴシック" charset="-128"/>
          <a:cs typeface="Arial"/>
        </a:defRPr>
      </a:lvl3pPr>
      <a:lvl4pPr marL="719138" indent="-179388" algn="l" defTabSz="457200" rtl="0" eaLnBrk="1" fontAlgn="base" hangingPunct="1">
        <a:spcBef>
          <a:spcPts val="600"/>
        </a:spcBef>
        <a:spcAft>
          <a:spcPct val="0"/>
        </a:spcAft>
        <a:buFont typeface="Calibri" pitchFamily="34" charset="0"/>
        <a:buAutoNum type="arabicPeriod"/>
        <a:defRPr sz="1400" kern="1200">
          <a:solidFill>
            <a:srgbClr val="000000"/>
          </a:solidFill>
          <a:latin typeface="Arial"/>
          <a:ea typeface="ＭＳ Ｐゴシック" charset="-128"/>
          <a:cs typeface="Arial"/>
        </a:defRPr>
      </a:lvl4pPr>
      <a:lvl5pPr marL="898525" indent="-179388" algn="l" defTabSz="457200" rtl="0" eaLnBrk="1" fontAlgn="base" hangingPunct="1">
        <a:spcBef>
          <a:spcPct val="20000"/>
        </a:spcBef>
        <a:spcAft>
          <a:spcPct val="0"/>
        </a:spcAft>
        <a:buFont typeface="Calibri" pitchFamily="34" charset="0"/>
        <a:buAutoNum type="alphaLcPeriod"/>
        <a:defRPr sz="12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uio.no/english/about/collaboration/science-shop/projects/?vrtx=tags&amp;tag=Economics&amp;override-resource-type-title=Projects" TargetMode="Externa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.o.thoresen@econ.uio.no" TargetMode="External"/><Relationship Id="rId2" Type="http://schemas.openxmlformats.org/officeDocument/2006/relationships/hyperlink" Target="mailto:hor.olav.thoresen@ssb.no" TargetMode="Externa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mgr@ssb.no" TargetMode="External"/><Relationship Id="rId3" Type="http://schemas.openxmlformats.org/officeDocument/2006/relationships/hyperlink" Target="mailto:roa@ssb.no" TargetMode="External"/><Relationship Id="rId7" Type="http://schemas.openxmlformats.org/officeDocument/2006/relationships/hyperlink" Target="mailto:tfn@ssb.n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hyperlink" Target="mailto:tea@ssb.no" TargetMode="External"/><Relationship Id="rId5" Type="http://schemas.openxmlformats.org/officeDocument/2006/relationships/hyperlink" Target="mailto:tel@ssb.no" TargetMode="External"/><Relationship Id="rId4" Type="http://schemas.openxmlformats.org/officeDocument/2006/relationships/hyperlink" Target="mailto:nms@ssb.n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b.no/a/histstat/publikasjoner/" TargetMode="External"/><Relationship Id="rId7" Type="http://schemas.openxmlformats.org/officeDocument/2006/relationships/hyperlink" Target="mailto:roa@ssb.n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hyperlink" Target="mailto:mod@ssb.no" TargetMode="External"/><Relationship Id="rId5" Type="http://schemas.openxmlformats.org/officeDocument/2006/relationships/hyperlink" Target="http://www.nappdata.org/" TargetMode="External"/><Relationship Id="rId4" Type="http://schemas.openxmlformats.org/officeDocument/2006/relationships/hyperlink" Target="http://www.nsd.n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isch.uio/" TargetMode="External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ibrinternational.no/brazilian_industrial_policy/" TargetMode="External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lombialandgender.org/" TargetMode="External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fulvio.castellacci@nupi.no" TargetMode="External"/><Relationship Id="rId2" Type="http://schemas.openxmlformats.org/officeDocument/2006/relationships/hyperlink" Target="mailto:arne.melchior@nupi.no" TargetMode="External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/>
          <p:cNvSpPr>
            <a:spLocks noGrp="1"/>
          </p:cNvSpPr>
          <p:nvPr>
            <p:ph type="dt" sz="quarter" idx="4294967295"/>
          </p:nvPr>
        </p:nvSpPr>
        <p:spPr bwMode="auto">
          <a:xfrm rot="16200000">
            <a:off x="-191293" y="6477793"/>
            <a:ext cx="5969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53BC1AA-1FA3-4440-B49E-FB855BFDF85E}" type="datetime1">
              <a:rPr lang="fi-FI" altLang="nb-NO"/>
              <a:pPr eaLnBrk="1" hangingPunct="1"/>
              <a:t>10.2.2014</a:t>
            </a:fld>
            <a:endParaRPr lang="fi-FI" altLang="nb-NO"/>
          </a:p>
        </p:txBody>
      </p:sp>
      <p:sp>
        <p:nvSpPr>
          <p:cNvPr id="15363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 rot="16200000">
            <a:off x="-1340643" y="4696618"/>
            <a:ext cx="28956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Firstname Surname, Organization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9388" y="6376988"/>
            <a:ext cx="255587" cy="481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5F708D9-ED15-4198-BC88-1903161AC271}" type="slidenum">
              <a:rPr lang="fi-FI" altLang="nb-NO">
                <a:solidFill>
                  <a:srgbClr val="8D9523"/>
                </a:solidFill>
                <a:latin typeface="Arial Narrow" pitchFamily="34" charset="0"/>
              </a:rPr>
              <a:pPr eaLnBrk="1" hangingPunct="1"/>
              <a:t>1</a:t>
            </a:fld>
            <a:endParaRPr lang="fi-FI" altLang="nb-NO">
              <a:solidFill>
                <a:srgbClr val="8D9523"/>
              </a:solidFill>
              <a:latin typeface="Arial Narrow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nb-NO" smtClean="0"/>
          </a:p>
        </p:txBody>
      </p:sp>
      <p:sp>
        <p:nvSpPr>
          <p:cNvPr id="1536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eaLnBrk="1" hangingPunct="1"/>
            <a:endParaRPr lang="en-GB" altLang="nb-NO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260350"/>
            <a:ext cx="5341937" cy="626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548680"/>
            <a:ext cx="5976664" cy="1296144"/>
          </a:xfrm>
        </p:spPr>
        <p:txBody>
          <a:bodyPr>
            <a:normAutofit fontScale="90000"/>
          </a:bodyPr>
          <a:lstStyle/>
          <a:p>
            <a:r>
              <a:rPr lang="en-GB" sz="2700" dirty="0" smtClean="0">
                <a:latin typeface="Calibri" panose="020F0502020204030204" pitchFamily="34" charset="0"/>
              </a:rPr>
              <a:t>The Science Shop/</a:t>
            </a:r>
            <a:r>
              <a:rPr lang="en-GB" sz="2700" dirty="0" err="1" smtClean="0">
                <a:latin typeface="Calibri" panose="020F0502020204030204" pitchFamily="34" charset="0"/>
              </a:rPr>
              <a:t>Vitenskapsbutikken</a:t>
            </a:r>
            <a:r>
              <a:rPr lang="en-GB" sz="2700" dirty="0" smtClean="0">
                <a:latin typeface="Calibri" panose="020F0502020204030204" pitchFamily="34" charset="0"/>
              </a:rPr>
              <a:t/>
            </a:r>
            <a:br>
              <a:rPr lang="en-GB" sz="2700" dirty="0" smtClean="0">
                <a:latin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</a:rPr>
              <a:t>Projects available to you</a:t>
            </a:r>
            <a:r>
              <a:rPr lang="en-GB" sz="49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sz="49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sz="49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40000" cy="14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20217" r="60809" b="10465"/>
          <a:stretch/>
        </p:blipFill>
        <p:spPr bwMode="auto">
          <a:xfrm>
            <a:off x="2483768" y="1556792"/>
            <a:ext cx="5850495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868144" y="4581128"/>
            <a:ext cx="2664296" cy="1511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630932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prstClr val="black"/>
                </a:solidFill>
                <a:hlinkClick r:id="rId5"/>
              </a:rPr>
              <a:t>Projects </a:t>
            </a:r>
            <a:r>
              <a:rPr lang="nb-NO" dirty="0" err="1" smtClean="0">
                <a:solidFill>
                  <a:prstClr val="black"/>
                </a:solidFill>
                <a:hlinkClick r:id="rId5"/>
              </a:rPr>
              <a:t>tagged</a:t>
            </a:r>
            <a:r>
              <a:rPr lang="nb-NO" dirty="0" smtClean="0">
                <a:solidFill>
                  <a:prstClr val="black"/>
                </a:solidFill>
                <a:hlinkClick r:id="rId5"/>
              </a:rPr>
              <a:t> </a:t>
            </a:r>
            <a:r>
              <a:rPr lang="nb-NO" dirty="0" err="1" smtClean="0">
                <a:solidFill>
                  <a:prstClr val="black"/>
                </a:solidFill>
                <a:hlinkClick r:id="rId5"/>
              </a:rPr>
              <a:t>with</a:t>
            </a:r>
            <a:r>
              <a:rPr lang="nb-NO" dirty="0" smtClean="0">
                <a:solidFill>
                  <a:prstClr val="black"/>
                </a:solidFill>
                <a:hlinkClick r:id="rId5"/>
              </a:rPr>
              <a:t> «</a:t>
            </a:r>
            <a:r>
              <a:rPr lang="nb-NO" dirty="0" err="1" smtClean="0">
                <a:solidFill>
                  <a:prstClr val="black"/>
                </a:solidFill>
                <a:hlinkClick r:id="rId5"/>
              </a:rPr>
              <a:t>economics</a:t>
            </a:r>
            <a:r>
              <a:rPr lang="nb-NO" dirty="0" smtClean="0">
                <a:solidFill>
                  <a:prstClr val="black"/>
                </a:solidFill>
                <a:hlinkClick r:id="rId5"/>
              </a:rPr>
              <a:t>»</a:t>
            </a:r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Master Thesis Meeting, February 6, 2014</a:t>
            </a:r>
            <a:endParaRPr lang="en-GB" noProof="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b="1" noProof="0" dirty="0" smtClean="0"/>
          </a:p>
          <a:p>
            <a:r>
              <a:rPr lang="en-GB" b="1" dirty="0" smtClean="0"/>
              <a:t>Advanced-Methods/Research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3937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Details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</a:t>
            </a:r>
            <a:r>
              <a:rPr lang="en-GB" dirty="0" smtClean="0"/>
              <a:t>hree grants</a:t>
            </a:r>
          </a:p>
          <a:p>
            <a:r>
              <a:rPr lang="en-GB" dirty="0" smtClean="0"/>
              <a:t>NOK 15 000 per grant</a:t>
            </a:r>
          </a:p>
          <a:p>
            <a:r>
              <a:rPr lang="en-GB" dirty="0" smtClean="0"/>
              <a:t>Office space with computer</a:t>
            </a:r>
          </a:p>
          <a:p>
            <a:r>
              <a:rPr lang="en-GB" dirty="0" smtClean="0"/>
              <a:t>Invitation to all Department Seminars</a:t>
            </a:r>
          </a:p>
          <a:p>
            <a:r>
              <a:rPr lang="en-GB" dirty="0" smtClean="0"/>
              <a:t>Conditions</a:t>
            </a:r>
          </a:p>
          <a:p>
            <a:pPr lvl="1"/>
            <a:r>
              <a:rPr lang="en-GB" dirty="0" smtClean="0"/>
              <a:t>choose Advanced Methods/Research</a:t>
            </a:r>
          </a:p>
          <a:p>
            <a:pPr lvl="1"/>
            <a:r>
              <a:rPr lang="en-GB" dirty="0" smtClean="0"/>
              <a:t>complete two requisite 5000 courses</a:t>
            </a:r>
          </a:p>
          <a:p>
            <a:pPr lvl="1"/>
            <a:r>
              <a:rPr lang="en-GB" dirty="0" smtClean="0"/>
              <a:t>(write thesis suitable for doctoral studies)</a:t>
            </a:r>
          </a:p>
          <a:p>
            <a:r>
              <a:rPr lang="en-GB" dirty="0" smtClean="0"/>
              <a:t>Application deadline: April 1, 2014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>
                <a:solidFill>
                  <a:srgbClr val="808080"/>
                </a:solidFill>
              </a:rPr>
              <a:t>6 February 2014</a:t>
            </a:r>
            <a:endParaRPr lang="nb-NO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Master Thesis Meeting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C5286-9A99-C141-AF71-FF3EE76F0057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Master </a:t>
            </a:r>
            <a:r>
              <a:rPr lang="nb-NO" dirty="0" err="1" smtClean="0"/>
              <a:t>thesis</a:t>
            </a:r>
            <a:r>
              <a:rPr lang="nb-NO" dirty="0" smtClean="0"/>
              <a:t> at Oslo </a:t>
            </a:r>
            <a:r>
              <a:rPr lang="nb-NO" dirty="0" err="1" smtClean="0"/>
              <a:t>Fiscal</a:t>
            </a:r>
            <a:r>
              <a:rPr lang="nb-NO" dirty="0" smtClean="0"/>
              <a:t> Studies (OFS)</a:t>
            </a:r>
            <a:endParaRPr lang="nb-NO" dirty="0"/>
          </a:p>
        </p:txBody>
      </p:sp>
      <p:sp>
        <p:nvSpPr>
          <p:cNvPr id="307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smtClean="0"/>
              <a:t>Oslo Fiscal Studies is a centre for public economics (cooperation SSB, Frisch-centre, Economics Dep), </a:t>
            </a:r>
            <a:r>
              <a:rPr lang="nb-NO" altLang="nb-NO" sz="1800" smtClean="0"/>
              <a:t>http://www.sv.uio.no/econ/english/research/centres/ofs/</a:t>
            </a:r>
          </a:p>
          <a:p>
            <a:r>
              <a:rPr lang="nb-NO" altLang="nb-NO" smtClean="0"/>
              <a:t>Several students writing their thesis through the centre today, examples are</a:t>
            </a:r>
          </a:p>
          <a:p>
            <a:pPr lvl="1"/>
            <a:r>
              <a:rPr lang="nb-NO" altLang="nb-NO" smtClean="0"/>
              <a:t>Regional variation in the take-up of home care allowance (kontantstøtte)</a:t>
            </a:r>
          </a:p>
          <a:p>
            <a:pPr lvl="1"/>
            <a:r>
              <a:rPr lang="nb-NO" altLang="nb-NO" smtClean="0"/>
              <a:t>Bunching at kink-points in the tax schedule</a:t>
            </a:r>
          </a:p>
          <a:p>
            <a:pPr lvl="1"/>
            <a:r>
              <a:rPr lang="nb-NO" altLang="nb-NO" smtClean="0"/>
              <a:t>The dual income tax and economic growth</a:t>
            </a:r>
          </a:p>
          <a:p>
            <a:pPr lvl="1"/>
            <a:r>
              <a:rPr lang="nb-NO" altLang="nb-NO" smtClean="0"/>
              <a:t>Tax evasion and the inheritance tax</a:t>
            </a:r>
          </a:p>
          <a:p>
            <a:r>
              <a:rPr lang="nb-NO" altLang="nb-NO" smtClean="0"/>
              <a:t>Students are supervised by OFS-affiliates</a:t>
            </a:r>
          </a:p>
          <a:p>
            <a:r>
              <a:rPr lang="nb-NO" altLang="nb-NO" smtClean="0"/>
              <a:t>Pure theory and data analysis</a:t>
            </a:r>
          </a:p>
          <a:p>
            <a:pPr lvl="1"/>
            <a:endParaRPr lang="nb-NO" altLang="nb-NO" smtClean="0"/>
          </a:p>
          <a:p>
            <a:pPr lvl="1"/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4273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dirty="0" err="1" smtClean="0"/>
              <a:t>Some</a:t>
            </a:r>
            <a:r>
              <a:rPr lang="nb-NO" dirty="0" smtClean="0"/>
              <a:t> tentative </a:t>
            </a:r>
            <a:r>
              <a:rPr lang="nb-NO" dirty="0" err="1" smtClean="0"/>
              <a:t>examples</a:t>
            </a:r>
            <a:endParaRPr lang="nb-NO" dirty="0"/>
          </a:p>
        </p:txBody>
      </p:sp>
      <p:sp>
        <p:nvSpPr>
          <p:cNvPr id="4099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nb-NO" smtClean="0"/>
              <a:t>Corporate taxation after Scheel-commission </a:t>
            </a:r>
          </a:p>
          <a:p>
            <a:r>
              <a:rPr lang="en-GB" altLang="nb-NO" smtClean="0"/>
              <a:t>Characteristics of tax evaders</a:t>
            </a:r>
          </a:p>
          <a:p>
            <a:r>
              <a:rPr lang="en-GB" altLang="nb-NO" smtClean="0"/>
              <a:t>Estimation of bequest motives</a:t>
            </a:r>
          </a:p>
          <a:p>
            <a:r>
              <a:rPr lang="nb-NO" altLang="nb-NO" smtClean="0"/>
              <a:t>Finding the right tax mix. Using simulation models to discuss effects of different tax packages</a:t>
            </a:r>
          </a:p>
          <a:p>
            <a:r>
              <a:rPr lang="nb-NO" altLang="nb-NO" smtClean="0"/>
              <a:t>Interactions between spouses in the labor market under different tax regimes</a:t>
            </a:r>
          </a:p>
          <a:p>
            <a:r>
              <a:rPr lang="en-GB" altLang="nb-NO" smtClean="0"/>
              <a:t>Responses to the wealth tax.  Do people try to avoid the wealth tax? </a:t>
            </a:r>
          </a:p>
          <a:p>
            <a:r>
              <a:rPr lang="nb-NO" altLang="nb-NO" smtClean="0"/>
              <a:t>Required after-tax rates of returns for oil companies under different tax systems</a:t>
            </a:r>
          </a:p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244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b-NO" sz="3000" dirty="0" smtClean="0">
                <a:latin typeface="Times" pitchFamily="18" charset="0"/>
              </a:rPr>
              <a:t>The OFS Student </a:t>
            </a:r>
            <a:r>
              <a:rPr lang="nb-NO" sz="3000" dirty="0" err="1" smtClean="0">
                <a:latin typeface="Times" pitchFamily="18" charset="0"/>
              </a:rPr>
              <a:t>Scholarships</a:t>
            </a:r>
            <a:endParaRPr lang="nb-NO" sz="3000" dirty="0">
              <a:latin typeface="Times" pitchFamily="18" charset="0"/>
            </a:endParaRPr>
          </a:p>
        </p:txBody>
      </p:sp>
      <p:sp>
        <p:nvSpPr>
          <p:cNvPr id="5123" name="Content Placeholder 7"/>
          <p:cNvSpPr>
            <a:spLocks noGrp="1"/>
          </p:cNvSpPr>
          <p:nvPr>
            <p:ph idx="1"/>
          </p:nvPr>
        </p:nvSpPr>
        <p:spPr>
          <a:xfrm>
            <a:off x="323850" y="1557338"/>
            <a:ext cx="8640763" cy="5300662"/>
          </a:xfrm>
        </p:spPr>
        <p:txBody>
          <a:bodyPr/>
          <a:lstStyle/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There are 4 OFS scholarships</a:t>
            </a: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To be considered for the OFS scholarships, the thesis must be relevant to one or more of OFS’s research areas. </a:t>
            </a: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The application deadline is October 20, 2014 for students writing their thesis in spring or fall 2015. </a:t>
            </a: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What’s in it for you? </a:t>
            </a:r>
          </a:p>
          <a:p>
            <a:pPr lvl="1"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Each scholarship is 15 000 NOK</a:t>
            </a:r>
          </a:p>
          <a:p>
            <a:pPr lvl="1"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The possibility to attend OFS’s research seminars and workshops</a:t>
            </a:r>
          </a:p>
          <a:p>
            <a:pPr lvl="1"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You may receive financial support for project related travels</a:t>
            </a: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Applicants should have at least one supervisor among the OFS research staff</a:t>
            </a:r>
          </a:p>
        </p:txBody>
      </p:sp>
    </p:spTree>
    <p:extLst>
      <p:ext uri="{BB962C8B-B14F-4D97-AF65-F5344CB8AC3E}">
        <p14:creationId xmlns:p14="http://schemas.microsoft.com/office/powerpoint/2010/main" val="24858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7"/>
          <p:cNvSpPr>
            <a:spLocks noGrp="1"/>
          </p:cNvSpPr>
          <p:nvPr>
            <p:ph idx="1"/>
          </p:nvPr>
        </p:nvSpPr>
        <p:spPr>
          <a:xfrm>
            <a:off x="323850" y="549275"/>
            <a:ext cx="8712200" cy="5688013"/>
          </a:xfrm>
        </p:spPr>
        <p:txBody>
          <a:bodyPr/>
          <a:lstStyle/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What you should do:</a:t>
            </a:r>
          </a:p>
          <a:p>
            <a:pPr eaLnBrk="1" hangingPunct="1">
              <a:buFont typeface="Arial" charset="0"/>
              <a:buNone/>
            </a:pPr>
            <a:endParaRPr lang="nb-NO" altLang="nb-NO" sz="2000" smtClean="0">
              <a:solidFill>
                <a:schemeClr val="tx1"/>
              </a:solidFill>
              <a:latin typeface="Times" pitchFamily="18" charset="0"/>
            </a:endParaRPr>
          </a:p>
          <a:p>
            <a:pPr lvl="1" eaLnBrk="1" hangingPunct="1">
              <a:buFont typeface="Century Gothic" pitchFamily="34" charset="0"/>
              <a:buAutoNum type="arabicParenR"/>
            </a:pPr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Get more information on the OFS scholarships and OFS’s research areas, and find out what OFS researchers are working on: </a:t>
            </a:r>
          </a:p>
          <a:p>
            <a:pPr lvl="1" eaLnBrk="1" hangingPunct="1">
              <a:buFont typeface="Courier New" pitchFamily="49" charset="0"/>
              <a:buNone/>
            </a:pPr>
            <a:endParaRPr lang="nb-NO" altLang="nb-NO" sz="2000" smtClean="0">
              <a:solidFill>
                <a:schemeClr val="tx1"/>
              </a:solidFill>
              <a:latin typeface="Times" pitchFamily="18" charset="0"/>
            </a:endParaRPr>
          </a:p>
          <a:p>
            <a:pPr lvl="1" eaLnBrk="1" hangingPunct="1">
              <a:buFont typeface="Courier New" pitchFamily="49" charset="0"/>
              <a:buNone/>
            </a:pPr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http://www.sv.uio.no/econ/english/research/centres/ofs/projects/scholarships/</a:t>
            </a:r>
          </a:p>
          <a:p>
            <a:pPr lvl="1" eaLnBrk="1" hangingPunct="1">
              <a:buFont typeface="Century Gothic" pitchFamily="34" charset="0"/>
              <a:buAutoNum type="arabicParenR"/>
            </a:pPr>
            <a:endParaRPr lang="nb-NO" altLang="nb-NO" sz="2000" smtClean="0">
              <a:solidFill>
                <a:schemeClr val="tx1"/>
              </a:solidFill>
              <a:latin typeface="Times" pitchFamily="18" charset="0"/>
            </a:endParaRPr>
          </a:p>
          <a:p>
            <a:pPr lvl="1" eaLnBrk="1" hangingPunct="1">
              <a:buFont typeface="Courier New" pitchFamily="49" charset="0"/>
              <a:buNone/>
            </a:pPr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2) Find a supervisor from OFS and let them know you want to apply for a       scholarship</a:t>
            </a:r>
          </a:p>
          <a:p>
            <a:pPr lvl="1" eaLnBrk="1" hangingPunct="1">
              <a:buFont typeface="Courier New" pitchFamily="49" charset="0"/>
              <a:buNone/>
            </a:pPr>
            <a:endParaRPr lang="nb-NO" altLang="nb-NO" sz="2000" smtClean="0">
              <a:solidFill>
                <a:schemeClr val="tx1"/>
              </a:solidFill>
              <a:latin typeface="Times" pitchFamily="18" charset="0"/>
            </a:endParaRPr>
          </a:p>
          <a:p>
            <a:pPr lvl="1" eaLnBrk="1" hangingPunct="1">
              <a:buFont typeface="Courier New" pitchFamily="49" charset="0"/>
              <a:buNone/>
            </a:pPr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3) Use your research proposal in your application for the scholarship.</a:t>
            </a:r>
          </a:p>
          <a:p>
            <a:pPr lvl="1" eaLnBrk="1" hangingPunct="1">
              <a:buFont typeface="Courier New" pitchFamily="49" charset="0"/>
              <a:buNone/>
            </a:pPr>
            <a:endParaRPr lang="nb-NO" altLang="nb-NO" sz="2000" smtClean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dirty="0" err="1" smtClean="0"/>
              <a:t>Contact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nb-NO" smtClean="0"/>
          </a:p>
          <a:p>
            <a:endParaRPr lang="en-GB" altLang="nb-NO" smtClean="0"/>
          </a:p>
          <a:p>
            <a:pPr>
              <a:buFont typeface="Arial" charset="0"/>
              <a:buNone/>
            </a:pPr>
            <a:r>
              <a:rPr lang="en-GB" altLang="nb-NO" smtClean="0"/>
              <a:t>You may get in touch with Vidar Christiansen (room 1120), Thor Olav Thoresen (room 1125, Fridays, email: </a:t>
            </a:r>
            <a:r>
              <a:rPr lang="en-GB" altLang="nb-NO" u="sng" smtClean="0"/>
              <a:t>t</a:t>
            </a:r>
            <a:r>
              <a:rPr lang="en-GB" altLang="nb-NO" u="sng" smtClean="0">
                <a:hlinkClick r:id="rId2"/>
              </a:rPr>
              <a:t>hor.olav.thoresen@ssb.no</a:t>
            </a:r>
            <a:r>
              <a:rPr lang="en-GB" altLang="nb-NO" smtClean="0"/>
              <a:t> or </a:t>
            </a:r>
            <a:r>
              <a:rPr lang="en-GB" altLang="nb-NO" u="sng" smtClean="0">
                <a:hlinkClick r:id="rId3"/>
              </a:rPr>
              <a:t>t.o.thoresen@econ.uio.no</a:t>
            </a:r>
            <a:r>
              <a:rPr lang="en-GB" altLang="nb-NO" smtClean="0"/>
              <a:t> ) or other OFS affiliates.  </a:t>
            </a:r>
            <a:endParaRPr lang="nb-NO" altLang="nb-NO" smtClean="0"/>
          </a:p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3804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mtClean="0"/>
              <a:t>The Research Department at </a:t>
            </a:r>
            <a:r>
              <a:rPr lang="nb-NO" err="1" smtClean="0"/>
              <a:t>Statistics</a:t>
            </a:r>
            <a:r>
              <a:rPr lang="nb-NO" smtClean="0"/>
              <a:t> Norway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3400" y="1340768"/>
            <a:ext cx="8382000" cy="5060032"/>
          </a:xfrm>
        </p:spPr>
        <p:txBody>
          <a:bodyPr>
            <a:normAutofit fontScale="92500" lnSpcReduction="10000"/>
          </a:bodyPr>
          <a:lstStyle/>
          <a:p>
            <a:r>
              <a:rPr lang="en-US" noProof="1" smtClean="0"/>
              <a:t>Around</a:t>
            </a:r>
            <a:r>
              <a:rPr lang="nb-NO" smtClean="0"/>
              <a:t> 80 employees, most </a:t>
            </a:r>
            <a:r>
              <a:rPr lang="nb-NO" err="1" smtClean="0"/>
              <a:t>with</a:t>
            </a:r>
            <a:r>
              <a:rPr lang="nb-NO" smtClean="0"/>
              <a:t> Ph.Ds or equivalents</a:t>
            </a:r>
          </a:p>
          <a:p>
            <a:pPr lvl="1"/>
            <a:r>
              <a:rPr lang="nb-NO" smtClean="0"/>
              <a:t>Research, focus on international publication</a:t>
            </a:r>
          </a:p>
          <a:p>
            <a:pPr lvl="1"/>
            <a:r>
              <a:rPr lang="nb-NO" smtClean="0"/>
              <a:t>Cooperation with other research institutions</a:t>
            </a:r>
          </a:p>
          <a:p>
            <a:pPr lvl="1"/>
            <a:r>
              <a:rPr lang="nb-NO" smtClean="0"/>
              <a:t>Also focus on Norwegian policy debate / advice to government</a:t>
            </a:r>
          </a:p>
          <a:p>
            <a:pPr lvl="1"/>
            <a:r>
              <a:rPr lang="nb-NO" smtClean="0"/>
              <a:t>Wide use of SSB data, both aggregate and individual-based</a:t>
            </a:r>
          </a:p>
          <a:p>
            <a:r>
              <a:rPr lang="nb-NO" smtClean="0"/>
              <a:t>Dynamic research environment</a:t>
            </a:r>
          </a:p>
          <a:p>
            <a:pPr lvl="1"/>
            <a:r>
              <a:rPr lang="nb-NO" smtClean="0"/>
              <a:t>Currently 8 full-time Ph.D. students</a:t>
            </a:r>
          </a:p>
          <a:p>
            <a:pPr lvl="1"/>
            <a:r>
              <a:rPr lang="nb-NO" smtClean="0"/>
              <a:t>and several master students</a:t>
            </a:r>
          </a:p>
          <a:p>
            <a:r>
              <a:rPr lang="nb-NO" noProof="1" smtClean="0"/>
              <a:t>Organized as six Research Groups:</a:t>
            </a:r>
          </a:p>
          <a:p>
            <a:pPr lvl="1"/>
            <a:r>
              <a:rPr lang="nb-NO" noProof="1" smtClean="0"/>
              <a:t>Microeconomics: Rolf Aaberge, </a:t>
            </a:r>
            <a:r>
              <a:rPr lang="nb-NO" noProof="1" smtClean="0">
                <a:hlinkClick r:id="rId3"/>
              </a:rPr>
              <a:t>roa@ssb.no</a:t>
            </a:r>
            <a:endParaRPr lang="nb-NO" noProof="1" smtClean="0"/>
          </a:p>
          <a:p>
            <a:pPr lvl="1"/>
            <a:r>
              <a:rPr lang="nb-NO" noProof="1" smtClean="0"/>
              <a:t>Public economics: Nils Martin Stølen, </a:t>
            </a:r>
            <a:r>
              <a:rPr lang="nb-NO" noProof="1" smtClean="0">
                <a:hlinkClick r:id="rId4"/>
              </a:rPr>
              <a:t>nms@ssb.no</a:t>
            </a:r>
            <a:r>
              <a:rPr lang="nb-NO" noProof="1" smtClean="0"/>
              <a:t> </a:t>
            </a:r>
          </a:p>
          <a:p>
            <a:pPr lvl="1"/>
            <a:r>
              <a:rPr lang="nb-NO" noProof="1"/>
              <a:t>Social and demographic research: Kjetil Telle, </a:t>
            </a:r>
            <a:r>
              <a:rPr lang="nb-NO" noProof="1">
                <a:hlinkClick r:id="rId5"/>
              </a:rPr>
              <a:t>tel@ssb.no</a:t>
            </a:r>
            <a:endParaRPr lang="nb-NO" noProof="1"/>
          </a:p>
          <a:p>
            <a:pPr lvl="1"/>
            <a:r>
              <a:rPr lang="nb-NO" noProof="1" smtClean="0"/>
              <a:t>Macroeconomics: Torbjørn Eika, </a:t>
            </a:r>
            <a:r>
              <a:rPr lang="nb-NO" noProof="1" smtClean="0">
                <a:hlinkClick r:id="rId6"/>
              </a:rPr>
              <a:t>tea@ssb.no</a:t>
            </a:r>
            <a:r>
              <a:rPr lang="nb-NO" noProof="1" smtClean="0"/>
              <a:t> </a:t>
            </a:r>
          </a:p>
          <a:p>
            <a:pPr lvl="1"/>
            <a:r>
              <a:rPr lang="nb-NO" noProof="1" smtClean="0"/>
              <a:t>Environmental economics: Taran Fæhn, </a:t>
            </a:r>
            <a:r>
              <a:rPr lang="nb-NO" noProof="1" smtClean="0">
                <a:hlinkClick r:id="rId7"/>
              </a:rPr>
              <a:t>tfn@ssb.no</a:t>
            </a:r>
            <a:endParaRPr lang="nb-NO" noProof="1" smtClean="0"/>
          </a:p>
          <a:p>
            <a:pPr lvl="1"/>
            <a:r>
              <a:rPr lang="nb-NO" noProof="1" smtClean="0"/>
              <a:t>Energy economics: Mads Greaker, </a:t>
            </a:r>
            <a:r>
              <a:rPr lang="nb-NO" noProof="1" smtClean="0">
                <a:hlinkClick r:id="rId8"/>
              </a:rPr>
              <a:t>mgr@ssb.no</a:t>
            </a:r>
            <a:endParaRPr lang="nb-NO" noProof="1" smtClean="0"/>
          </a:p>
          <a:p>
            <a:pPr lvl="1"/>
            <a:endParaRPr lang="nb-NO" noProof="1" smtClean="0"/>
          </a:p>
          <a:p>
            <a:pPr lvl="1"/>
            <a:endParaRPr lang="nb-NO" noProof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B9E7-177F-4D5B-848A-428884D1B199}" type="slidenum">
              <a:rPr lang="en-GB" smtClean="0">
                <a:solidFill>
                  <a:srgbClr val="000000"/>
                </a:solidFill>
              </a:rPr>
              <a:pPr/>
              <a:t>18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Historical economics at SSB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3400" y="1268760"/>
            <a:ext cx="8382000" cy="5132040"/>
          </a:xfrm>
        </p:spPr>
        <p:txBody>
          <a:bodyPr>
            <a:normAutofit fontScale="92500" lnSpcReduction="10000"/>
          </a:bodyPr>
          <a:lstStyle/>
          <a:p>
            <a:r>
              <a:rPr lang="nb-NO" smtClean="0"/>
              <a:t>A lot of data on Norway from ca 1850 onwards (and some even earlier)</a:t>
            </a:r>
          </a:p>
          <a:p>
            <a:pPr lvl="1"/>
            <a:r>
              <a:rPr lang="nb-NO" smtClean="0"/>
              <a:t>Individual micro data (digitized censuses of 1801, 1865, 1900, 1910 are freely available)</a:t>
            </a:r>
          </a:p>
          <a:p>
            <a:pPr lvl="1"/>
            <a:r>
              <a:rPr lang="nb-NO" smtClean="0"/>
              <a:t>Income distribution data (from tax records)</a:t>
            </a:r>
          </a:p>
          <a:p>
            <a:pPr lvl="1"/>
            <a:r>
              <a:rPr lang="nb-NO" smtClean="0"/>
              <a:t>Social statistics, education, industry statistics, and much more</a:t>
            </a:r>
          </a:p>
          <a:p>
            <a:pPr lvl="1"/>
            <a:r>
              <a:rPr lang="nb-NO" smtClean="0"/>
              <a:t>Often large geographical as well as time variation</a:t>
            </a:r>
          </a:p>
          <a:p>
            <a:r>
              <a:rPr lang="nb-NO" smtClean="0"/>
              <a:t>Can analyze specific time periods, or very long time-series</a:t>
            </a:r>
          </a:p>
          <a:p>
            <a:r>
              <a:rPr lang="nb-NO" smtClean="0"/>
              <a:t>Local or national cases</a:t>
            </a:r>
          </a:p>
          <a:p>
            <a:r>
              <a:rPr lang="nb-NO" smtClean="0"/>
              <a:t>For ideas, see </a:t>
            </a:r>
            <a:r>
              <a:rPr lang="nb-NO" smtClean="0">
                <a:hlinkClick r:id="rId3"/>
              </a:rPr>
              <a:t>http</a:t>
            </a:r>
            <a:r>
              <a:rPr lang="nb-NO">
                <a:hlinkClick r:id="rId3"/>
              </a:rPr>
              <a:t>://www.ssb.no/a/histstat/publikasjoner</a:t>
            </a:r>
            <a:r>
              <a:rPr lang="nb-NO" smtClean="0">
                <a:hlinkClick r:id="rId3"/>
              </a:rPr>
              <a:t>/</a:t>
            </a:r>
            <a:endParaRPr lang="nb-NO" smtClean="0"/>
          </a:p>
          <a:p>
            <a:pPr lvl="1"/>
            <a:r>
              <a:rPr lang="nb-NO" smtClean="0"/>
              <a:t>Some data is digitized at «kommunedatabasen» at </a:t>
            </a:r>
            <a:r>
              <a:rPr lang="nb-NO" smtClean="0">
                <a:hlinkClick r:id="rId4"/>
              </a:rPr>
              <a:t>www.nsd.no</a:t>
            </a:r>
            <a:r>
              <a:rPr lang="nb-NO" smtClean="0"/>
              <a:t> </a:t>
            </a:r>
          </a:p>
          <a:p>
            <a:pPr lvl="1"/>
            <a:r>
              <a:rPr lang="nb-NO" smtClean="0"/>
              <a:t>Census micro data 1910 and earlier: </a:t>
            </a:r>
            <a:r>
              <a:rPr lang="nb-NO" smtClean="0">
                <a:hlinkClick r:id="rId5"/>
              </a:rPr>
              <a:t>www.nappdata.org</a:t>
            </a:r>
            <a:r>
              <a:rPr lang="nb-NO" smtClean="0"/>
              <a:t> </a:t>
            </a:r>
          </a:p>
          <a:p>
            <a:r>
              <a:rPr lang="nb-NO" smtClean="0"/>
              <a:t>Contact:</a:t>
            </a:r>
          </a:p>
          <a:p>
            <a:pPr lvl="1"/>
            <a:r>
              <a:rPr lang="nb-NO" smtClean="0"/>
              <a:t>Jørgen Modalsli, </a:t>
            </a:r>
            <a:r>
              <a:rPr lang="nb-NO" smtClean="0">
                <a:hlinkClick r:id="rId6"/>
              </a:rPr>
              <a:t>mod@ssb.no</a:t>
            </a:r>
            <a:r>
              <a:rPr lang="nb-NO" smtClean="0"/>
              <a:t>, 21094312</a:t>
            </a:r>
          </a:p>
          <a:p>
            <a:pPr lvl="1"/>
            <a:r>
              <a:rPr lang="nb-NO" smtClean="0"/>
              <a:t>Rolf Aaberge, </a:t>
            </a:r>
            <a:r>
              <a:rPr lang="nb-NO" smtClean="0">
                <a:hlinkClick r:id="rId7"/>
              </a:rPr>
              <a:t>roa@ssb.no</a:t>
            </a:r>
            <a:r>
              <a:rPr lang="nb-NO" smtClean="0"/>
              <a:t>, 20194864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B9E7-177F-4D5B-848A-428884D1B199}" type="slidenum">
              <a:rPr lang="en-GB" smtClean="0">
                <a:solidFill>
                  <a:srgbClr val="000000"/>
                </a:solidFill>
              </a:rPr>
              <a:pPr/>
              <a:t>19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/>
          <p:cNvSpPr>
            <a:spLocks noGrp="1"/>
          </p:cNvSpPr>
          <p:nvPr>
            <p:ph type="dt" sz="quarter" idx="4294967295"/>
          </p:nvPr>
        </p:nvSpPr>
        <p:spPr bwMode="auto">
          <a:xfrm rot="16200000">
            <a:off x="-191293" y="6477793"/>
            <a:ext cx="5969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77F09A1-80AF-4315-9DF3-16511DD7D04C}" type="datetime1">
              <a:rPr lang="fi-FI" altLang="nb-NO"/>
              <a:pPr eaLnBrk="1" hangingPunct="1"/>
              <a:t>10.2.2014</a:t>
            </a:fld>
            <a:endParaRPr lang="fi-FI" altLang="nb-NO"/>
          </a:p>
        </p:txBody>
      </p:sp>
      <p:sp>
        <p:nvSpPr>
          <p:cNvPr id="16387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 rot="16200000">
            <a:off x="-1340643" y="4696618"/>
            <a:ext cx="28956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Firstname Surname, Organization 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9388" y="6376988"/>
            <a:ext cx="255587" cy="481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0F2628A-79D5-4761-8E4A-C6B1F5239D44}" type="slidenum">
              <a:rPr lang="fi-FI" altLang="nb-NO">
                <a:solidFill>
                  <a:srgbClr val="8D9523"/>
                </a:solidFill>
                <a:latin typeface="Arial Narrow" pitchFamily="34" charset="0"/>
              </a:rPr>
              <a:pPr eaLnBrk="1" hangingPunct="1"/>
              <a:t>2</a:t>
            </a:fld>
            <a:endParaRPr lang="fi-FI" altLang="nb-NO">
              <a:solidFill>
                <a:srgbClr val="8D9523"/>
              </a:solidFill>
              <a:latin typeface="Arial Narrow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750" y="179388"/>
            <a:ext cx="3168650" cy="792162"/>
          </a:xfrm>
        </p:spPr>
        <p:txBody>
          <a:bodyPr/>
          <a:lstStyle/>
          <a:p>
            <a:pPr eaLnBrk="1" hangingPunct="1"/>
            <a:r>
              <a:rPr lang="nb-NO" altLang="nb-NO" sz="2800" smtClean="0"/>
              <a:t>Blue-green </a:t>
            </a:r>
            <a:br>
              <a:rPr lang="nb-NO" altLang="nb-NO" sz="2800" smtClean="0"/>
            </a:br>
            <a:r>
              <a:rPr lang="nb-NO" altLang="nb-NO" sz="2800" smtClean="0"/>
              <a:t>infrastructure</a:t>
            </a:r>
            <a:endParaRPr lang="en-GB" altLang="nb-NO" sz="2800" smtClean="0"/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3354388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4892675" y="6308725"/>
            <a:ext cx="2397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b-NO" altLang="nb-NO" sz="1400"/>
              <a:t>Source: Oslo Kommune (2009)</a:t>
            </a:r>
            <a:endParaRPr lang="en-GB" altLang="nb-NO" sz="140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14438"/>
            <a:ext cx="4337050" cy="496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4594225" y="179388"/>
            <a:ext cx="4251325" cy="471487"/>
          </a:xfrm>
          <a:prstGeom prst="rect">
            <a:avLst/>
          </a:prstGeom>
          <a:effectLst>
            <a:outerShdw blurRad="38100" dist="25400" dir="8100000" algn="tr" rotWithShape="0">
              <a:prstClr val="black">
                <a:alpha val="40000"/>
              </a:prstClr>
            </a:outerShdw>
          </a:effectLst>
        </p:spPr>
        <p:txBody>
          <a:bodyPr lIns="10800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nb-NO" altLang="nb-NO" sz="2400">
                <a:latin typeface="Arial Rounded MT Bold" pitchFamily="34" charset="0"/>
              </a:rPr>
              <a:t>Spatial heterogeneity of inhabitants preferences  </a:t>
            </a:r>
            <a:endParaRPr lang="en-GB" altLang="nb-NO" sz="24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1" y="533400"/>
            <a:ext cx="6418385" cy="2438400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US" sz="3800" b="0">
                <a:effectLst>
                  <a:outerShdw blurRad="38100" dist="38100" dir="2700000" algn="tl">
                    <a:srgbClr val="C0C0C0"/>
                  </a:outerShdw>
                </a:effectLst>
              </a:rPr>
              <a:t>CREE – Oslo Center for Research on Environmentally friendly Energy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14500" y="2924175"/>
            <a:ext cx="5515708" cy="3025775"/>
          </a:xfrm>
        </p:spPr>
        <p:txBody>
          <a:bodyPr lIns="91440" tIns="45720" rIns="91440" bIns="45720"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2000" smtClean="0">
                <a:cs typeface="Times New Roman" pitchFamily="18" charset="0"/>
              </a:rPr>
              <a:t/>
            </a:r>
            <a:br>
              <a:rPr lang="en-US" sz="2000" smtClean="0">
                <a:cs typeface="Times New Roman" pitchFamily="18" charset="0"/>
              </a:rPr>
            </a:br>
            <a:r>
              <a:rPr lang="en-US" sz="2000" smtClean="0">
                <a:cs typeface="Times New Roman" pitchFamily="18" charset="0"/>
              </a:rPr>
              <a:t>Partners:</a:t>
            </a:r>
            <a:endParaRPr lang="nb-NO" sz="2000" smtClean="0"/>
          </a:p>
          <a:p>
            <a:pPr marL="742950" lvl="1" indent="-285750">
              <a:lnSpc>
                <a:spcPct val="90000"/>
              </a:lnSpc>
            </a:pPr>
            <a:r>
              <a:rPr lang="nb-NO" sz="1800" smtClean="0"/>
              <a:t>Frisch center</a:t>
            </a:r>
          </a:p>
          <a:p>
            <a:pPr marL="742950" lvl="1" indent="-285750">
              <a:lnSpc>
                <a:spcPct val="90000"/>
              </a:lnSpc>
            </a:pPr>
            <a:r>
              <a:rPr lang="nb-NO" sz="1800" smtClean="0"/>
              <a:t>Department of Economics, UiO</a:t>
            </a:r>
          </a:p>
          <a:p>
            <a:pPr marL="742950" lvl="1" indent="-285750">
              <a:lnSpc>
                <a:spcPct val="90000"/>
              </a:lnSpc>
            </a:pPr>
            <a:r>
              <a:rPr lang="nb-NO" sz="1800" smtClean="0"/>
              <a:t>Research Department, Statistics Norway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800" smtClean="0"/>
              <a:t>Tilburg Sustainability Center (Holland)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2000" smtClean="0"/>
              <a:t>Opportunities: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800" smtClean="0"/>
              <a:t>CREE master thesis grant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800" smtClean="0"/>
              <a:t>Participate on ongoing projects</a:t>
            </a:r>
          </a:p>
          <a:p>
            <a:pPr marL="742950" lvl="1" indent="-285750">
              <a:lnSpc>
                <a:spcPct val="90000"/>
              </a:lnSpc>
              <a:buFontTx/>
              <a:buNone/>
            </a:pPr>
            <a:endParaRPr lang="en-US" sz="1800" smtClean="0"/>
          </a:p>
          <a:p>
            <a:pPr marL="742950" lvl="1" indent="-285750">
              <a:lnSpc>
                <a:spcPct val="90000"/>
              </a:lnSpc>
              <a:buFontTx/>
              <a:buNone/>
            </a:pPr>
            <a:endParaRPr lang="nb-NO" sz="180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 idx="4294967295"/>
          </p:nvPr>
        </p:nvSpPr>
        <p:spPr>
          <a:xfrm>
            <a:off x="539552" y="476672"/>
            <a:ext cx="8382000" cy="648618"/>
          </a:xfrm>
        </p:spPr>
        <p:txBody>
          <a:bodyPr lIns="91440" tIns="45720" rIns="91440" bIns="45720" anchor="ctr"/>
          <a:lstStyle/>
          <a:p>
            <a:r>
              <a:rPr lang="en-US" dirty="0" smtClean="0"/>
              <a:t>Research profile and organization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4294967295"/>
          </p:nvPr>
        </p:nvSpPr>
        <p:spPr>
          <a:xfrm>
            <a:off x="395536" y="1340768"/>
            <a:ext cx="8526016" cy="4648200"/>
          </a:xfrm>
        </p:spPr>
        <p:txBody>
          <a:bodyPr lIns="91440" tIns="45720" rIns="91440" bIns="45720"/>
          <a:lstStyle/>
          <a:p>
            <a:pPr marL="533400" indent="-533400">
              <a:buFontTx/>
              <a:buNone/>
            </a:pPr>
            <a:r>
              <a:rPr lang="en-US" dirty="0" smtClean="0"/>
              <a:t>Head of CREE: </a:t>
            </a:r>
            <a:r>
              <a:rPr lang="en-US" dirty="0" err="1" smtClean="0"/>
              <a:t>Snorre</a:t>
            </a:r>
            <a:r>
              <a:rPr lang="en-US" dirty="0" smtClean="0"/>
              <a:t> </a:t>
            </a:r>
            <a:r>
              <a:rPr lang="en-US" dirty="0" err="1" smtClean="0"/>
              <a:t>Kverndokk</a:t>
            </a:r>
            <a:r>
              <a:rPr lang="en-US" dirty="0" smtClean="0"/>
              <a:t>, Frisch center</a:t>
            </a:r>
          </a:p>
          <a:p>
            <a:pPr marL="533400" indent="-533400">
              <a:buFontTx/>
              <a:buNone/>
            </a:pPr>
            <a:endParaRPr lang="en-US" dirty="0" smtClean="0"/>
          </a:p>
          <a:p>
            <a:pPr marL="533400" indent="-533400">
              <a:buFontTx/>
              <a:buAutoNum type="arabicPeriod"/>
            </a:pPr>
            <a:r>
              <a:rPr lang="en-US" sz="2000" dirty="0" smtClean="0"/>
              <a:t>International climate- and energy policy (e.g. sectorial treaties) </a:t>
            </a:r>
          </a:p>
          <a:p>
            <a:pPr marL="914400" lvl="1" indent="-477838">
              <a:buFont typeface="Wingdings" pitchFamily="2" charset="2"/>
              <a:buChar char="Ø"/>
            </a:pPr>
            <a:r>
              <a:rPr lang="en-US" dirty="0" err="1" smtClean="0"/>
              <a:t>Mads</a:t>
            </a:r>
            <a:r>
              <a:rPr lang="en-US" dirty="0" smtClean="0"/>
              <a:t> </a:t>
            </a:r>
            <a:r>
              <a:rPr lang="en-US" dirty="0" err="1" smtClean="0"/>
              <a:t>Greaker</a:t>
            </a:r>
            <a:r>
              <a:rPr lang="en-US" dirty="0" smtClean="0"/>
              <a:t>, Statistics Norway </a:t>
            </a:r>
          </a:p>
          <a:p>
            <a:pPr marL="533400" indent="-533400">
              <a:buFontTx/>
              <a:buAutoNum type="arabicPeriod"/>
            </a:pPr>
            <a:r>
              <a:rPr lang="en-US" sz="2000" dirty="0" smtClean="0"/>
              <a:t>Policy measures and the innovation process (e.g. innovation prizes)</a:t>
            </a:r>
          </a:p>
          <a:p>
            <a:pPr marL="914400" lvl="1" indent="-477838">
              <a:buFont typeface="Wingdings" pitchFamily="2" charset="2"/>
              <a:buChar char="Ø"/>
            </a:pPr>
            <a:r>
              <a:rPr lang="en-US" dirty="0" smtClean="0"/>
              <a:t>Rolf </a:t>
            </a:r>
            <a:r>
              <a:rPr lang="en-US" dirty="0" err="1" smtClean="0"/>
              <a:t>Golombek</a:t>
            </a:r>
            <a:r>
              <a:rPr lang="en-US" dirty="0" smtClean="0"/>
              <a:t>, Frisch center</a:t>
            </a:r>
          </a:p>
          <a:p>
            <a:pPr marL="533400" indent="-533400">
              <a:buFontTx/>
              <a:buAutoNum type="arabicPeriod"/>
            </a:pPr>
            <a:r>
              <a:rPr lang="en-US" sz="2000" dirty="0" smtClean="0"/>
              <a:t>Regulation and functioning of electricity markets (e.g. capacity markets)</a:t>
            </a:r>
          </a:p>
          <a:p>
            <a:pPr marL="914400" lvl="1" indent="-477838">
              <a:buFont typeface="Wingdings" pitchFamily="2" charset="2"/>
              <a:buChar char="Ø"/>
            </a:pPr>
            <a:r>
              <a:rPr lang="en-US" dirty="0" smtClean="0"/>
              <a:t>Nils-Henrik M. von der Fehr, </a:t>
            </a:r>
            <a:r>
              <a:rPr lang="en-US" dirty="0" err="1" smtClean="0"/>
              <a:t>UiO</a:t>
            </a:r>
            <a:endParaRPr lang="en-US" dirty="0" smtClean="0"/>
          </a:p>
          <a:p>
            <a:pPr marL="533400" indent="-533400">
              <a:buFontTx/>
              <a:buAutoNum type="arabicPeriod"/>
            </a:pPr>
            <a:r>
              <a:rPr lang="en-US" sz="2000" dirty="0" smtClean="0"/>
              <a:t>Evaluation of policy for the climate-energy nexus (e.g. energy efficiency) </a:t>
            </a:r>
          </a:p>
          <a:p>
            <a:pPr marL="914400" lvl="1" indent="-477838">
              <a:buFont typeface="Wingdings" pitchFamily="2" charset="2"/>
              <a:buChar char="Ø"/>
            </a:pPr>
            <a:r>
              <a:rPr lang="en-US" dirty="0" err="1" smtClean="0"/>
              <a:t>Bente</a:t>
            </a:r>
            <a:r>
              <a:rPr lang="en-US" dirty="0" smtClean="0"/>
              <a:t> </a:t>
            </a:r>
            <a:r>
              <a:rPr lang="en-US" dirty="0" err="1" smtClean="0"/>
              <a:t>Halvorsen</a:t>
            </a:r>
            <a:r>
              <a:rPr lang="en-US" dirty="0" smtClean="0"/>
              <a:t>, SSB</a:t>
            </a:r>
          </a:p>
          <a:p>
            <a:pPr marL="533400" indent="-533400">
              <a:buFontTx/>
              <a:buAutoNum type="arabicPeriod"/>
            </a:pPr>
            <a:r>
              <a:rPr lang="en-US" sz="2000" dirty="0" smtClean="0"/>
              <a:t>Next generation numerical models (e.g. MSG with end. tech. change)</a:t>
            </a:r>
          </a:p>
          <a:p>
            <a:pPr marL="914400" lvl="1" indent="-477838">
              <a:buFont typeface="Wingdings" pitchFamily="2" charset="2"/>
              <a:buChar char="Ø"/>
            </a:pPr>
            <a:r>
              <a:rPr lang="en-US" dirty="0" smtClean="0"/>
              <a:t>Brita Bye, Statistics Norway</a:t>
            </a:r>
          </a:p>
          <a:p>
            <a:pPr marL="533400" indent="-533400">
              <a:buFontTx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27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b="1" dirty="0" smtClean="0"/>
              <a:t>Writing your masters thesis at the Frisch Centre</a:t>
            </a:r>
            <a:endParaRPr lang="nb-NO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Oddbjørn </a:t>
            </a:r>
            <a:r>
              <a:rPr lang="nb-NO" smtClean="0"/>
              <a:t>Raaum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88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The Frisch Centre</a:t>
            </a:r>
            <a:endParaRPr lang="nb-N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Applied research institute on campus</a:t>
            </a:r>
          </a:p>
          <a:p>
            <a:r>
              <a:rPr lang="nb-NO" dirty="0" smtClean="0"/>
              <a:t>Research on </a:t>
            </a:r>
          </a:p>
          <a:p>
            <a:pPr lvl="1"/>
            <a:r>
              <a:rPr lang="nb-NO" dirty="0" smtClean="0"/>
              <a:t>Labor market</a:t>
            </a:r>
          </a:p>
          <a:p>
            <a:pPr lvl="1"/>
            <a:r>
              <a:rPr lang="nb-NO" dirty="0" smtClean="0"/>
              <a:t>Health</a:t>
            </a:r>
          </a:p>
          <a:p>
            <a:pPr lvl="1"/>
            <a:r>
              <a:rPr lang="nb-NO" dirty="0" smtClean="0"/>
              <a:t>Environmental policies and climate change</a:t>
            </a:r>
          </a:p>
          <a:p>
            <a:pPr lvl="1"/>
            <a:r>
              <a:rPr lang="nb-NO" dirty="0" smtClean="0"/>
              <a:t>Behavioral economics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1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What can we offer?</a:t>
            </a:r>
            <a:endParaRPr lang="nb-N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Students take part in ongoing research projects</a:t>
            </a:r>
          </a:p>
          <a:p>
            <a:r>
              <a:rPr lang="nb-NO" dirty="0" smtClean="0"/>
              <a:t>Access to data</a:t>
            </a:r>
          </a:p>
          <a:p>
            <a:r>
              <a:rPr lang="nb-NO" dirty="0" smtClean="0"/>
              <a:t>Supervision</a:t>
            </a:r>
          </a:p>
          <a:p>
            <a:r>
              <a:rPr lang="nb-NO" dirty="0" smtClean="0"/>
              <a:t>Office space</a:t>
            </a:r>
          </a:p>
          <a:p>
            <a:r>
              <a:rPr lang="nb-NO" dirty="0" smtClean="0"/>
              <a:t>Scholarship NOK 20.000;  </a:t>
            </a:r>
            <a:r>
              <a:rPr lang="nb-NO" dirty="0" err="1" smtClean="0"/>
              <a:t>application</a:t>
            </a:r>
            <a:r>
              <a:rPr lang="nb-NO" dirty="0" smtClean="0"/>
              <a:t> </a:t>
            </a:r>
            <a:r>
              <a:rPr lang="nb-NO" dirty="0" err="1" smtClean="0"/>
              <a:t>before</a:t>
            </a:r>
            <a:r>
              <a:rPr lang="nb-NO" dirty="0" smtClean="0"/>
              <a:t> 1 </a:t>
            </a:r>
            <a:r>
              <a:rPr lang="nb-NO" dirty="0" err="1" smtClean="0"/>
              <a:t>March</a:t>
            </a:r>
            <a:r>
              <a:rPr lang="nb-NO" dirty="0" smtClean="0"/>
              <a:t>, </a:t>
            </a:r>
            <a:r>
              <a:rPr lang="nb-NO" dirty="0" err="1" smtClean="0"/>
              <a:t>see</a:t>
            </a:r>
            <a:r>
              <a:rPr lang="nb-NO" dirty="0" smtClean="0"/>
              <a:t> </a:t>
            </a:r>
            <a:r>
              <a:rPr lang="nb-NO" dirty="0" err="1" smtClean="0">
                <a:hlinkClick r:id="rId2"/>
              </a:rPr>
              <a:t>www.frisch.uio</a:t>
            </a:r>
            <a:r>
              <a:rPr lang="nb-NO" dirty="0" smtClean="0"/>
              <a:t> for </a:t>
            </a:r>
            <a:r>
              <a:rPr lang="nb-NO" dirty="0" err="1" smtClean="0"/>
              <a:t>details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65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What have others done?</a:t>
            </a:r>
            <a:endParaRPr lang="nb-NO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5232772" cy="783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636912"/>
            <a:ext cx="3960440" cy="18068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780928"/>
            <a:ext cx="2607875" cy="36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4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Content Placeholder 10" descr="Untitled.png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962"/>
            <a:ext cx="4281488" cy="5956183"/>
          </a:xfrm>
        </p:spPr>
      </p:pic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61963" y="350838"/>
            <a:ext cx="3794125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TELENOR ASA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61963" y="1196752"/>
            <a:ext cx="3794125" cy="468334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global mobile operator present </a:t>
            </a:r>
            <a:r>
              <a:rPr lang="en-US" dirty="0">
                <a:solidFill>
                  <a:schemeClr val="bg1"/>
                </a:solidFill>
              </a:rPr>
              <a:t>in 13 countries (the richest and one of the poorest). </a:t>
            </a:r>
            <a:r>
              <a:rPr lang="en-US" dirty="0" smtClean="0">
                <a:solidFill>
                  <a:schemeClr val="bg1"/>
                </a:solidFill>
              </a:rPr>
              <a:t>A main strategic goal is to deliver internet for all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TELENOR RESEARCH</a:t>
            </a:r>
          </a:p>
          <a:p>
            <a:r>
              <a:rPr lang="en-US" dirty="0"/>
              <a:t>40 +</a:t>
            </a:r>
            <a:r>
              <a:rPr lang="en-US" dirty="0" smtClean="0"/>
              <a:t> </a:t>
            </a:r>
            <a:r>
              <a:rPr lang="en-US" dirty="0"/>
              <a:t>researchers with PhD’s in many </a:t>
            </a:r>
            <a:r>
              <a:rPr lang="en-US" dirty="0" smtClean="0"/>
              <a:t>fields, of which </a:t>
            </a:r>
            <a:endParaRPr lang="en-US" dirty="0"/>
          </a:p>
          <a:p>
            <a:r>
              <a:rPr lang="en-US" dirty="0"/>
              <a:t>8 economists that work full time with </a:t>
            </a:r>
          </a:p>
          <a:p>
            <a:pPr marL="179387" lvl="1" indent="0">
              <a:buNone/>
            </a:pPr>
            <a:r>
              <a:rPr lang="en-US" dirty="0" smtClean="0"/>
              <a:t>- To </a:t>
            </a:r>
            <a:r>
              <a:rPr lang="en-US" dirty="0"/>
              <a:t>do excellent </a:t>
            </a:r>
            <a:r>
              <a:rPr lang="en-US" dirty="0" smtClean="0"/>
              <a:t>research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 smtClean="0"/>
              <a:t>To </a:t>
            </a:r>
            <a:r>
              <a:rPr lang="en-US" dirty="0"/>
              <a:t>provide Telenor with top </a:t>
            </a:r>
            <a:r>
              <a:rPr lang="en-US" dirty="0" smtClean="0"/>
              <a:t>advise</a:t>
            </a:r>
          </a:p>
          <a:p>
            <a:pPr lvl="1">
              <a:buFontTx/>
              <a:buChar char="-"/>
            </a:pPr>
            <a:endParaRPr lang="en-US" dirty="0"/>
          </a:p>
          <a:p>
            <a:pPr marL="179387" lvl="1" indent="0">
              <a:buNone/>
            </a:pPr>
            <a:r>
              <a:rPr lang="en-US" dirty="0" err="1"/>
              <a:t>C</a:t>
            </a:r>
            <a:r>
              <a:rPr lang="en-US" smtClean="0"/>
              <a:t>ontact</a:t>
            </a:r>
            <a:r>
              <a:rPr lang="en-US"/>
              <a:t>: Gorm-Andreas.Gronnevet@telenor.com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6DF34A-6DF7-4FB9-9257-7605CC7ABB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96336" y="6012631"/>
            <a:ext cx="1368152" cy="845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023F5-5F04-4B0D-A6F7-CEC83EA2BCE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4475" y="286420"/>
            <a:ext cx="8655050" cy="6223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We target five key research areas:</a:t>
            </a:r>
            <a:endParaRPr lang="nb-NO" sz="2800" b="1" dirty="0">
              <a:latin typeface="Calibri" panose="020F0502020204030204" pitchFamily="34" charset="0"/>
            </a:endParaRPr>
          </a:p>
        </p:txBody>
      </p:sp>
      <p:sp>
        <p:nvSpPr>
          <p:cNvPr id="26" name="Rektangel 14"/>
          <p:cNvSpPr/>
          <p:nvPr/>
        </p:nvSpPr>
        <p:spPr bwMode="auto">
          <a:xfrm>
            <a:off x="2122267" y="1052736"/>
            <a:ext cx="1518975" cy="74076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Data Analytics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29289" y="4825142"/>
            <a:ext cx="1518975" cy="980121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t="-1" b="-1"/>
            </a:stretch>
          </a:blip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endParaRPr lang="nb-NO" sz="2300">
              <a:solidFill>
                <a:srgbClr val="FFFFFF"/>
              </a:solidFill>
            </a:endParaRPr>
          </a:p>
        </p:txBody>
      </p:sp>
      <p:sp>
        <p:nvSpPr>
          <p:cNvPr id="28" name="Rektangel 14"/>
          <p:cNvSpPr/>
          <p:nvPr/>
        </p:nvSpPr>
        <p:spPr bwMode="auto">
          <a:xfrm>
            <a:off x="3761318" y="1052736"/>
            <a:ext cx="1518975" cy="74076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Service Innovation	</a:t>
            </a:r>
            <a:endParaRPr lang="en-US" sz="14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ktangel 14"/>
          <p:cNvSpPr/>
          <p:nvPr/>
        </p:nvSpPr>
        <p:spPr bwMode="auto">
          <a:xfrm>
            <a:off x="5410181" y="1052736"/>
            <a:ext cx="1518975" cy="74076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Next Generation Network Technology</a:t>
            </a:r>
            <a:endParaRPr lang="en-US" sz="14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ktangel 14"/>
          <p:cNvSpPr/>
          <p:nvPr/>
        </p:nvSpPr>
        <p:spPr bwMode="auto">
          <a:xfrm>
            <a:off x="7078675" y="1052736"/>
            <a:ext cx="1518975" cy="74076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Next Generation Services</a:t>
            </a:r>
            <a:endParaRPr lang="en-US" sz="14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0647" y="1742409"/>
            <a:ext cx="1532101" cy="3539430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The team develops </a:t>
            </a:r>
            <a:r>
              <a:rPr lang="en-US" sz="1600" b="1" dirty="0" smtClean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insight </a:t>
            </a:r>
            <a:r>
              <a:rPr lang="en-US" sz="1600" b="1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on competitors, customers and regulations </a:t>
            </a: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in order to navigate the complex competitive landscape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elenor Font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elenor Font" pitchFamily="34" charset="0"/>
              <a:ea typeface="ＭＳ Ｐゴシック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22267" y="1775886"/>
            <a:ext cx="1513629" cy="3908762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nb-NO" sz="1600" b="1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Leveraging </a:t>
            </a:r>
            <a:r>
              <a:rPr lang="nb-NO" sz="1600" b="1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our</a:t>
            </a:r>
            <a:r>
              <a:rPr lang="nb-NO" sz="1600" b="1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data,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using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all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tools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and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sources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available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, to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enhance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customer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insight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and 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improve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decision</a:t>
            </a:r>
            <a:r>
              <a:rPr lang="nb-NO" sz="1600" dirty="0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 </a:t>
            </a:r>
            <a:r>
              <a:rPr lang="nb-NO" sz="1600" dirty="0" err="1">
                <a:solidFill>
                  <a:srgbClr val="000000"/>
                </a:solidFill>
                <a:latin typeface="Telenor Font" panose="020B0504020202020204" pitchFamily="34" charset="0"/>
                <a:ea typeface="ＭＳ Ｐゴシック" pitchFamily="34" charset="-128"/>
              </a:rPr>
              <a:t>making</a:t>
            </a:r>
            <a:endParaRPr lang="nb-NO" sz="1600" dirty="0">
              <a:solidFill>
                <a:srgbClr val="000000"/>
              </a:solidFill>
              <a:latin typeface="Telenor Font" panose="020B0504020202020204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nb-NO" sz="1600" dirty="0" smtClean="0">
              <a:solidFill>
                <a:srgbClr val="000000"/>
              </a:solidFill>
              <a:latin typeface="Telenor Font" panose="020B0504020202020204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nb-NO" sz="1600" dirty="0" smtClean="0">
              <a:solidFill>
                <a:srgbClr val="000000"/>
              </a:solidFill>
              <a:latin typeface="Telenor Font" panose="020B0504020202020204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nb-NO" sz="1600" dirty="0">
              <a:solidFill>
                <a:srgbClr val="000000"/>
              </a:solidFill>
              <a:latin typeface="Telenor Font" panose="020B0504020202020204" pitchFamily="34" charset="0"/>
              <a:ea typeface="ＭＳ Ｐゴシック" pitchFamily="34" charset="-12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16921" y="4833196"/>
            <a:ext cx="1518975" cy="972068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442" b="-22480"/>
            </a:stretch>
          </a:blip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endParaRPr lang="nb-NO" sz="230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78451" y="1775886"/>
            <a:ext cx="1513629" cy="3539430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Transforming Telenor into a </a:t>
            </a:r>
            <a:r>
              <a:rPr lang="en-US" sz="1600" b="1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customer centric company </a:t>
            </a: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based 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service design, customer insight and organizational analysis</a:t>
            </a:r>
            <a:endParaRPr lang="en-US" sz="16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Telenor Font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36096" y="1775886"/>
            <a:ext cx="1513629" cy="3046988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Researching the </a:t>
            </a:r>
            <a:r>
              <a:rPr lang="en-US" sz="1600" b="1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future network technologies </a:t>
            </a: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and service </a:t>
            </a:r>
            <a:r>
              <a:rPr lang="en-US" sz="1600" b="1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network architectures </a:t>
            </a: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with focus on disruptive </a:t>
            </a:r>
            <a:r>
              <a:rPr lang="en-US" sz="1600" dirty="0" smtClean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changes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elenor Font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elenor Font" pitchFamily="34" charset="0"/>
              <a:ea typeface="ＭＳ Ｐゴシック" pitchFamily="34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2280" y="1775886"/>
            <a:ext cx="1513629" cy="3170099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Explore the use of next generation </a:t>
            </a:r>
            <a:r>
              <a:rPr lang="en-US" sz="1600" b="1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mobile</a:t>
            </a: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web</a:t>
            </a: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 and </a:t>
            </a:r>
            <a:r>
              <a:rPr lang="en-US" sz="1600" b="1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Internet</a:t>
            </a:r>
            <a:r>
              <a:rPr lang="en-US" sz="1600" dirty="0">
                <a:solidFill>
                  <a:srgbClr val="000000"/>
                </a:solidFill>
                <a:latin typeface="Telenor Font" pitchFamily="34" charset="0"/>
                <a:ea typeface="ＭＳ Ｐゴシック" pitchFamily="34" charset="-128"/>
              </a:rPr>
              <a:t> technologies for developing and delivering services on various devices</a:t>
            </a:r>
            <a:endParaRPr lang="en-US" sz="16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nb-NO" sz="1600" dirty="0">
              <a:solidFill>
                <a:srgbClr val="000000"/>
              </a:solidFill>
              <a:latin typeface="Telenor Font" panose="020B0504020202020204" pitchFamily="34" charset="0"/>
              <a:ea typeface="ＭＳ Ｐゴシック" pitchFamily="34" charset="-12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92280" y="4816729"/>
            <a:ext cx="1491390" cy="9885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endParaRPr lang="nb-NO" sz="230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773105" y="4825142"/>
            <a:ext cx="1518975" cy="980121"/>
          </a:xfrm>
          <a:prstGeom prst="roundRect">
            <a:avLst>
              <a:gd name="adj" fmla="val 0"/>
            </a:avLst>
          </a:prstGeom>
          <a:blipFill>
            <a:blip r:embed="rId5"/>
            <a:srcRect/>
            <a:stretch>
              <a:fillRect t="-8683" b="-16204"/>
            </a:stretch>
          </a:blip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endParaRPr lang="nb-NO" sz="2300">
              <a:solidFill>
                <a:srgbClr val="FFFFFF"/>
              </a:solidFill>
            </a:endParaRPr>
          </a:p>
        </p:txBody>
      </p:sp>
      <p:sp>
        <p:nvSpPr>
          <p:cNvPr id="8" name="Rektangel 14"/>
          <p:cNvSpPr/>
          <p:nvPr/>
        </p:nvSpPr>
        <p:spPr bwMode="auto">
          <a:xfrm>
            <a:off x="453773" y="1052736"/>
            <a:ext cx="1518975" cy="74076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Competition</a:t>
            </a:r>
            <a:endParaRPr lang="en-US" sz="14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40646" y="4780765"/>
            <a:ext cx="1518975" cy="988534"/>
          </a:xfrm>
          <a:prstGeom prst="roundRect">
            <a:avLst>
              <a:gd name="adj" fmla="val 0"/>
            </a:avLst>
          </a:prstGeom>
          <a:blipFill>
            <a:blip r:embed="rId6"/>
            <a:srcRect/>
            <a:stretch>
              <a:fillRect b="-23826"/>
            </a:stretch>
          </a:blip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13" fontAlgn="base">
              <a:spcBef>
                <a:spcPct val="0"/>
              </a:spcBef>
              <a:spcAft>
                <a:spcPct val="0"/>
              </a:spcAft>
            </a:pPr>
            <a:endParaRPr lang="nb-NO" sz="2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latin typeface="Arial" pitchFamily="34" charset="0"/>
                <a:ea typeface="ＭＳ Ｐゴシック" pitchFamily="34" charset="-128"/>
              </a:rPr>
              <a:t>Telenor master </a:t>
            </a:r>
            <a:r>
              <a:rPr lang="nb-NO" dirty="0" err="1" smtClean="0">
                <a:latin typeface="Arial" pitchFamily="34" charset="0"/>
                <a:ea typeface="ＭＳ Ｐゴシック" pitchFamily="34" charset="-128"/>
              </a:rPr>
              <a:t>grants</a:t>
            </a:r>
            <a:r>
              <a:rPr lang="nb-NO" dirty="0" smtClean="0">
                <a:latin typeface="Arial" pitchFamily="34" charset="0"/>
                <a:ea typeface="ＭＳ Ｐゴシック" pitchFamily="34" charset="-128"/>
              </a:rPr>
              <a:t> (50 000 NOK)</a:t>
            </a: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 eaLnBrk="1" hangingPunct="1"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  <a:p>
            <a:pPr marL="179388" indent="-179388" eaLnBrk="1" hangingPunct="1"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  <a:p>
            <a:pPr marL="179388" indent="-179388" eaLnBrk="1" hangingPunct="1"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1AD3A-7FA6-4141-8DA7-38960F0AEEA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1819" y="1677170"/>
            <a:ext cx="8224982" cy="129994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We are looking for </a:t>
            </a:r>
            <a:r>
              <a:rPr lang="en-US" sz="2000" dirty="0" smtClean="0">
                <a:solidFill>
                  <a:srgbClr val="FFFFFF"/>
                </a:solidFill>
              </a:rPr>
              <a:t>good analytical skills. </a:t>
            </a:r>
            <a:r>
              <a:rPr lang="en-US" sz="2000" dirty="0">
                <a:solidFill>
                  <a:srgbClr val="FFFFFF"/>
                </a:solidFill>
              </a:rPr>
              <a:t>All applicants are </a:t>
            </a:r>
            <a:r>
              <a:rPr lang="en-US" sz="2000" dirty="0" smtClean="0">
                <a:solidFill>
                  <a:srgbClr val="FFFFFF"/>
                </a:solidFill>
              </a:rPr>
              <a:t>therefore free </a:t>
            </a:r>
            <a:r>
              <a:rPr lang="en-US" sz="2000" dirty="0">
                <a:solidFill>
                  <a:srgbClr val="FFFFFF"/>
                </a:solidFill>
              </a:rPr>
              <a:t>to formulate their own master research. It should be relevant for </a:t>
            </a:r>
            <a:r>
              <a:rPr lang="en-US" sz="2000" dirty="0" smtClean="0">
                <a:solidFill>
                  <a:srgbClr val="FFFFFF"/>
                </a:solidFill>
              </a:rPr>
              <a:t>Telenor.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818" y="3083443"/>
            <a:ext cx="8224982" cy="279704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Example topics</a:t>
            </a:r>
          </a:p>
          <a:p>
            <a:pPr marL="914400" lvl="1" indent="-4572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 dirty="0" smtClean="0">
                <a:solidFill>
                  <a:srgbClr val="FFFFFF"/>
                </a:solidFill>
              </a:rPr>
              <a:t>Pricing</a:t>
            </a:r>
            <a:r>
              <a:rPr lang="en-US" sz="2000" dirty="0" smtClean="0">
                <a:solidFill>
                  <a:srgbClr val="FFFFFF"/>
                </a:solidFill>
              </a:rPr>
              <a:t> How should we price and price discriminate in social networks?</a:t>
            </a:r>
          </a:p>
          <a:p>
            <a:pPr marL="914400" lvl="1" indent="-4572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 dirty="0">
                <a:solidFill>
                  <a:srgbClr val="FFFFFF"/>
                </a:solidFill>
              </a:rPr>
              <a:t>Radio Spectrum </a:t>
            </a:r>
            <a:r>
              <a:rPr lang="en-US" sz="2000" dirty="0">
                <a:solidFill>
                  <a:srgbClr val="FFFFFF"/>
                </a:solidFill>
              </a:rPr>
              <a:t>How should governments manage this resource to benefit their </a:t>
            </a:r>
            <a:r>
              <a:rPr lang="en-US" sz="2000" dirty="0" smtClean="0">
                <a:solidFill>
                  <a:srgbClr val="FFFFFF"/>
                </a:solidFill>
              </a:rPr>
              <a:t>society?</a:t>
            </a:r>
          </a:p>
          <a:p>
            <a:pPr marL="914400" lvl="1" indent="-4572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 dirty="0" smtClean="0">
                <a:solidFill>
                  <a:srgbClr val="FFFFFF"/>
                </a:solidFill>
              </a:rPr>
              <a:t>Competition </a:t>
            </a:r>
            <a:r>
              <a:rPr lang="en-US" sz="2000" dirty="0" smtClean="0">
                <a:solidFill>
                  <a:srgbClr val="FFFFFF"/>
                </a:solidFill>
              </a:rPr>
              <a:t>What is a good strategy in a growing market when fixed costs are large and marginal costs are zero?</a:t>
            </a:r>
          </a:p>
          <a:p>
            <a:pPr marL="914400" lvl="1" indent="-4572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nb-NO" sz="2000" b="1" dirty="0" err="1" smtClean="0">
                <a:solidFill>
                  <a:srgbClr val="FFFFFF"/>
                </a:solidFill>
              </a:rPr>
              <a:t>Regulation</a:t>
            </a:r>
            <a:r>
              <a:rPr lang="nb-NO" sz="2000" b="1" dirty="0">
                <a:solidFill>
                  <a:srgbClr val="FFFFFF"/>
                </a:solidFill>
              </a:rPr>
              <a:t> </a:t>
            </a:r>
            <a:r>
              <a:rPr lang="nb-NO" sz="2000" b="1" dirty="0" smtClean="0">
                <a:solidFill>
                  <a:srgbClr val="FFFFFF"/>
                </a:solidFill>
              </a:rPr>
              <a:t>- </a:t>
            </a:r>
            <a:r>
              <a:rPr lang="nb-NO" sz="2000" dirty="0" err="1" smtClean="0">
                <a:solidFill>
                  <a:srgbClr val="FFFFFF"/>
                </a:solidFill>
              </a:rPr>
              <a:t>how</a:t>
            </a:r>
            <a:r>
              <a:rPr lang="nb-NO" sz="2000" dirty="0" smtClean="0">
                <a:solidFill>
                  <a:srgbClr val="FFFFFF"/>
                </a:solidFill>
              </a:rPr>
              <a:t> to </a:t>
            </a:r>
            <a:r>
              <a:rPr lang="nb-NO" sz="2000" dirty="0" err="1" smtClean="0">
                <a:solidFill>
                  <a:srgbClr val="FFFFFF"/>
                </a:solidFill>
              </a:rPr>
              <a:t>efficiently</a:t>
            </a:r>
            <a:r>
              <a:rPr lang="nb-NO" sz="2000" dirty="0" smtClean="0">
                <a:solidFill>
                  <a:srgbClr val="FFFFFF"/>
                </a:solidFill>
              </a:rPr>
              <a:t> </a:t>
            </a:r>
            <a:r>
              <a:rPr lang="nb-NO" sz="2000" dirty="0" err="1" smtClean="0">
                <a:solidFill>
                  <a:srgbClr val="FFFFFF"/>
                </a:solidFill>
              </a:rPr>
              <a:t>regulate</a:t>
            </a:r>
            <a:r>
              <a:rPr lang="nb-NO" sz="2000" dirty="0" smtClean="0">
                <a:solidFill>
                  <a:srgbClr val="FFFFFF"/>
                </a:solidFill>
              </a:rPr>
              <a:t> </a:t>
            </a:r>
            <a:r>
              <a:rPr lang="nb-NO" sz="2000" dirty="0" err="1" smtClean="0">
                <a:solidFill>
                  <a:srgbClr val="FFFFFF"/>
                </a:solidFill>
              </a:rPr>
              <a:t>the</a:t>
            </a:r>
            <a:r>
              <a:rPr lang="nb-NO" sz="2000" dirty="0" smtClean="0">
                <a:solidFill>
                  <a:srgbClr val="FFFFFF"/>
                </a:solidFill>
              </a:rPr>
              <a:t> </a:t>
            </a:r>
            <a:r>
              <a:rPr lang="nb-NO" sz="2000" dirty="0" err="1" smtClean="0">
                <a:solidFill>
                  <a:srgbClr val="FFFFFF"/>
                </a:solidFill>
              </a:rPr>
              <a:t>telecom</a:t>
            </a:r>
            <a:r>
              <a:rPr lang="nb-NO" sz="2000" dirty="0" smtClean="0">
                <a:solidFill>
                  <a:srgbClr val="FFFFFF"/>
                </a:solidFill>
              </a:rPr>
              <a:t> </a:t>
            </a:r>
            <a:r>
              <a:rPr lang="nb-NO" sz="2000" dirty="0" err="1" smtClean="0">
                <a:solidFill>
                  <a:srgbClr val="FFFFFF"/>
                </a:solidFill>
              </a:rPr>
              <a:t>markets</a:t>
            </a:r>
            <a:r>
              <a:rPr lang="nb-NO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32656"/>
            <a:ext cx="7772400" cy="1143000"/>
          </a:xfrm>
        </p:spPr>
        <p:txBody>
          <a:bodyPr/>
          <a:lstStyle/>
          <a:p>
            <a:r>
              <a:rPr lang="en-US" sz="3600" dirty="0" smtClean="0"/>
              <a:t>Applied Development Economics</a:t>
            </a:r>
            <a:endParaRPr lang="en-US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28800"/>
            <a:ext cx="7772400" cy="4114800"/>
          </a:xfrm>
        </p:spPr>
        <p:txBody>
          <a:bodyPr/>
          <a:lstStyle/>
          <a:p>
            <a:r>
              <a:rPr lang="en-US" dirty="0" smtClean="0"/>
              <a:t>Tanzania land market </a:t>
            </a:r>
            <a:r>
              <a:rPr lang="en-US" sz="2800" dirty="0" smtClean="0"/>
              <a:t>(</a:t>
            </a:r>
            <a:r>
              <a:rPr lang="en-US" sz="2800" dirty="0" err="1" smtClean="0"/>
              <a:t>AmbTanz</a:t>
            </a:r>
            <a:r>
              <a:rPr lang="en-US" sz="2800" dirty="0" smtClean="0"/>
              <a:t>)</a:t>
            </a:r>
          </a:p>
          <a:p>
            <a:pPr lvl="1"/>
            <a:r>
              <a:rPr lang="en-US" dirty="0" err="1" smtClean="0"/>
              <a:t>Formalization+growth→increase</a:t>
            </a:r>
            <a:r>
              <a:rPr lang="en-US" dirty="0" smtClean="0"/>
              <a:t> land price</a:t>
            </a:r>
          </a:p>
          <a:p>
            <a:pPr lvl="1"/>
            <a:r>
              <a:rPr lang="en-US" dirty="0" smtClean="0"/>
              <a:t>Make survey data set</a:t>
            </a:r>
          </a:p>
          <a:p>
            <a:endParaRPr lang="en-US" dirty="0" smtClean="0"/>
          </a:p>
          <a:p>
            <a:r>
              <a:rPr lang="en-US" dirty="0" smtClean="0"/>
              <a:t>Brazil local content in oil </a:t>
            </a:r>
            <a:r>
              <a:rPr lang="en-US" sz="2400" dirty="0" smtClean="0"/>
              <a:t>(NFR-LA)</a:t>
            </a:r>
          </a:p>
          <a:p>
            <a:pPr lvl="1"/>
            <a:r>
              <a:rPr lang="en-US" dirty="0" smtClean="0"/>
              <a:t>Learned anything from old ISI?</a:t>
            </a:r>
          </a:p>
          <a:p>
            <a:pPr lvl="1"/>
            <a:r>
              <a:rPr lang="en-US" dirty="0" smtClean="0"/>
              <a:t>Organize and analyze dataset</a:t>
            </a:r>
          </a:p>
          <a:p>
            <a:pPr lvl="1"/>
            <a:r>
              <a:rPr lang="en-US" sz="2000" dirty="0" smtClean="0">
                <a:hlinkClick r:id="rId2"/>
              </a:rPr>
              <a:t>http://www.nibrinternational.no/brazilian_industrial_policy/</a:t>
            </a:r>
            <a:endParaRPr lang="en-US" sz="2000" dirty="0" smtClean="0"/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äivämäärän paikkamerkki 1"/>
          <p:cNvSpPr>
            <a:spLocks noGrp="1"/>
          </p:cNvSpPr>
          <p:nvPr>
            <p:ph type="dt" sz="quarter" idx="4294967295"/>
          </p:nvPr>
        </p:nvSpPr>
        <p:spPr bwMode="auto">
          <a:xfrm rot="16200000">
            <a:off x="-191293" y="6477793"/>
            <a:ext cx="5969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0E50DBA-D70C-40C7-99D6-73074D7EAA47}" type="datetime1">
              <a:rPr lang="fi-FI" altLang="nb-NO"/>
              <a:pPr eaLnBrk="1" hangingPunct="1"/>
              <a:t>10.2.2014</a:t>
            </a:fld>
            <a:endParaRPr lang="fi-FI" altLang="nb-NO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179388" y="36513"/>
            <a:ext cx="8496300" cy="1016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sz="2800" dirty="0" smtClean="0"/>
              <a:t>Blue-Green Factor (BGF) scoring </a:t>
            </a:r>
            <a:br>
              <a:rPr lang="fi-FI" sz="2800" dirty="0" smtClean="0"/>
            </a:br>
            <a:r>
              <a:rPr lang="fi-FI" sz="2800" dirty="0" smtClean="0"/>
              <a:t>for new urban developments in Oslo</a:t>
            </a:r>
            <a:endParaRPr lang="fi-FI" sz="2800" dirty="0"/>
          </a:p>
        </p:txBody>
      </p:sp>
      <p:sp>
        <p:nvSpPr>
          <p:cNvPr id="17412" name="Dian numeron paikkamerkki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9388" y="6376988"/>
            <a:ext cx="255587" cy="481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9ECECAD-205A-4B73-A299-38A464D4043E}" type="slidenum">
              <a:rPr lang="fi-FI" altLang="nb-NO">
                <a:solidFill>
                  <a:srgbClr val="8D9523"/>
                </a:solidFill>
                <a:latin typeface="Arial Narrow" pitchFamily="34" charset="0"/>
              </a:rPr>
              <a:pPr eaLnBrk="1" hangingPunct="1"/>
              <a:t>3</a:t>
            </a:fld>
            <a:endParaRPr lang="fi-FI" altLang="nb-NO">
              <a:solidFill>
                <a:srgbClr val="8D9523"/>
              </a:solidFill>
              <a:latin typeface="Arial Narrow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16463" y="6092825"/>
            <a:ext cx="6176962" cy="173038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/>
            <a:r>
              <a:rPr lang="nb-NO" altLang="nb-NO" sz="700" smtClean="0"/>
              <a:t>Source: Municipality of Oslo, Planning and Building Agency</a:t>
            </a:r>
            <a:endParaRPr lang="en-GB" altLang="nb-NO" sz="700" smtClean="0"/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052513"/>
            <a:ext cx="8331200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700213"/>
            <a:ext cx="5934075" cy="520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5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Colombia land restitution </a:t>
            </a:r>
            <a:r>
              <a:rPr lang="en-US" sz="2400" dirty="0" smtClean="0"/>
              <a:t>(MFA-PR)</a:t>
            </a:r>
          </a:p>
          <a:p>
            <a:pPr lvl="1"/>
            <a:r>
              <a:rPr lang="en-US" dirty="0" smtClean="0"/>
              <a:t>Create peace or conflict?</a:t>
            </a:r>
          </a:p>
          <a:p>
            <a:pPr lvl="1"/>
            <a:r>
              <a:rPr lang="en-US" dirty="0" smtClean="0"/>
              <a:t>600 household survey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hlinkClick r:id="rId2"/>
              </a:rPr>
              <a:t>www.colombialandgender.org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nb-NO" dirty="0" smtClean="0"/>
          </a:p>
          <a:p>
            <a:r>
              <a:rPr lang="nb-NO" dirty="0" smtClean="0"/>
              <a:t>Dedicated student – Make a difference!</a:t>
            </a:r>
          </a:p>
          <a:p>
            <a:pPr lvl="1"/>
            <a:r>
              <a:rPr lang="nb-NO" dirty="0" smtClean="0"/>
              <a:t>Office at NIBR, Forskningsparken</a:t>
            </a:r>
          </a:p>
          <a:p>
            <a:pPr lvl="1"/>
            <a:r>
              <a:rPr lang="nb-NO" dirty="0" smtClean="0"/>
              <a:t>Paid related RA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6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000100" y="714356"/>
            <a:ext cx="76581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NUPI (Norwegian Institute </a:t>
            </a:r>
            <a:r>
              <a:rPr lang="nb-NO" dirty="0" err="1" smtClean="0"/>
              <a:t>of</a:t>
            </a:r>
            <a:r>
              <a:rPr lang="nb-NO" dirty="0" smtClean="0"/>
              <a:t> International </a:t>
            </a:r>
            <a:r>
              <a:rPr lang="nb-NO" dirty="0" err="1" smtClean="0"/>
              <a:t>Affairs</a:t>
            </a:r>
            <a:r>
              <a:rPr lang="nb-NO" dirty="0" smtClean="0"/>
              <a:t>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000125" y="1857364"/>
            <a:ext cx="7686675" cy="4500594"/>
          </a:xfrm>
        </p:spPr>
        <p:txBody>
          <a:bodyPr/>
          <a:lstStyle/>
          <a:p>
            <a:pPr eaLnBrk="1" hangingPunct="1"/>
            <a:r>
              <a:rPr lang="nb-NO" dirty="0" smtClean="0"/>
              <a:t>Multi-disciplinary but with separate department for International Economics</a:t>
            </a:r>
          </a:p>
          <a:p>
            <a:pPr eaLnBrk="1" hangingPunct="1"/>
            <a:r>
              <a:rPr lang="nb-NO" dirty="0" err="1" smtClean="0"/>
              <a:t>About</a:t>
            </a:r>
            <a:r>
              <a:rPr lang="nb-NO" dirty="0" smtClean="0"/>
              <a:t> 10 </a:t>
            </a:r>
            <a:r>
              <a:rPr lang="nb-NO" dirty="0" err="1" smtClean="0"/>
              <a:t>people</a:t>
            </a:r>
            <a:r>
              <a:rPr lang="nb-NO" dirty="0" smtClean="0"/>
              <a:t>, 4 full-time </a:t>
            </a:r>
            <a:r>
              <a:rPr lang="nb-NO" dirty="0" err="1" smtClean="0"/>
              <a:t>researchers</a:t>
            </a:r>
            <a:endParaRPr lang="nb-NO" dirty="0" smtClean="0"/>
          </a:p>
          <a:p>
            <a:pPr eaLnBrk="1" hangingPunct="1"/>
            <a:r>
              <a:rPr lang="nb-NO" dirty="0" smtClean="0"/>
              <a:t>International economics, trade and development</a:t>
            </a:r>
            <a:endParaRPr lang="nb-NO" dirty="0"/>
          </a:p>
          <a:p>
            <a:pPr eaLnBrk="1" hangingPunct="1"/>
            <a:r>
              <a:rPr lang="nb-NO" dirty="0" smtClean="0"/>
              <a:t>Supervision</a:t>
            </a:r>
          </a:p>
          <a:p>
            <a:pPr eaLnBrk="1" hangingPunct="1"/>
            <a:r>
              <a:rPr lang="nb-NO" dirty="0" smtClean="0"/>
              <a:t>«</a:t>
            </a:r>
            <a:r>
              <a:rPr lang="nb-NO" dirty="0" err="1" smtClean="0"/>
              <a:t>Interns</a:t>
            </a:r>
            <a:r>
              <a:rPr lang="nb-NO" dirty="0" smtClean="0"/>
              <a:t>», </a:t>
            </a:r>
            <a:r>
              <a:rPr lang="nb-NO" dirty="0" err="1" smtClean="0"/>
              <a:t>if</a:t>
            </a:r>
            <a:r>
              <a:rPr lang="nb-NO" dirty="0" smtClean="0"/>
              <a:t> </a:t>
            </a:r>
            <a:r>
              <a:rPr lang="nb-NO" dirty="0" err="1" smtClean="0"/>
              <a:t>related</a:t>
            </a:r>
            <a:r>
              <a:rPr lang="nb-NO" dirty="0" smtClean="0"/>
              <a:t> to </a:t>
            </a:r>
            <a:r>
              <a:rPr lang="nb-NO" dirty="0" err="1" smtClean="0"/>
              <a:t>projects</a:t>
            </a:r>
            <a:r>
              <a:rPr lang="nb-NO" dirty="0" smtClean="0"/>
              <a:t>: </a:t>
            </a:r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dirty="0" err="1" smtClean="0"/>
              <a:t>scholarships</a:t>
            </a:r>
            <a:endParaRPr lang="nb-NO" dirty="0" smtClean="0"/>
          </a:p>
          <a:p>
            <a:pPr eaLnBrk="1" hangingPunct="1"/>
            <a:r>
              <a:rPr lang="nb-NO" dirty="0" err="1" smtClean="0"/>
              <a:t>Sometimes</a:t>
            </a:r>
            <a:r>
              <a:rPr lang="nb-NO" dirty="0" smtClean="0"/>
              <a:t>: </a:t>
            </a:r>
            <a:r>
              <a:rPr lang="nb-NO" dirty="0" err="1" smtClean="0"/>
              <a:t>research</a:t>
            </a:r>
            <a:r>
              <a:rPr lang="nb-NO" dirty="0" smtClean="0"/>
              <a:t> </a:t>
            </a:r>
            <a:r>
              <a:rPr lang="nb-NO" dirty="0" err="1" smtClean="0"/>
              <a:t>assistant</a:t>
            </a:r>
            <a:r>
              <a:rPr lang="nb-NO" dirty="0" smtClean="0"/>
              <a:t> </a:t>
            </a:r>
            <a:r>
              <a:rPr lang="nb-NO" dirty="0" err="1" smtClean="0"/>
              <a:t>opportunities</a:t>
            </a:r>
            <a:endParaRPr lang="nb-NO" dirty="0" smtClean="0"/>
          </a:p>
          <a:p>
            <a:pPr eaLnBrk="1" hangingPunct="1"/>
            <a:r>
              <a:rPr lang="nb-NO" dirty="0" smtClean="0"/>
              <a:t>Limited </a:t>
            </a:r>
            <a:r>
              <a:rPr lang="nb-NO" dirty="0" err="1" smtClean="0"/>
              <a:t>capacity</a:t>
            </a:r>
            <a:r>
              <a:rPr lang="nb-NO" dirty="0" smtClean="0"/>
              <a:t>, </a:t>
            </a:r>
            <a:r>
              <a:rPr lang="nb-NO" dirty="0" err="1" smtClean="0"/>
              <a:t>you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ask</a:t>
            </a:r>
          </a:p>
          <a:p>
            <a:pPr eaLnBrk="1" hangingPunct="1"/>
            <a:r>
              <a:rPr lang="nb-NO" dirty="0" smtClean="0">
                <a:hlinkClick r:id="rId2"/>
              </a:rPr>
              <a:t>arne.melchior@nupi.no</a:t>
            </a:r>
            <a:r>
              <a:rPr lang="nb-NO" dirty="0" smtClean="0"/>
              <a:t> or </a:t>
            </a:r>
            <a:r>
              <a:rPr lang="nb-NO" dirty="0" smtClean="0">
                <a:hlinkClick r:id="rId3"/>
              </a:rPr>
              <a:t>fulvio.castellacci@nupi.no</a:t>
            </a:r>
            <a:r>
              <a:rPr lang="nb-NO" dirty="0" smtClean="0"/>
              <a:t> </a:t>
            </a:r>
          </a:p>
          <a:p>
            <a:pPr eaLnBrk="1" hangingPunct="1"/>
            <a:r>
              <a:rPr lang="nb-NO" dirty="0" smtClean="0"/>
              <a:t>Upcoming projects, examples:</a:t>
            </a:r>
          </a:p>
          <a:p>
            <a:pPr lvl="1"/>
            <a:r>
              <a:rPr lang="nb-NO" dirty="0" smtClean="0"/>
              <a:t>Trade integration in the FSU area</a:t>
            </a:r>
          </a:p>
          <a:p>
            <a:pPr lvl="1"/>
            <a:r>
              <a:rPr lang="nb-NO" dirty="0" smtClean="0"/>
              <a:t>Firm heterogeneity and the organization of international trade</a:t>
            </a:r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27910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5529263" y="2620963"/>
            <a:ext cx="3441700" cy="3709987"/>
          </a:xfrm>
          <a:prstGeom prst="rect">
            <a:avLst/>
          </a:prstGeom>
          <a:solidFill>
            <a:srgbClr val="FF0000">
              <a:alpha val="3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nb-NO" altLang="nb-NO" sz="2000" b="1">
                <a:latin typeface="Times" pitchFamily="18" charset="0"/>
              </a:rPr>
              <a:t>Human well-being</a:t>
            </a:r>
            <a:endParaRPr lang="nb-NO" altLang="nb-NO" sz="2000">
              <a:latin typeface="Times" pitchFamily="18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265113" y="2133600"/>
            <a:ext cx="3673475" cy="3973513"/>
          </a:xfrm>
          <a:prstGeom prst="rect">
            <a:avLst/>
          </a:prstGeom>
          <a:solidFill>
            <a:srgbClr val="92D050">
              <a:alpha val="4901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nb-NO" altLang="nb-NO" sz="2000" b="1">
                <a:latin typeface="Times" pitchFamily="18" charset="0"/>
              </a:rPr>
              <a:t>Ecosystems and biodiversity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438150" y="2598738"/>
            <a:ext cx="1511300" cy="2176462"/>
          </a:xfrm>
          <a:prstGeom prst="rect">
            <a:avLst/>
          </a:prstGeom>
          <a:solidFill>
            <a:srgbClr val="92D050">
              <a:alpha val="49019"/>
            </a:srgbClr>
          </a:solidFill>
          <a:ln w="25400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nb-NO" altLang="nb-NO" sz="2000" b="1">
                <a:latin typeface="Times" pitchFamily="18" charset="0"/>
              </a:rPr>
              <a:t>Biophysical structure</a:t>
            </a:r>
          </a:p>
          <a:p>
            <a:endParaRPr lang="nb-NO" altLang="nb-NO" sz="2000">
              <a:latin typeface="Times" pitchFamily="18" charset="0"/>
            </a:endParaRPr>
          </a:p>
          <a:p>
            <a:r>
              <a:rPr lang="nb-NO" altLang="nb-NO" sz="1400">
                <a:latin typeface="Times" pitchFamily="18" charset="0"/>
              </a:rPr>
              <a:t>(trees, bushes, vegetation surfaces, soil structure, water courses ..)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2166938" y="3078163"/>
            <a:ext cx="1577975" cy="1968500"/>
          </a:xfrm>
          <a:prstGeom prst="rect">
            <a:avLst/>
          </a:prstGeom>
          <a:solidFill>
            <a:srgbClr val="92D050">
              <a:alpha val="4901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nb-NO" altLang="nb-NO" b="1">
                <a:latin typeface="Times" pitchFamily="18" charset="0"/>
              </a:rPr>
              <a:t>Function</a:t>
            </a:r>
          </a:p>
          <a:p>
            <a:endParaRPr lang="nb-NO" altLang="nb-NO">
              <a:latin typeface="Times" pitchFamily="18" charset="0"/>
            </a:endParaRPr>
          </a:p>
          <a:p>
            <a:r>
              <a:rPr lang="nb-NO" altLang="nb-NO" sz="1400">
                <a:latin typeface="Times" pitchFamily="18" charset="0"/>
              </a:rPr>
              <a:t>(habitat, open space, infiltration, regulation..)</a:t>
            </a:r>
          </a:p>
          <a:p>
            <a:endParaRPr lang="nb-NO" altLang="nb-NO">
              <a:latin typeface="Times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70017" y="3390135"/>
            <a:ext cx="1080120" cy="1584176"/>
          </a:xfrm>
          <a:prstGeom prst="rect">
            <a:avLst/>
          </a:prstGeom>
          <a:solidFill>
            <a:schemeClr val="bg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b-NO" altLang="nb-NO" sz="2400">
              <a:latin typeface="Times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009977" y="3431067"/>
            <a:ext cx="1296144" cy="18390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nb-NO" altLang="nb-NO" sz="2000" b="1">
                <a:latin typeface="Times" pitchFamily="18" charset="0"/>
              </a:rPr>
              <a:t>Services</a:t>
            </a:r>
          </a:p>
          <a:p>
            <a:endParaRPr lang="nb-NO" altLang="nb-NO">
              <a:latin typeface="Times" pitchFamily="18" charset="0"/>
            </a:endParaRPr>
          </a:p>
          <a:p>
            <a:r>
              <a:rPr lang="nb-NO" altLang="nb-NO" sz="1400">
                <a:latin typeface="Times" pitchFamily="18" charset="0"/>
              </a:rPr>
              <a:t>(user interests..)</a:t>
            </a:r>
          </a:p>
          <a:p>
            <a:endParaRPr lang="nb-NO" altLang="nb-NO" sz="2000">
              <a:latin typeface="Times" pitchFamily="18" charset="0"/>
            </a:endParaRPr>
          </a:p>
        </p:txBody>
      </p:sp>
      <p:sp>
        <p:nvSpPr>
          <p:cNvPr id="18444" name="Rectangle 10"/>
          <p:cNvSpPr>
            <a:spLocks noChangeArrowheads="1"/>
          </p:cNvSpPr>
          <p:nvPr/>
        </p:nvSpPr>
        <p:spPr bwMode="auto">
          <a:xfrm>
            <a:off x="5594350" y="3771900"/>
            <a:ext cx="1419225" cy="1982788"/>
          </a:xfrm>
          <a:prstGeom prst="rect">
            <a:avLst/>
          </a:prstGeom>
          <a:solidFill>
            <a:srgbClr val="FF0000">
              <a:alpha val="3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nb-NO" altLang="nb-NO" sz="2000" b="1">
                <a:latin typeface="Times" pitchFamily="18" charset="0"/>
              </a:rPr>
              <a:t>Benefits</a:t>
            </a:r>
          </a:p>
          <a:p>
            <a:pPr algn="ctr"/>
            <a:r>
              <a:rPr lang="nb-NO" altLang="nb-NO" sz="1400">
                <a:latin typeface="Times" pitchFamily="18" charset="0"/>
              </a:rPr>
              <a:t>(health, recreation, avoided flood damange..)</a:t>
            </a:r>
          </a:p>
        </p:txBody>
      </p:sp>
      <p:sp>
        <p:nvSpPr>
          <p:cNvPr id="18445" name="Rectangle 11"/>
          <p:cNvSpPr>
            <a:spLocks noChangeArrowheads="1"/>
          </p:cNvSpPr>
          <p:nvPr/>
        </p:nvSpPr>
        <p:spPr bwMode="auto">
          <a:xfrm>
            <a:off x="7078663" y="3929063"/>
            <a:ext cx="1755775" cy="2325687"/>
          </a:xfrm>
          <a:prstGeom prst="rect">
            <a:avLst/>
          </a:prstGeom>
          <a:solidFill>
            <a:srgbClr val="FF0000">
              <a:alpha val="3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nb-NO" altLang="nb-NO" sz="2000" b="1">
                <a:latin typeface="Times" pitchFamily="18" charset="0"/>
              </a:rPr>
              <a:t>Economic value</a:t>
            </a:r>
          </a:p>
          <a:p>
            <a:pPr algn="ctr"/>
            <a:r>
              <a:rPr lang="nb-NO" altLang="nb-NO" sz="1400">
                <a:latin typeface="Times" pitchFamily="18" charset="0"/>
              </a:rPr>
              <a:t>(willingness to pay, property prices, compensation,</a:t>
            </a:r>
          </a:p>
          <a:p>
            <a:pPr algn="ctr"/>
            <a:r>
              <a:rPr lang="nb-NO" altLang="nb-NO" sz="1400">
                <a:latin typeface="Times" pitchFamily="18" charset="0"/>
              </a:rPr>
              <a:t>mitigation costs..)</a:t>
            </a:r>
            <a:endParaRPr lang="nb-NO" altLang="nb-NO" sz="1200">
              <a:latin typeface="Times" pitchFamily="18" charset="0"/>
            </a:endParaRPr>
          </a:p>
          <a:p>
            <a:endParaRPr lang="nb-NO" altLang="nb-NO" sz="2400">
              <a:latin typeface="Times" pitchFamily="18" charset="0"/>
            </a:endParaRPr>
          </a:p>
        </p:txBody>
      </p:sp>
      <p:sp>
        <p:nvSpPr>
          <p:cNvPr id="19" name="Circular Arrow 18"/>
          <p:cNvSpPr/>
          <p:nvPr/>
        </p:nvSpPr>
        <p:spPr>
          <a:xfrm>
            <a:off x="1770063" y="2670175"/>
            <a:ext cx="792162" cy="835025"/>
          </a:xfrm>
          <a:prstGeom prst="circularArrow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>
            <a:off x="3541713" y="2959100"/>
            <a:ext cx="792162" cy="833438"/>
          </a:xfrm>
          <a:prstGeom prst="circularArrow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1" name="Circular Arrow 20"/>
          <p:cNvSpPr/>
          <p:nvPr/>
        </p:nvSpPr>
        <p:spPr>
          <a:xfrm>
            <a:off x="5126038" y="3390900"/>
            <a:ext cx="792162" cy="833438"/>
          </a:xfrm>
          <a:prstGeom prst="circularArrow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2" name="Circular Arrow 21"/>
          <p:cNvSpPr/>
          <p:nvPr/>
        </p:nvSpPr>
        <p:spPr>
          <a:xfrm>
            <a:off x="6781800" y="3424238"/>
            <a:ext cx="792163" cy="808037"/>
          </a:xfrm>
          <a:prstGeom prst="circularArrow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8450" name="Content Placeholder 2"/>
          <p:cNvSpPr>
            <a:spLocks noGrp="1"/>
          </p:cNvSpPr>
          <p:nvPr>
            <p:ph idx="1"/>
          </p:nvPr>
        </p:nvSpPr>
        <p:spPr>
          <a:xfrm>
            <a:off x="0" y="6464300"/>
            <a:ext cx="8675688" cy="393700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/>
            <a:r>
              <a:rPr lang="nb-NO" altLang="nb-NO" sz="800" smtClean="0"/>
              <a:t>Source cascade diagram:  adapted from NOU 2013:10 adapted from TEEB(2010) adapted from Haines-Young and Potchin (2010) and Maltby (ed. 2009)</a:t>
            </a:r>
            <a:endParaRPr lang="en-GB" altLang="nb-NO" sz="800" smtClean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68300" y="115888"/>
            <a:ext cx="8602663" cy="720725"/>
          </a:xfrm>
        </p:spPr>
        <p:txBody>
          <a:bodyPr/>
          <a:lstStyle/>
          <a:p>
            <a:pPr eaLnBrk="1" hangingPunct="1"/>
            <a:r>
              <a:rPr lang="nb-NO" altLang="nb-NO" b="1" smtClean="0"/>
              <a:t>Indicators of ecosystem services</a:t>
            </a:r>
            <a:endParaRPr lang="en-GB" altLang="nb-NO" b="1" smtClean="0"/>
          </a:p>
        </p:txBody>
      </p:sp>
      <p:sp>
        <p:nvSpPr>
          <p:cNvPr id="3" name="Pentagon 2"/>
          <p:cNvSpPr/>
          <p:nvPr/>
        </p:nvSpPr>
        <p:spPr>
          <a:xfrm>
            <a:off x="265113" y="1008063"/>
            <a:ext cx="4235450" cy="40481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b-NO" altLang="nb-NO" b="1">
                <a:solidFill>
                  <a:schemeClr val="tx2"/>
                </a:solidFill>
              </a:rPr>
              <a:t>Blue-green factor (BGF) </a:t>
            </a:r>
            <a:endParaRPr lang="en-GB" altLang="nb-NO" b="1">
              <a:solidFill>
                <a:schemeClr val="tx2"/>
              </a:solidFill>
            </a:endParaRPr>
          </a:p>
        </p:txBody>
      </p:sp>
      <p:sp>
        <p:nvSpPr>
          <p:cNvPr id="46" name="Pentagon 45"/>
          <p:cNvSpPr/>
          <p:nvPr/>
        </p:nvSpPr>
        <p:spPr>
          <a:xfrm>
            <a:off x="3938588" y="1512888"/>
            <a:ext cx="2843212" cy="3238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b-NO" altLang="nb-NO" b="1">
                <a:solidFill>
                  <a:schemeClr val="tx2"/>
                </a:solidFill>
              </a:rPr>
              <a:t>Non-economic valuation</a:t>
            </a:r>
            <a:endParaRPr lang="en-GB" altLang="nb-NO" b="1">
              <a:solidFill>
                <a:schemeClr val="tx2"/>
              </a:solidFill>
            </a:endParaRPr>
          </a:p>
        </p:txBody>
      </p:sp>
      <p:sp>
        <p:nvSpPr>
          <p:cNvPr id="36" name="Pentagon 35"/>
          <p:cNvSpPr/>
          <p:nvPr/>
        </p:nvSpPr>
        <p:spPr>
          <a:xfrm>
            <a:off x="6418263" y="2197100"/>
            <a:ext cx="2725737" cy="32385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b-NO" altLang="nb-NO" b="1">
                <a:solidFill>
                  <a:schemeClr val="tx2"/>
                </a:solidFill>
              </a:rPr>
              <a:t>Economic valuation</a:t>
            </a:r>
            <a:endParaRPr lang="en-GB" altLang="nb-NO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3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/>
          <p:cNvSpPr>
            <a:spLocks noGrp="1"/>
          </p:cNvSpPr>
          <p:nvPr>
            <p:ph type="dt" sz="quarter" idx="4294967295"/>
          </p:nvPr>
        </p:nvSpPr>
        <p:spPr bwMode="auto">
          <a:xfrm rot="16200000">
            <a:off x="-191293" y="6477793"/>
            <a:ext cx="5969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9B848F1-5667-4F40-AF70-74E63FBA080C}" type="datetime1">
              <a:rPr lang="fi-FI" altLang="nb-NO"/>
              <a:pPr eaLnBrk="1" hangingPunct="1"/>
              <a:t>10.2.2014</a:t>
            </a:fld>
            <a:endParaRPr lang="fi-FI" altLang="nb-NO"/>
          </a:p>
        </p:txBody>
      </p:sp>
      <p:sp>
        <p:nvSpPr>
          <p:cNvPr id="19459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 rot="16200000">
            <a:off x="-1340643" y="4696618"/>
            <a:ext cx="28956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Firstname Surname, Organization 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9388" y="6376988"/>
            <a:ext cx="255587" cy="481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3F551E1-BBC4-46B0-9D4B-89D4872EBBDD}" type="slidenum">
              <a:rPr lang="fi-FI" altLang="nb-NO">
                <a:solidFill>
                  <a:srgbClr val="8D9523"/>
                </a:solidFill>
                <a:latin typeface="Arial Narrow" pitchFamily="34" charset="0"/>
              </a:rPr>
              <a:pPr eaLnBrk="1" hangingPunct="1"/>
              <a:t>5</a:t>
            </a:fld>
            <a:endParaRPr lang="fi-FI" altLang="nb-NO">
              <a:solidFill>
                <a:srgbClr val="8D9523"/>
              </a:solidFill>
              <a:latin typeface="Arial Narrow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3575" y="1003300"/>
            <a:ext cx="4556125" cy="1633538"/>
          </a:xfrm>
        </p:spPr>
        <p:txBody>
          <a:bodyPr/>
          <a:lstStyle/>
          <a:p>
            <a:pPr eaLnBrk="1" hangingPunct="1"/>
            <a:r>
              <a:rPr lang="nb-NO" altLang="nb-NO" smtClean="0"/>
              <a:t>M.Sc. Thesis topics</a:t>
            </a:r>
            <a:endParaRPr lang="en-GB" altLang="nb-NO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84213" y="1773238"/>
            <a:ext cx="4679950" cy="3816350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nb-NO" altLang="nb-NO" smtClean="0"/>
              <a:t>Choice experiment of willingness to pay for blue-green structures</a:t>
            </a:r>
          </a:p>
          <a:p>
            <a:pPr marL="0" indent="0" eaLnBrk="1" hangingPunct="1"/>
            <a:r>
              <a:rPr lang="nb-NO" altLang="nb-NO" smtClean="0"/>
              <a:t>(stated preference)</a:t>
            </a:r>
          </a:p>
          <a:p>
            <a:pPr marL="0" indent="0" eaLnBrk="1" hangingPunct="1">
              <a:buFontTx/>
              <a:buChar char="-"/>
            </a:pPr>
            <a:endParaRPr lang="nb-NO" altLang="nb-NO" smtClean="0"/>
          </a:p>
          <a:p>
            <a:pPr marL="0" indent="0" eaLnBrk="1" hangingPunct="1"/>
            <a:r>
              <a:rPr lang="nb-NO" altLang="nb-NO" smtClean="0"/>
              <a:t>Hedonic property pricing study</a:t>
            </a:r>
          </a:p>
          <a:p>
            <a:pPr marL="0" indent="0" eaLnBrk="1" hangingPunct="1"/>
            <a:r>
              <a:rPr lang="nb-NO" altLang="nb-NO" smtClean="0"/>
              <a:t>(revealed preference)</a:t>
            </a:r>
          </a:p>
        </p:txBody>
      </p:sp>
      <p:pic>
        <p:nvPicPr>
          <p:cNvPr id="1946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506413"/>
            <a:ext cx="237648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998788"/>
            <a:ext cx="2335213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äivämäärän paikkamerkki 1"/>
          <p:cNvSpPr>
            <a:spLocks noGrp="1"/>
          </p:cNvSpPr>
          <p:nvPr>
            <p:ph type="dt" sz="quarter" idx="4294967295"/>
          </p:nvPr>
        </p:nvSpPr>
        <p:spPr bwMode="auto">
          <a:xfrm rot="16200000">
            <a:off x="-191293" y="6477793"/>
            <a:ext cx="5969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69B31BC-041A-412C-A80A-BB11DCD7003E}" type="datetime1">
              <a:rPr lang="fi-FI" altLang="nb-NO"/>
              <a:pPr eaLnBrk="1" hangingPunct="1"/>
              <a:t>10.2.2014</a:t>
            </a:fld>
            <a:endParaRPr lang="fi-FI" altLang="nb-NO"/>
          </a:p>
        </p:txBody>
      </p:sp>
      <p:sp>
        <p:nvSpPr>
          <p:cNvPr id="20483" name="Alatunnisteen paikkamerkki 2"/>
          <p:cNvSpPr>
            <a:spLocks noGrp="1"/>
          </p:cNvSpPr>
          <p:nvPr>
            <p:ph type="ftr" sz="quarter" idx="4294967295"/>
          </p:nvPr>
        </p:nvSpPr>
        <p:spPr bwMode="auto">
          <a:xfrm rot="16200000">
            <a:off x="-1340643" y="4696618"/>
            <a:ext cx="2895600" cy="144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Firstname Surname, Organization </a:t>
            </a:r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684213" y="1196975"/>
            <a:ext cx="4556125" cy="15113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i-FI" altLang="nb-NO" smtClean="0">
                <a:solidFill>
                  <a:schemeClr val="bg1"/>
                </a:solidFill>
              </a:rPr>
              <a:t>Contacts:</a:t>
            </a:r>
            <a:br>
              <a:rPr lang="fi-FI" altLang="nb-NO" smtClean="0">
                <a:solidFill>
                  <a:schemeClr val="bg1"/>
                </a:solidFill>
              </a:rPr>
            </a:br>
            <a:r>
              <a:rPr lang="en-GB" altLang="nb-NO" sz="1800" smtClean="0"/>
              <a:t>Case study coordinator: </a:t>
            </a:r>
            <a:br>
              <a:rPr lang="en-GB" altLang="nb-NO" sz="1800" smtClean="0"/>
            </a:br>
            <a:r>
              <a:rPr lang="en-GB" altLang="nb-NO" sz="1800" smtClean="0"/>
              <a:t>henrik.lindhjem@nina.no david.barton@nina.no </a:t>
            </a:r>
            <a:br>
              <a:rPr lang="en-GB" altLang="nb-NO" sz="1800" smtClean="0"/>
            </a:br>
            <a:r>
              <a:rPr lang="en-GB" altLang="nb-NO" sz="1800" smtClean="0"/>
              <a:t> </a:t>
            </a:r>
            <a:br>
              <a:rPr lang="en-GB" altLang="nb-NO" sz="1800" smtClean="0"/>
            </a:br>
            <a:r>
              <a:rPr lang="en-GB" altLang="nb-NO" sz="1800" smtClean="0"/>
              <a:t>Communication and media: </a:t>
            </a:r>
            <a:br>
              <a:rPr lang="en-GB" altLang="nb-NO" sz="1800" smtClean="0"/>
            </a:br>
            <a:r>
              <a:rPr lang="en-GB" altLang="nb-NO" sz="1800" smtClean="0"/>
              <a:t>rasmus.reinvang@vista-analyse.no</a:t>
            </a:r>
            <a:br>
              <a:rPr lang="en-GB" altLang="nb-NO" sz="1800" smtClean="0"/>
            </a:br>
            <a:r>
              <a:rPr lang="en-GB" altLang="nb-NO" sz="1800" smtClean="0"/>
              <a:t> </a:t>
            </a:r>
            <a:br>
              <a:rPr lang="en-GB" altLang="nb-NO" sz="1800" smtClean="0"/>
            </a:br>
            <a:r>
              <a:rPr lang="en-GB" altLang="nb-NO" sz="1800" smtClean="0"/>
              <a:t>Oslo Municipality, urban environment department:</a:t>
            </a:r>
            <a:br>
              <a:rPr lang="en-GB" altLang="nb-NO" sz="1800" smtClean="0"/>
            </a:br>
            <a:r>
              <a:rPr lang="en-GB" altLang="nb-NO" sz="1800" smtClean="0"/>
              <a:t>tove.dyblie@bym.oslo.kommune.no</a:t>
            </a:r>
            <a:br>
              <a:rPr lang="en-GB" altLang="nb-NO" sz="1800" smtClean="0"/>
            </a:br>
            <a:endParaRPr lang="fi-FI" altLang="nb-NO" sz="1800" smtClean="0"/>
          </a:p>
        </p:txBody>
      </p:sp>
      <p:sp>
        <p:nvSpPr>
          <p:cNvPr id="20485" name="Dian numeron paikkamerkki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9388" y="6376988"/>
            <a:ext cx="255587" cy="481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988F762-7A7A-415A-A4FD-0FA348E7FC56}" type="slidenum">
              <a:rPr lang="fi-FI" altLang="nb-NO">
                <a:solidFill>
                  <a:srgbClr val="8D9523"/>
                </a:solidFill>
                <a:latin typeface="Arial Narrow" pitchFamily="34" charset="0"/>
              </a:rPr>
              <a:pPr eaLnBrk="1" hangingPunct="1"/>
              <a:t>6</a:t>
            </a:fld>
            <a:endParaRPr lang="fi-FI" altLang="nb-NO">
              <a:solidFill>
                <a:srgbClr val="8D952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b-NO" sz="3000" dirty="0" smtClean="0">
                <a:latin typeface="Times" pitchFamily="18" charset="0"/>
              </a:rPr>
              <a:t>The ESOP Student </a:t>
            </a:r>
            <a:r>
              <a:rPr lang="nb-NO" sz="3000" dirty="0" err="1" smtClean="0">
                <a:latin typeface="Times" pitchFamily="18" charset="0"/>
              </a:rPr>
              <a:t>Scholarships</a:t>
            </a:r>
            <a:endParaRPr lang="nb-NO" sz="3000" dirty="0">
              <a:latin typeface="Times" pitchFamily="18" charset="0"/>
            </a:endParaRPr>
          </a:p>
        </p:txBody>
      </p:sp>
      <p:sp>
        <p:nvSpPr>
          <p:cNvPr id="3075" name="Content Placeholder 7"/>
          <p:cNvSpPr>
            <a:spLocks noGrp="1"/>
          </p:cNvSpPr>
          <p:nvPr>
            <p:ph idx="1"/>
          </p:nvPr>
        </p:nvSpPr>
        <p:spPr>
          <a:xfrm>
            <a:off x="323850" y="1557338"/>
            <a:ext cx="8640763" cy="5300662"/>
          </a:xfrm>
        </p:spPr>
        <p:txBody>
          <a:bodyPr/>
          <a:lstStyle/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ESOP has two types of scholarships:</a:t>
            </a:r>
          </a:p>
          <a:p>
            <a:pPr lvl="1" eaLnBrk="1" hangingPunct="1">
              <a:buFont typeface="Arial" charset="0"/>
              <a:buChar char="•"/>
            </a:pPr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The ESOP scholarship (4 scholarships) </a:t>
            </a:r>
          </a:p>
          <a:p>
            <a:pPr lvl="1" eaLnBrk="1" hangingPunct="1">
              <a:buFont typeface="Arial" charset="0"/>
              <a:buChar char="•"/>
            </a:pPr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The ESOP scholarship in Gender and Economics (2 scholarships)</a:t>
            </a: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To apply for the ESOP scholarship the thesis must be relevant to one or more of ESOP’s research ares</a:t>
            </a: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To apply for the ESOP scholarship in Gender and Economics the thesis must in addition have a clear focus on gender related issues. </a:t>
            </a:r>
            <a:endParaRPr lang="nb-NO" altLang="nb-NO" sz="2800" smtClean="0">
              <a:solidFill>
                <a:schemeClr val="tx1"/>
              </a:solidFill>
              <a:latin typeface="Times" pitchFamily="18" charset="0"/>
            </a:endParaRP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The application deadline is October 20, 2014 for students writing their thesis in spring or fall 2015. </a:t>
            </a:r>
          </a:p>
          <a:p>
            <a:pPr eaLnBrk="1" hangingPunct="1"/>
            <a:r>
              <a:rPr lang="nb-NO" altLang="nb-NO" sz="2000" smtClean="0">
                <a:solidFill>
                  <a:schemeClr val="tx1"/>
                </a:solidFill>
                <a:latin typeface="Times" pitchFamily="18" charset="0"/>
              </a:rPr>
              <a:t>Applicants should have at least one supervisor among the ESOP research staff</a:t>
            </a:r>
          </a:p>
        </p:txBody>
      </p:sp>
    </p:spTree>
    <p:extLst>
      <p:ext uri="{BB962C8B-B14F-4D97-AF65-F5344CB8AC3E}">
        <p14:creationId xmlns:p14="http://schemas.microsoft.com/office/powerpoint/2010/main" val="1821751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850" y="836613"/>
            <a:ext cx="8569325" cy="5688012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What’s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in it for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you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?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Each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scholarship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is 15 000 NOK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A personal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work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space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with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computer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The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possibility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to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attend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ESOP’s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research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seminars and workshops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You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may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receive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financial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support for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project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related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travels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Might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be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asked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to present part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of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your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thesis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for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the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ESOP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research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staff</a:t>
            </a:r>
          </a:p>
          <a:p>
            <a:pPr marL="457200" lvl="1" indent="0" eaLnBrk="1" hangingPunct="1">
              <a:buFont typeface="Courier New" pitchFamily="49" charset="0"/>
              <a:buNone/>
              <a:defRPr/>
            </a:pPr>
            <a:endParaRPr lang="nb-NO" sz="2000" dirty="0" smtClean="0">
              <a:solidFill>
                <a:schemeClr val="tx1"/>
              </a:solidFill>
              <a:latin typeface="Times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What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you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should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do:</a:t>
            </a:r>
          </a:p>
          <a:p>
            <a:pPr lvl="1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Get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more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information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on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the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ESOP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scholarships</a:t>
            </a:r>
            <a:r>
              <a:rPr lang="nb-NO" sz="2000" dirty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and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ESOP’s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research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areas,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see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examples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of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theses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written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by former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recipients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and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find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out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what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ESOP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researchers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are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working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on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: www.esop.uio.no</a:t>
            </a:r>
          </a:p>
          <a:p>
            <a:pPr lvl="1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Find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a supervisor from ESOP and let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them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know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you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want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to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apply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for a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scholarship</a:t>
            </a:r>
            <a:endParaRPr lang="nb-NO" sz="2000" dirty="0" smtClean="0">
              <a:solidFill>
                <a:schemeClr val="tx1"/>
              </a:solidFill>
              <a:latin typeface="Times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Use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your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research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proposal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in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your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application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for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the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nb-NO" sz="2000" dirty="0" err="1" smtClean="0">
                <a:solidFill>
                  <a:schemeClr val="tx1"/>
                </a:solidFill>
                <a:latin typeface="Times" pitchFamily="18" charset="0"/>
              </a:rPr>
              <a:t>scholarship</a:t>
            </a:r>
            <a:r>
              <a:rPr lang="nb-NO" sz="2000" dirty="0" smtClean="0">
                <a:solidFill>
                  <a:schemeClr val="tx1"/>
                </a:solidFill>
                <a:latin typeface="Times" pitchFamily="18" charset="0"/>
              </a:rPr>
              <a:t>.</a:t>
            </a:r>
          </a:p>
          <a:p>
            <a:pPr marL="457200" lvl="1" indent="0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endParaRPr lang="nb-NO" sz="2000" dirty="0" smtClean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96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548680"/>
            <a:ext cx="6984776" cy="936104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Science Shop/</a:t>
            </a:r>
            <a:r>
              <a:rPr lang="en-GB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Vitenskapsbutikken</a:t>
            </a:r>
            <a:r>
              <a:rPr lang="en-GB" sz="49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sz="49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GB" sz="2700" dirty="0" smtClean="0">
                <a:latin typeface="Calibri" panose="020F0502020204030204" pitchFamily="34" charset="0"/>
              </a:rPr>
              <a:t>- where employers and students meet</a:t>
            </a:r>
            <a:endParaRPr lang="en-GB" sz="27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414592" cy="2736304"/>
          </a:xfrm>
        </p:spPr>
        <p:txBody>
          <a:bodyPr>
            <a:normAutofit/>
          </a:bodyPr>
          <a:lstStyle/>
          <a:p>
            <a:pPr marL="342900" indent="-342900"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GB" sz="2000" dirty="0" smtClean="0">
                <a:solidFill>
                  <a:schemeClr val="tx1"/>
                </a:solidFill>
              </a:rPr>
              <a:t>Facilitates project collaboration between students and the industry</a:t>
            </a:r>
          </a:p>
          <a:p>
            <a:pPr marL="342900" indent="-342900"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GB" sz="2000" dirty="0" smtClean="0">
                <a:solidFill>
                  <a:schemeClr val="tx1"/>
                </a:solidFill>
              </a:rPr>
              <a:t>Gives you the opportunity to write your thesis in cooperation with the industry </a:t>
            </a:r>
          </a:p>
          <a:p>
            <a:pPr marL="342900" indent="-342900"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GB" sz="2000" dirty="0" smtClean="0">
                <a:solidFill>
                  <a:schemeClr val="tx1"/>
                </a:solidFill>
              </a:rPr>
              <a:t>30 partners – 70 projects: ministries, research institutions, NGOs and consulting companies</a:t>
            </a:r>
          </a:p>
          <a:p>
            <a:pPr marL="342900" indent="-342900"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GB" sz="2000" dirty="0" smtClean="0">
                <a:solidFill>
                  <a:schemeClr val="tx1"/>
                </a:solidFill>
              </a:rPr>
              <a:t>What’s in it for you?: 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Networking, insight, relevance, access, mentor &amp; scholarship</a:t>
            </a:r>
          </a:p>
          <a:p>
            <a:pPr marL="342900" indent="-342900"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GB" sz="2000" dirty="0" smtClean="0">
              <a:solidFill>
                <a:schemeClr val="tx1"/>
              </a:solidFill>
            </a:endParaRPr>
          </a:p>
          <a:p>
            <a:pPr algn="l"/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40000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/>
          <a:stretch/>
        </p:blipFill>
        <p:spPr>
          <a:xfrm>
            <a:off x="1115536" y="4683512"/>
            <a:ext cx="6438900" cy="19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Office-teema">
  <a:themeElements>
    <a:clrScheme name="OpenNESS">
      <a:dk1>
        <a:sysClr val="windowText" lastClr="000000"/>
      </a:dk1>
      <a:lt1>
        <a:sysClr val="window" lastClr="FFFFFF"/>
      </a:lt1>
      <a:dk2>
        <a:srgbClr val="676D19"/>
      </a:dk2>
      <a:lt2>
        <a:srgbClr val="9F6115"/>
      </a:lt2>
      <a:accent1>
        <a:srgbClr val="BBC122"/>
      </a:accent1>
      <a:accent2>
        <a:srgbClr val="D67C1C"/>
      </a:accent2>
      <a:accent3>
        <a:srgbClr val="75A4A2"/>
      </a:accent3>
      <a:accent4>
        <a:srgbClr val="3A726F"/>
      </a:accent4>
      <a:accent5>
        <a:srgbClr val="9B8563"/>
      </a:accent5>
      <a:accent6>
        <a:srgbClr val="67563D"/>
      </a:accent6>
      <a:hlink>
        <a:srgbClr val="7F7F7F"/>
      </a:hlink>
      <a:folHlink>
        <a:srgbClr val="3F3F3F"/>
      </a:folHlink>
    </a:clrScheme>
    <a:fontScheme name="OpenNESS">
      <a:majorFont>
        <a:latin typeface="Arial Rounded MT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NIBR-Presentasjon-farget engelsk 2007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Nupi-mal-engelsk">
  <a:themeElements>
    <a:clrScheme name="NUPI">
      <a:dk1>
        <a:srgbClr val="005941"/>
      </a:dk1>
      <a:lt1>
        <a:srgbClr val="FFFFFF"/>
      </a:lt1>
      <a:dk2>
        <a:srgbClr val="005941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sentation1 eng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SB-engelsk">
  <a:themeElements>
    <a:clrScheme name="Standard utforming 9">
      <a:dk1>
        <a:srgbClr val="003399"/>
      </a:dk1>
      <a:lt1>
        <a:srgbClr val="FFFFFF"/>
      </a:lt1>
      <a:dk2>
        <a:srgbClr val="000000"/>
      </a:dk2>
      <a:lt2>
        <a:srgbClr val="B2B2B2"/>
      </a:lt2>
      <a:accent1>
        <a:srgbClr val="003399"/>
      </a:accent1>
      <a:accent2>
        <a:srgbClr val="008080"/>
      </a:accent2>
      <a:accent3>
        <a:srgbClr val="FFFFFF"/>
      </a:accent3>
      <a:accent4>
        <a:srgbClr val="002A82"/>
      </a:accent4>
      <a:accent5>
        <a:srgbClr val="AAADCA"/>
      </a:accent5>
      <a:accent6>
        <a:srgbClr val="007373"/>
      </a:accent6>
      <a:hlink>
        <a:srgbClr val="CC0000"/>
      </a:hlink>
      <a:folHlink>
        <a:srgbClr val="FF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FF9900"/>
        </a:accent1>
        <a:accent2>
          <a:srgbClr val="008080"/>
        </a:accent2>
        <a:accent3>
          <a:srgbClr val="FFFFFF"/>
        </a:accent3>
        <a:accent4>
          <a:srgbClr val="000082"/>
        </a:accent4>
        <a:accent5>
          <a:srgbClr val="FFCAAA"/>
        </a:accent5>
        <a:accent6>
          <a:srgbClr val="007373"/>
        </a:accent6>
        <a:hlink>
          <a:srgbClr val="FF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003399"/>
        </a:dk1>
        <a:lt1>
          <a:srgbClr val="FFFFFF"/>
        </a:lt1>
        <a:dk2>
          <a:srgbClr val="000000"/>
        </a:dk2>
        <a:lt2>
          <a:srgbClr val="B2B2B2"/>
        </a:lt2>
        <a:accent1>
          <a:srgbClr val="003399"/>
        </a:accent1>
        <a:accent2>
          <a:srgbClr val="008080"/>
        </a:accent2>
        <a:accent3>
          <a:srgbClr val="FFFFFF"/>
        </a:accent3>
        <a:accent4>
          <a:srgbClr val="002A82"/>
        </a:accent4>
        <a:accent5>
          <a:srgbClr val="AAADCA"/>
        </a:accent5>
        <a:accent6>
          <a:srgbClr val="007373"/>
        </a:accent6>
        <a:hlink>
          <a:srgbClr val="CC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SB-norsk">
  <a:themeElements>
    <a:clrScheme name="SSB-norsk 9">
      <a:dk1>
        <a:srgbClr val="003399"/>
      </a:dk1>
      <a:lt1>
        <a:srgbClr val="FFFFFF"/>
      </a:lt1>
      <a:dk2>
        <a:srgbClr val="000000"/>
      </a:dk2>
      <a:lt2>
        <a:srgbClr val="B2B2B2"/>
      </a:lt2>
      <a:accent1>
        <a:srgbClr val="003399"/>
      </a:accent1>
      <a:accent2>
        <a:srgbClr val="008080"/>
      </a:accent2>
      <a:accent3>
        <a:srgbClr val="FFFFFF"/>
      </a:accent3>
      <a:accent4>
        <a:srgbClr val="002A82"/>
      </a:accent4>
      <a:accent5>
        <a:srgbClr val="AAADCA"/>
      </a:accent5>
      <a:accent6>
        <a:srgbClr val="007373"/>
      </a:accent6>
      <a:hlink>
        <a:srgbClr val="CC0000"/>
      </a:hlink>
      <a:folHlink>
        <a:srgbClr val="FFCC00"/>
      </a:folHlink>
    </a:clrScheme>
    <a:fontScheme name="SSB-nor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SB-nors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SB-nors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SB-nors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SB-nors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SB-nors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SB-nors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SB-nors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SB-norsk 8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FF9900"/>
        </a:accent1>
        <a:accent2>
          <a:srgbClr val="008080"/>
        </a:accent2>
        <a:accent3>
          <a:srgbClr val="FFFFFF"/>
        </a:accent3>
        <a:accent4>
          <a:srgbClr val="000082"/>
        </a:accent4>
        <a:accent5>
          <a:srgbClr val="FFCAAA"/>
        </a:accent5>
        <a:accent6>
          <a:srgbClr val="007373"/>
        </a:accent6>
        <a:hlink>
          <a:srgbClr val="FF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SB-norsk 9">
        <a:dk1>
          <a:srgbClr val="003399"/>
        </a:dk1>
        <a:lt1>
          <a:srgbClr val="FFFFFF"/>
        </a:lt1>
        <a:dk2>
          <a:srgbClr val="000000"/>
        </a:dk2>
        <a:lt2>
          <a:srgbClr val="B2B2B2"/>
        </a:lt2>
        <a:accent1>
          <a:srgbClr val="003399"/>
        </a:accent1>
        <a:accent2>
          <a:srgbClr val="008080"/>
        </a:accent2>
        <a:accent3>
          <a:srgbClr val="FFFFFF"/>
        </a:accent3>
        <a:accent4>
          <a:srgbClr val="002A82"/>
        </a:accent4>
        <a:accent5>
          <a:srgbClr val="AAADCA"/>
        </a:accent5>
        <a:accent6>
          <a:srgbClr val="007373"/>
        </a:accent6>
        <a:hlink>
          <a:srgbClr val="CC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PT_TG_Blue[1]">
  <a:themeElements>
    <a:clrScheme name="Custom 1">
      <a:dk1>
        <a:srgbClr val="000000"/>
      </a:dk1>
      <a:lt1>
        <a:srgbClr val="FFFFFF"/>
      </a:lt1>
      <a:dk2>
        <a:srgbClr val="365FAA"/>
      </a:dk2>
      <a:lt2>
        <a:srgbClr val="E0D6B5"/>
      </a:lt2>
      <a:accent1>
        <a:srgbClr val="00ACE7"/>
      </a:accent1>
      <a:accent2>
        <a:srgbClr val="D95900"/>
      </a:accent2>
      <a:accent3>
        <a:srgbClr val="A10082"/>
      </a:accent3>
      <a:accent4>
        <a:srgbClr val="C9DB03"/>
      </a:accent4>
      <a:accent5>
        <a:srgbClr val="7D8F29"/>
      </a:accent5>
      <a:accent6>
        <a:srgbClr val="F7DB17"/>
      </a:accent6>
      <a:hlink>
        <a:srgbClr val="BA9E66"/>
      </a:hlink>
      <a:folHlink>
        <a:srgbClr val="8C8F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22791C10E094E9D53E40C2A5BB007" ma:contentTypeVersion="0" ma:contentTypeDescription="Create a new document." ma:contentTypeScope="" ma:versionID="14880f3f915ec28c373a9fd441954af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D6C975-9620-4146-8078-C308DD3A4BE5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4D568E-BF13-4635-B498-15D8D8D65E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707B02-28B8-434A-A0A8-F2B995B087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5660</TotalTime>
  <Words>1784</Words>
  <Application>Microsoft Office PowerPoint</Application>
  <PresentationFormat>On-screen Show (4:3)</PresentationFormat>
  <Paragraphs>279</Paragraphs>
  <Slides>31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Office-teema</vt:lpstr>
      <vt:lpstr>Executive</vt:lpstr>
      <vt:lpstr>Office Theme</vt:lpstr>
      <vt:lpstr>Presentation1 eng</vt:lpstr>
      <vt:lpstr>1_Executive</vt:lpstr>
      <vt:lpstr>SSB-engelsk</vt:lpstr>
      <vt:lpstr>SSB-norsk</vt:lpstr>
      <vt:lpstr>1_Office Theme</vt:lpstr>
      <vt:lpstr>PPT_TG_Blue[1]</vt:lpstr>
      <vt:lpstr>NIBR-Presentasjon-farget engelsk 2007</vt:lpstr>
      <vt:lpstr>Nupi-mal-engelsk</vt:lpstr>
      <vt:lpstr>PowerPoint Presentation</vt:lpstr>
      <vt:lpstr>Blue-green  infrastructure</vt:lpstr>
      <vt:lpstr>Blue-Green Factor (BGF) scoring  for new urban developments in Oslo</vt:lpstr>
      <vt:lpstr>Indicators of ecosystem services</vt:lpstr>
      <vt:lpstr>M.Sc. Thesis topics</vt:lpstr>
      <vt:lpstr>Contacts: Case study coordinator:  henrik.lindhjem@nina.no david.barton@nina.no    Communication and media:  rasmus.reinvang@vista-analyse.no   Oslo Municipality, urban environment department: tove.dyblie@bym.oslo.kommune.no </vt:lpstr>
      <vt:lpstr>The ESOP Student Scholarships</vt:lpstr>
      <vt:lpstr>PowerPoint Presentation</vt:lpstr>
      <vt:lpstr>The Science Shop/Vitenskapsbutikken - where employers and students meet</vt:lpstr>
      <vt:lpstr>The Science Shop/Vitenskapsbutikken Projects available to you </vt:lpstr>
      <vt:lpstr>Master Thesis Meeting, February 6, 2014</vt:lpstr>
      <vt:lpstr>Some Details</vt:lpstr>
      <vt:lpstr>Master thesis at Oslo Fiscal Studies (OFS)</vt:lpstr>
      <vt:lpstr>Some tentative examples</vt:lpstr>
      <vt:lpstr>The OFS Student Scholarships</vt:lpstr>
      <vt:lpstr>PowerPoint Presentation</vt:lpstr>
      <vt:lpstr>Contact information</vt:lpstr>
      <vt:lpstr>The Research Department at Statistics Norway</vt:lpstr>
      <vt:lpstr>Historical economics at SSB</vt:lpstr>
      <vt:lpstr>CREE – Oslo Center for Research on Environmentally friendly Energy</vt:lpstr>
      <vt:lpstr>Research profile and organization</vt:lpstr>
      <vt:lpstr>Writing your masters thesis at the Frisch Centre</vt:lpstr>
      <vt:lpstr>The Frisch Centre</vt:lpstr>
      <vt:lpstr>What can we offer?</vt:lpstr>
      <vt:lpstr>What have others done?</vt:lpstr>
      <vt:lpstr>TELENOR ASA</vt:lpstr>
      <vt:lpstr>We target five key research areas:</vt:lpstr>
      <vt:lpstr>Telenor master grants (50 000 NOK)</vt:lpstr>
      <vt:lpstr>Applied Development Economics</vt:lpstr>
      <vt:lpstr>PowerPoint Presentation</vt:lpstr>
      <vt:lpstr>NUPI (Norwegian Institute of International Affairs)</vt:lpstr>
    </vt:vector>
  </TitlesOfParts>
  <Company>Ympäristöhallinto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Operationalisation of  Natural Capital and Ecosystem Services:  From Concepts to Real-World Applications</dc:title>
  <dc:creator>Turtiainen Satu</dc:creator>
  <cp:lastModifiedBy>Line Grenheim</cp:lastModifiedBy>
  <cp:revision>222</cp:revision>
  <dcterms:created xsi:type="dcterms:W3CDTF">2013-01-17T09:00:45Z</dcterms:created>
  <dcterms:modified xsi:type="dcterms:W3CDTF">2014-02-10T11:32:13Z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0x0101005E722791C10E094E9D53E40C2A5BB007</vt:lpwstr>
  </property>
</Properties>
</file>