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58" r:id="rId3"/>
    <p:sldId id="257" r:id="rId4"/>
    <p:sldId id="260" r:id="rId5"/>
    <p:sldId id="261" r:id="rId6"/>
    <p:sldId id="262" r:id="rId7"/>
  </p:sldIdLst>
  <p:sldSz cx="9144000" cy="6858000" type="screen4x3"/>
  <p:notesSz cx="6718300" cy="98679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62843" autoAdjust="0"/>
  </p:normalViewPr>
  <p:slideViewPr>
    <p:cSldViewPr showGuides="1">
      <p:cViewPr varScale="1">
        <p:scale>
          <a:sx n="67" d="100"/>
          <a:sy n="67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160" y="-84"/>
      </p:cViewPr>
      <p:guideLst>
        <p:guide orient="horz" pos="3108"/>
        <p:guide pos="21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7888"/>
            <a:ext cx="537527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741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C75D820-A07B-47DE-93A6-A9D1B8D35152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4FF0A-AFDA-42E1-933F-A20571259BFB}" type="slidenum">
              <a:rPr lang="nb-NO"/>
              <a:pPr/>
              <a:t>1</a:t>
            </a:fld>
            <a:endParaRPr lang="nb-NO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96988-ACB1-44CE-9558-72E9A3C1C710}" type="slidenum">
              <a:rPr lang="nb-NO"/>
              <a:pPr/>
              <a:t>2</a:t>
            </a:fld>
            <a:endParaRPr lang="nb-NO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57238"/>
            <a:ext cx="4933950" cy="3700462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/>
            <a:endParaRPr lang="nb-NO" sz="1000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84C51-769D-4D92-BDA9-9202EAAAD674}" type="slidenum">
              <a:rPr lang="nb-NO"/>
              <a:pPr/>
              <a:t>3</a:t>
            </a:fld>
            <a:endParaRPr lang="nb-NO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GB" sz="1400"/>
              <a:t>Polluter pays</a:t>
            </a:r>
          </a:p>
          <a:p>
            <a:pPr>
              <a:buFontTx/>
              <a:buChar char="•"/>
            </a:pPr>
            <a:r>
              <a:rPr lang="en-GB" sz="1400"/>
              <a:t>Cost efficiency</a:t>
            </a:r>
          </a:p>
          <a:p>
            <a:endParaRPr lang="en-GB"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9A5D5-DA36-4D22-949D-D9DFA5702345}" type="slidenum">
              <a:rPr lang="nb-NO"/>
              <a:pPr/>
              <a:t>4</a:t>
            </a:fld>
            <a:endParaRPr lang="nb-NO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4573588"/>
            <a:ext cx="5375275" cy="4438650"/>
          </a:xfrm>
        </p:spPr>
        <p:txBody>
          <a:bodyPr/>
          <a:lstStyle/>
          <a:p>
            <a:endParaRPr lang="nb-NO" sz="10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7E2E6E-5FE4-4D40-A7DC-913BD71CD16D}" type="slidenum">
              <a:rPr lang="nb-NO"/>
              <a:pPr/>
              <a:t>5</a:t>
            </a:fld>
            <a:endParaRPr lang="nb-NO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10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99DA6-E9F0-44D0-A206-56F746F5CDB7}" type="slidenum">
              <a:rPr lang="nb-NO"/>
              <a:pPr/>
              <a:t>6</a:t>
            </a:fld>
            <a:endParaRPr lang="nb-NO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3048000"/>
            <a:ext cx="9145588" cy="3810000"/>
          </a:xfrm>
          <a:prstGeom prst="rect">
            <a:avLst/>
          </a:prstGeom>
          <a:solidFill>
            <a:srgbClr val="C3BE8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 b="47124"/>
          <a:stretch>
            <a:fillRect/>
          </a:stretch>
        </p:blipFill>
        <p:spPr bwMode="auto">
          <a:xfrm>
            <a:off x="0" y="4957763"/>
            <a:ext cx="9144000" cy="1398587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6351588"/>
            <a:ext cx="9144000" cy="506412"/>
          </a:xfrm>
          <a:prstGeom prst="rect">
            <a:avLst/>
          </a:prstGeom>
          <a:solidFill>
            <a:srgbClr val="242166"/>
          </a:solidFill>
          <a:ln w="9525">
            <a:solidFill>
              <a:srgbClr val="2421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08025" y="3051175"/>
            <a:ext cx="539750" cy="730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5126" name="Picture 6" descr="FIN2RX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1375" y="1649413"/>
            <a:ext cx="2360613" cy="957262"/>
          </a:xfrm>
          <a:prstGeom prst="rect">
            <a:avLst/>
          </a:prstGeom>
          <a:noFill/>
        </p:spPr>
      </p:pic>
      <p:sp>
        <p:nvSpPr>
          <p:cNvPr id="512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813300"/>
            <a:ext cx="6248400" cy="1346200"/>
          </a:xfrm>
        </p:spPr>
        <p:txBody>
          <a:bodyPr anchorCtr="1"/>
          <a:lstStyle>
            <a:lvl1pPr marL="0" indent="0" algn="ctr">
              <a:buFontTx/>
              <a:buNone/>
              <a:defRPr sz="1400" i="1">
                <a:solidFill>
                  <a:srgbClr val="242166"/>
                </a:solidFill>
              </a:defRPr>
            </a:lvl1pPr>
          </a:lstStyle>
          <a:p>
            <a:r>
              <a:rPr lang="nn-NO"/>
              <a:t>Klikk for å redigere undertittelstil i malen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3502025"/>
            <a:ext cx="6248400" cy="13176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>
          <a:xfrm>
            <a:off x="5334000" y="6400800"/>
            <a:ext cx="2286000" cy="457200"/>
          </a:xfrm>
        </p:spPr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1119188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51E21D-EA9D-484F-A10C-A85126143C2E}" type="slidenum">
              <a:rPr lang="nn-NO"/>
              <a:pPr/>
              <a:t>‹#›</a:t>
            </a:fld>
            <a:endParaRPr lang="nn-NO"/>
          </a:p>
        </p:txBody>
      </p:sp>
      <p:sp>
        <p:nvSpPr>
          <p:cNvPr id="5132" name="Freeform 12"/>
          <p:cNvSpPr>
            <a:spLocks/>
          </p:cNvSpPr>
          <p:nvPr/>
        </p:nvSpPr>
        <p:spPr bwMode="auto">
          <a:xfrm>
            <a:off x="-1588" y="4041775"/>
            <a:ext cx="9177338" cy="2119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44" y="982"/>
              </a:cxn>
              <a:cxn ang="0">
                <a:pos x="5568" y="715"/>
              </a:cxn>
            </a:cxnLst>
            <a:rect l="0" t="0" r="r" b="b"/>
            <a:pathLst>
              <a:path w="5568" h="1101">
                <a:moveTo>
                  <a:pt x="0" y="0"/>
                </a:moveTo>
                <a:cubicBezTo>
                  <a:pt x="1008" y="431"/>
                  <a:pt x="2016" y="863"/>
                  <a:pt x="2944" y="982"/>
                </a:cubicBezTo>
                <a:cubicBezTo>
                  <a:pt x="3872" y="1101"/>
                  <a:pt x="4871" y="1049"/>
                  <a:pt x="5568" y="715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8D38B-E4FF-4BF2-9162-D396B549B079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999163" y="1066800"/>
            <a:ext cx="1620837" cy="51022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33475" y="1066800"/>
            <a:ext cx="4713288" cy="51022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5FFAF-8FA0-4E87-A283-09D90E7E3E05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A7491-FFC9-4FB4-91EF-35B9D96B91BF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51785-73D1-4929-900D-FFC1AA3C4E2E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33475" y="1838325"/>
            <a:ext cx="3167063" cy="433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52938" y="1838325"/>
            <a:ext cx="3167062" cy="433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274C0-2320-4DD0-98EB-4D7A4F611D61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9DCB1-3CA3-4B19-9A91-EDF2867B4D91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72A36-7B34-41A2-99F0-36FC2F6B16FE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7F031-66F9-4153-BC8A-58F0F4F030F5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48CD1-48CC-4586-BA2B-6447FFA8F079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D5032-E600-49C5-BA46-0DD60E7773BF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46088"/>
            <a:ext cx="9144000" cy="6411912"/>
          </a:xfrm>
          <a:prstGeom prst="rect">
            <a:avLst/>
          </a:prstGeom>
          <a:solidFill>
            <a:srgbClr val="F0F0E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n-NO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25400" y="444500"/>
            <a:ext cx="752475" cy="6416675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12788" y="6351588"/>
            <a:ext cx="8431212" cy="512762"/>
          </a:xfrm>
          <a:prstGeom prst="rect">
            <a:avLst/>
          </a:prstGeom>
          <a:solidFill>
            <a:srgbClr val="242166"/>
          </a:solidFill>
          <a:ln w="9525">
            <a:solidFill>
              <a:srgbClr val="2421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709613" cy="436563"/>
          </a:xfrm>
          <a:prstGeom prst="rect">
            <a:avLst/>
          </a:prstGeom>
          <a:solidFill>
            <a:srgbClr val="2421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n-NO" sz="2400">
              <a:latin typeface="Times New Roman" pitchFamily="18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3475" y="1838325"/>
            <a:ext cx="6486525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11200" y="444500"/>
            <a:ext cx="539750" cy="841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n-NO" sz="2400">
              <a:latin typeface="Times New Roman" pitchFamily="18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58875" y="1066800"/>
            <a:ext cx="64357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nn-NO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17600" y="6400800"/>
            <a:ext cx="406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nn-NO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71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fld id="{98FC5DD2-6FCB-4427-8E5D-B67BF9ABAE1B}" type="slidenum">
              <a:rPr lang="nn-NO"/>
              <a:pPr/>
              <a:t>‹#›</a:t>
            </a:fld>
            <a:endParaRPr lang="nn-NO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-12700" y="6351588"/>
            <a:ext cx="91567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158875" y="55563"/>
            <a:ext cx="41259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0B064D"/>
                </a:solidFill>
              </a:rPr>
              <a:t>Finansdepartementet</a:t>
            </a:r>
            <a:endParaRPr lang="en-GB" sz="1600">
              <a:solidFill>
                <a:srgbClr val="0B064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242166"/>
          </a:solidFill>
          <a:latin typeface="Verdana" pitchFamily="34" charset="0"/>
        </a:defRPr>
      </a:lvl9pPr>
    </p:titleStyle>
    <p:bodyStyle>
      <a:lvl1pPr marL="314325" indent="-314325" algn="l" rtl="0" fontAlgn="base">
        <a:spcBef>
          <a:spcPct val="20000"/>
        </a:spcBef>
        <a:spcAft>
          <a:spcPct val="0"/>
        </a:spcAft>
        <a:buSzPct val="7000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66750" indent="-333375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038225" indent="-352425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524000" indent="-304800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847850" indent="-295275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305050" indent="-295275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762250" indent="-295275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219450" indent="-295275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76650" indent="-295275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Modelling an environmental tax</a:t>
            </a:r>
            <a:br>
              <a:rPr lang="en-GB"/>
            </a:br>
            <a:r>
              <a:rPr lang="en-GB"/>
              <a:t>9th. April 2010</a:t>
            </a:r>
            <a:br>
              <a:rPr lang="en-GB"/>
            </a:br>
            <a:endParaRPr lang="nb-NO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Torhild H. Martinsen</a:t>
            </a:r>
            <a:br>
              <a:rPr lang="en-GB"/>
            </a:br>
            <a:r>
              <a:rPr lang="en-GB"/>
              <a:t>Assistant Director General</a:t>
            </a:r>
            <a:br>
              <a:rPr lang="en-GB"/>
            </a:br>
            <a:r>
              <a:rPr lang="en-GB"/>
              <a:t>Tax policy department, Ministry of Finance, Norway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Collaboration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Environmental authorities</a:t>
            </a:r>
          </a:p>
          <a:p>
            <a:endParaRPr lang="nb-NO"/>
          </a:p>
          <a:p>
            <a:r>
              <a:rPr lang="nb-NO"/>
              <a:t>Economists</a:t>
            </a:r>
          </a:p>
          <a:p>
            <a:endParaRPr lang="nb-NO"/>
          </a:p>
          <a:p>
            <a:r>
              <a:rPr lang="nb-NO"/>
              <a:t>Lawyers</a:t>
            </a:r>
          </a:p>
          <a:p>
            <a:endParaRPr lang="nb-NO"/>
          </a:p>
          <a:p>
            <a:r>
              <a:rPr lang="nb-NO"/>
              <a:t>Politicians</a:t>
            </a:r>
          </a:p>
          <a:p>
            <a:endParaRPr lang="nb-N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Emission tax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844675"/>
            <a:ext cx="6486525" cy="4330700"/>
          </a:xfrm>
        </p:spPr>
        <p:txBody>
          <a:bodyPr/>
          <a:lstStyle/>
          <a:p>
            <a:pPr>
              <a:buFontTx/>
              <a:buNone/>
            </a:pPr>
            <a:endParaRPr lang="nb-NO"/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>
            <a:off x="2339975" y="2781300"/>
            <a:ext cx="0" cy="251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2339975" y="5300663"/>
            <a:ext cx="3240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2339975" y="3068638"/>
            <a:ext cx="2736850" cy="22320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 flipV="1">
            <a:off x="2339975" y="2924175"/>
            <a:ext cx="2376488" cy="23780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5630863" y="5013325"/>
            <a:ext cx="1604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/>
              <a:t>emission</a:t>
            </a:r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 flipH="1">
            <a:off x="2339975" y="4076700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>
            <a:off x="3563938" y="40767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1331913" y="2276475"/>
            <a:ext cx="3671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/>
              <a:t>Marginal damage/-cleaning cost</a:t>
            </a:r>
          </a:p>
        </p:txBody>
      </p:sp>
      <p:sp>
        <p:nvSpPr>
          <p:cNvPr id="94225" name="Text Box 17"/>
          <p:cNvSpPr txBox="1">
            <a:spLocks noChangeArrowheads="1"/>
          </p:cNvSpPr>
          <p:nvPr/>
        </p:nvSpPr>
        <p:spPr bwMode="auto">
          <a:xfrm>
            <a:off x="4787900" y="2914650"/>
            <a:ext cx="1944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/>
              <a:t>md</a:t>
            </a:r>
          </a:p>
        </p:txBody>
      </p: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2627313" y="3068638"/>
            <a:ext cx="792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/>
              <a:t>mcc</a:t>
            </a: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1835150" y="3860800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t</a:t>
            </a:r>
            <a:r>
              <a:rPr lang="nb-NO" sz="900"/>
              <a:t>0</a:t>
            </a:r>
          </a:p>
        </p:txBody>
      </p:sp>
      <p:sp>
        <p:nvSpPr>
          <p:cNvPr id="94229" name="Text Box 21"/>
          <p:cNvSpPr txBox="1">
            <a:spLocks noChangeArrowheads="1"/>
          </p:cNvSpPr>
          <p:nvPr/>
        </p:nvSpPr>
        <p:spPr bwMode="auto">
          <a:xfrm>
            <a:off x="3348038" y="5229225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e</a:t>
            </a:r>
            <a:r>
              <a:rPr lang="nb-NO" sz="900"/>
              <a:t>0</a:t>
            </a:r>
          </a:p>
        </p:txBody>
      </p:sp>
      <p:sp>
        <p:nvSpPr>
          <p:cNvPr id="94230" name="Line 22"/>
          <p:cNvSpPr>
            <a:spLocks noChangeShapeType="1"/>
          </p:cNvSpPr>
          <p:nvPr/>
        </p:nvSpPr>
        <p:spPr bwMode="auto">
          <a:xfrm>
            <a:off x="2339975" y="35734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94231" name="Line 23"/>
          <p:cNvSpPr>
            <a:spLocks noChangeShapeType="1"/>
          </p:cNvSpPr>
          <p:nvPr/>
        </p:nvSpPr>
        <p:spPr bwMode="auto">
          <a:xfrm>
            <a:off x="2987675" y="35734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94232" name="Line 24"/>
          <p:cNvSpPr>
            <a:spLocks noChangeShapeType="1"/>
          </p:cNvSpPr>
          <p:nvPr/>
        </p:nvSpPr>
        <p:spPr bwMode="auto">
          <a:xfrm>
            <a:off x="2339975" y="4652963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94233" name="Line 25"/>
          <p:cNvSpPr>
            <a:spLocks noChangeShapeType="1"/>
          </p:cNvSpPr>
          <p:nvPr/>
        </p:nvSpPr>
        <p:spPr bwMode="auto">
          <a:xfrm>
            <a:off x="4284663" y="46529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94234" name="Text Box 26"/>
          <p:cNvSpPr txBox="1">
            <a:spLocks noChangeArrowheads="1"/>
          </p:cNvSpPr>
          <p:nvPr/>
        </p:nvSpPr>
        <p:spPr bwMode="auto">
          <a:xfrm>
            <a:off x="1835150" y="3357563"/>
            <a:ext cx="45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t</a:t>
            </a:r>
            <a:r>
              <a:rPr lang="nb-NO" sz="900"/>
              <a:t>2</a:t>
            </a:r>
          </a:p>
        </p:txBody>
      </p:sp>
      <p:sp>
        <p:nvSpPr>
          <p:cNvPr id="94235" name="Text Box 27"/>
          <p:cNvSpPr txBox="1">
            <a:spLocks noChangeArrowheads="1"/>
          </p:cNvSpPr>
          <p:nvPr/>
        </p:nvSpPr>
        <p:spPr bwMode="auto">
          <a:xfrm>
            <a:off x="1835150" y="4365625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t</a:t>
            </a:r>
            <a:r>
              <a:rPr lang="nb-NO" sz="900"/>
              <a:t>1</a:t>
            </a:r>
          </a:p>
        </p:txBody>
      </p:sp>
      <p:sp>
        <p:nvSpPr>
          <p:cNvPr id="94236" name="Text Box 28"/>
          <p:cNvSpPr txBox="1">
            <a:spLocks noChangeArrowheads="1"/>
          </p:cNvSpPr>
          <p:nvPr/>
        </p:nvSpPr>
        <p:spPr bwMode="auto">
          <a:xfrm>
            <a:off x="2771775" y="5229225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e</a:t>
            </a:r>
            <a:r>
              <a:rPr lang="nb-NO" sz="900"/>
              <a:t>2</a:t>
            </a:r>
          </a:p>
        </p:txBody>
      </p:sp>
      <p:sp>
        <p:nvSpPr>
          <p:cNvPr id="94237" name="Text Box 29"/>
          <p:cNvSpPr txBox="1">
            <a:spLocks noChangeArrowheads="1"/>
          </p:cNvSpPr>
          <p:nvPr/>
        </p:nvSpPr>
        <p:spPr bwMode="auto">
          <a:xfrm>
            <a:off x="4140200" y="52292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e</a:t>
            </a:r>
            <a:r>
              <a:rPr lang="nb-NO" sz="900"/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/>
              <a:t>Lawyers</a:t>
            </a:r>
            <a:r>
              <a:rPr lang="en-GB" sz="2000"/>
              <a:t/>
            </a:r>
            <a:br>
              <a:rPr lang="en-GB" sz="2000"/>
            </a:br>
            <a:endParaRPr lang="nb-NO" sz="200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Measurability</a:t>
            </a:r>
          </a:p>
          <a:p>
            <a:endParaRPr lang="en-GB"/>
          </a:p>
          <a:p>
            <a:r>
              <a:rPr lang="en-GB"/>
              <a:t>Verification</a:t>
            </a:r>
          </a:p>
          <a:p>
            <a:endParaRPr lang="en-GB"/>
          </a:p>
          <a:p>
            <a:endParaRPr lang="en-GB"/>
          </a:p>
          <a:p>
            <a:r>
              <a:rPr lang="en-GB"/>
              <a:t>Economic and administrative consequences</a:t>
            </a:r>
          </a:p>
          <a:p>
            <a:endParaRPr lang="en-GB"/>
          </a:p>
          <a:p>
            <a:r>
              <a:rPr lang="en-GB"/>
              <a:t>International rules and regulations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Politicians</a:t>
            </a:r>
            <a:endParaRPr lang="nb-NO" b="1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Political goals</a:t>
            </a:r>
          </a:p>
          <a:p>
            <a:endParaRPr lang="en-GB"/>
          </a:p>
          <a:p>
            <a:r>
              <a:rPr lang="en-GB"/>
              <a:t>Voters</a:t>
            </a:r>
          </a:p>
          <a:p>
            <a:endParaRPr lang="en-GB"/>
          </a:p>
          <a:p>
            <a:r>
              <a:rPr lang="en-GB"/>
              <a:t>Re-election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/>
              <a:t>Theory of optimal taxation- environmental taxes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nb-NO"/>
          </a:p>
          <a:p>
            <a:r>
              <a:rPr lang="nb-NO"/>
              <a:t>NOU 1996:9 Grønne skatter- en politikk for bedre miljø og høy sysselsetting (</a:t>
            </a:r>
            <a:r>
              <a:rPr lang="en-GB"/>
              <a:t>Green tax Commission</a:t>
            </a:r>
            <a:r>
              <a:rPr lang="nb-NO"/>
              <a:t>)</a:t>
            </a:r>
          </a:p>
          <a:p>
            <a:pPr>
              <a:buFontTx/>
              <a:buNone/>
            </a:pPr>
            <a:r>
              <a:rPr lang="nb-NO"/>
              <a:t> 	</a:t>
            </a:r>
          </a:p>
          <a:p>
            <a:r>
              <a:rPr lang="nb-NO"/>
              <a:t>NOU 2007:8 En vurdering av særavgiftene</a:t>
            </a:r>
          </a:p>
          <a:p>
            <a:pPr>
              <a:buFontTx/>
              <a:buNone/>
            </a:pPr>
            <a:endParaRPr lang="nb-NO"/>
          </a:p>
          <a:p>
            <a:r>
              <a:rPr lang="nb-NO"/>
              <a:t>Prop. 1 S (2009-2010) Skatte-, avgifts og tollvedtak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N_ppt">
  <a:themeElements>
    <a:clrScheme name="">
      <a:dk1>
        <a:srgbClr val="000000"/>
      </a:dk1>
      <a:lt1>
        <a:srgbClr val="FFFFFF"/>
      </a:lt1>
      <a:dk2>
        <a:srgbClr val="232166"/>
      </a:dk2>
      <a:lt2>
        <a:srgbClr val="808080"/>
      </a:lt2>
      <a:accent1>
        <a:srgbClr val="FF6600"/>
      </a:accent1>
      <a:accent2>
        <a:srgbClr val="9900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8A0000"/>
      </a:accent6>
      <a:hlink>
        <a:srgbClr val="A8CAE1"/>
      </a:hlink>
      <a:folHlink>
        <a:srgbClr val="B2B2B2"/>
      </a:folHlink>
    </a:clrScheme>
    <a:fontScheme name="FIN_pp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_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_pp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_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_pp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_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_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_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finmal</Template>
  <TotalTime>2098</TotalTime>
  <Words>80</Words>
  <Application>Microsoft Office PowerPoint</Application>
  <PresentationFormat>On-screen Show (4:3)</PresentationFormat>
  <Paragraphs>52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FIN_ppt</vt:lpstr>
      <vt:lpstr>Modelling an environmental tax 9th. April 2010 </vt:lpstr>
      <vt:lpstr>Collaboration</vt:lpstr>
      <vt:lpstr>Emission tax</vt:lpstr>
      <vt:lpstr>Lawyers </vt:lpstr>
      <vt:lpstr>Politicians</vt:lpstr>
      <vt:lpstr>Theory of optimal taxation- environmental taxes</vt:lpstr>
    </vt:vector>
  </TitlesOfParts>
  <Company>Finansdepartementet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Skatte- og avgiftssystemet –  formål og prinsipper</dc:title>
  <dc:creator>ulf pedersen</dc:creator>
  <cp:lastModifiedBy>vidarch</cp:lastModifiedBy>
  <cp:revision>154</cp:revision>
  <dcterms:created xsi:type="dcterms:W3CDTF">2006-01-31T11:20:51Z</dcterms:created>
  <dcterms:modified xsi:type="dcterms:W3CDTF">2010-04-13T11:19:34Z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-254178334</vt:i4>
  </property>
  <property fmtid="{D5CDD505-2E9C-101B-9397-08002B2CF9AE}" pid="3" name="_NewReviewCycle">
    <vt:lpwstr/>
  </property>
  <property fmtid="{D5CDD505-2E9C-101B-9397-08002B2CF9AE}" pid="4" name="_EmailSubject">
    <vt:lpwstr>Besøket i dag</vt:lpwstr>
  </property>
  <property fmtid="{D5CDD505-2E9C-101B-9397-08002B2CF9AE}" pid="5" name="_AuthorEmail">
    <vt:lpwstr>Erik.Storm@fin.dep.no</vt:lpwstr>
  </property>
  <property fmtid="{D5CDD505-2E9C-101B-9397-08002B2CF9AE}" pid="6" name="_AuthorEmailDisplayName">
    <vt:lpwstr>Storm, Erik</vt:lpwstr>
  </property>
</Properties>
</file>