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4"/>
  </p:notesMasterIdLst>
  <p:handoutMasterIdLst>
    <p:handoutMasterId r:id="rId35"/>
  </p:handoutMasterIdLst>
  <p:sldIdLst>
    <p:sldId id="256" r:id="rId2"/>
    <p:sldId id="293" r:id="rId3"/>
    <p:sldId id="294" r:id="rId4"/>
    <p:sldId id="320" r:id="rId5"/>
    <p:sldId id="308" r:id="rId6"/>
    <p:sldId id="352" r:id="rId7"/>
    <p:sldId id="350" r:id="rId8"/>
    <p:sldId id="351" r:id="rId9"/>
    <p:sldId id="335" r:id="rId10"/>
    <p:sldId id="269" r:id="rId11"/>
    <p:sldId id="279" r:id="rId12"/>
    <p:sldId id="334" r:id="rId13"/>
    <p:sldId id="276" r:id="rId14"/>
    <p:sldId id="344" r:id="rId15"/>
    <p:sldId id="277" r:id="rId16"/>
    <p:sldId id="278" r:id="rId17"/>
    <p:sldId id="309" r:id="rId18"/>
    <p:sldId id="327" r:id="rId19"/>
    <p:sldId id="345" r:id="rId20"/>
    <p:sldId id="341" r:id="rId21"/>
    <p:sldId id="342" r:id="rId22"/>
    <p:sldId id="353" r:id="rId23"/>
    <p:sldId id="326" r:id="rId24"/>
    <p:sldId id="330" r:id="rId25"/>
    <p:sldId id="282" r:id="rId26"/>
    <p:sldId id="314" r:id="rId27"/>
    <p:sldId id="298" r:id="rId28"/>
    <p:sldId id="346" r:id="rId29"/>
    <p:sldId id="348" r:id="rId30"/>
    <p:sldId id="349" r:id="rId31"/>
    <p:sldId id="317" r:id="rId32"/>
    <p:sldId id="331" r:id="rId3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Strand" initials="JS" lastIdx="2" clrIdx="0">
    <p:extLst>
      <p:ext uri="{19B8F6BF-5375-455C-9EA6-DF929625EA0E}">
        <p15:presenceInfo xmlns:p15="http://schemas.microsoft.com/office/powerpoint/2012/main" userId="S-1-5-21-88094858-919529-1617787245-352597" providerId="AD"/>
      </p:ext>
    </p:extLst>
  </p:cmAuthor>
  <p:cmAuthor id="2" name="Gabriela Mundaca" initials="GM" lastIdx="56" clrIdx="1">
    <p:extLst>
      <p:ext uri="{19B8F6BF-5375-455C-9EA6-DF929625EA0E}">
        <p15:presenceInfo xmlns:p15="http://schemas.microsoft.com/office/powerpoint/2012/main" userId="8a6759dee93c2a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660"/>
  </p:normalViewPr>
  <p:slideViewPr>
    <p:cSldViewPr snapToGrid="0">
      <p:cViewPr varScale="1">
        <p:scale>
          <a:sx n="107" d="100"/>
          <a:sy n="107" d="100"/>
        </p:scale>
        <p:origin x="57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chemeClr val="tx2"/>
            </a:solidFill>
          </c:spPr>
          <c:invertIfNegative val="0"/>
          <c:dLbls>
            <c:numFmt formatCode="[$R$-416]\ #,##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CE!$S$89:$S$93</c:f>
              <c:strCache>
                <c:ptCount val="5"/>
                <c:pt idx="0">
                  <c:v>WTP to avoid 20% forest loss </c:v>
                </c:pt>
                <c:pt idx="1">
                  <c:v>WTP to avoid 10% of species at risk of extinction (not statistically significant)</c:v>
                </c:pt>
                <c:pt idx="2">
                  <c:v>WTP to avoid 20% risk of regional flooding and droughts</c:v>
                </c:pt>
                <c:pt idx="3">
                  <c:v>Combined WTP*: Avoid forest loss and regional flooding and droughts, zero WTP for species extinction</c:v>
                </c:pt>
                <c:pt idx="4">
                  <c:v>Combined WTP**: Avoid forest loss and regional flooding and droughts, estimated mean WTP for species extinction</c:v>
                </c:pt>
              </c:strCache>
            </c:strRef>
          </c:cat>
          <c:val>
            <c:numRef>
              <c:f>CE!$U$89:$U$93</c:f>
              <c:numCache>
                <c:formatCode>"$"#,##0.00</c:formatCode>
                <c:ptCount val="5"/>
                <c:pt idx="0">
                  <c:v>7.3656000000000006</c:v>
                </c:pt>
                <c:pt idx="1">
                  <c:v>3.048</c:v>
                </c:pt>
                <c:pt idx="2">
                  <c:v>9.98</c:v>
                </c:pt>
                <c:pt idx="3">
                  <c:v>17.345600000000001</c:v>
                </c:pt>
                <c:pt idx="4">
                  <c:v>20.393599999999999</c:v>
                </c:pt>
              </c:numCache>
            </c:numRef>
          </c:val>
          <c:extLst>
            <c:ext xmlns:c16="http://schemas.microsoft.com/office/drawing/2014/chart" uri="{C3380CC4-5D6E-409C-BE32-E72D297353CC}">
              <c16:uniqueId val="{00000000-AC6A-4098-B277-C7EE0DDB4798}"/>
            </c:ext>
          </c:extLst>
        </c:ser>
        <c:dLbls>
          <c:showLegendKey val="0"/>
          <c:showVal val="0"/>
          <c:showCatName val="0"/>
          <c:showSerName val="0"/>
          <c:showPercent val="0"/>
          <c:showBubbleSize val="0"/>
        </c:dLbls>
        <c:gapWidth val="150"/>
        <c:axId val="391624960"/>
        <c:axId val="391897088"/>
      </c:barChart>
      <c:catAx>
        <c:axId val="391624960"/>
        <c:scaling>
          <c:orientation val="minMax"/>
        </c:scaling>
        <c:delete val="0"/>
        <c:axPos val="b"/>
        <c:numFmt formatCode="General" sourceLinked="0"/>
        <c:majorTickMark val="out"/>
        <c:minorTickMark val="none"/>
        <c:tickLblPos val="nextTo"/>
        <c:txPr>
          <a:bodyPr/>
          <a:lstStyle/>
          <a:p>
            <a:pPr>
              <a:defRPr sz="1000"/>
            </a:pPr>
            <a:endParaRPr lang="nb-NO"/>
          </a:p>
        </c:txPr>
        <c:crossAx val="391897088"/>
        <c:crosses val="autoZero"/>
        <c:auto val="1"/>
        <c:lblAlgn val="ctr"/>
        <c:lblOffset val="100"/>
        <c:noMultiLvlLbl val="0"/>
      </c:catAx>
      <c:valAx>
        <c:axId val="391897088"/>
        <c:scaling>
          <c:orientation val="minMax"/>
        </c:scaling>
        <c:delete val="0"/>
        <c:axPos val="l"/>
        <c:numFmt formatCode="[$R$-416]\ #,##0" sourceLinked="0"/>
        <c:majorTickMark val="out"/>
        <c:minorTickMark val="none"/>
        <c:tickLblPos val="nextTo"/>
        <c:crossAx val="391624960"/>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Weighted!$D$28</c:f>
              <c:strCache>
                <c:ptCount val="1"/>
                <c:pt idx="0">
                  <c:v>USA</c:v>
                </c:pt>
              </c:strCache>
            </c:strRef>
          </c:tx>
          <c:spPr>
            <a:solidFill>
              <a:schemeClr val="tx1">
                <a:lumMod val="50000"/>
                <a:lumOff val="50000"/>
              </a:schemeClr>
            </a:solidFill>
          </c:spPr>
          <c:invertIfNegative val="0"/>
          <c:dLbls>
            <c:dLbl>
              <c:idx val="3"/>
              <c:layout>
                <c:manualLayout>
                  <c:x val="0"/>
                  <c:y val="-2.618397052079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61-4456-B9E0-7FF999B7A20B}"/>
                </c:ext>
              </c:extLst>
            </c:dLbl>
            <c:dLbl>
              <c:idx val="5"/>
              <c:layout>
                <c:manualLayout>
                  <c:x val="0"/>
                  <c:y val="-3.7405672172565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61-4456-B9E0-7FF999B7A20B}"/>
                </c:ext>
              </c:extLst>
            </c:dLbl>
            <c:dLbl>
              <c:idx val="7"/>
              <c:layout>
                <c:manualLayout>
                  <c:x val="0"/>
                  <c:y val="-3.7405672172565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61-4456-B9E0-7FF999B7A20B}"/>
                </c:ext>
              </c:extLst>
            </c:dLbl>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Weighted!$B$29:$C$40</c:f>
              <c:strCache>
                <c:ptCount val="12"/>
                <c:pt idx="0">
                  <c:v>Biodiversity</c:v>
                </c:pt>
                <c:pt idx="1">
                  <c:v>Ecosystem</c:v>
                </c:pt>
                <c:pt idx="2">
                  <c:v>Oxygen</c:v>
                </c:pt>
                <c:pt idx="3">
                  <c:v>Trees</c:v>
                </c:pt>
                <c:pt idx="4">
                  <c:v>Climate</c:v>
                </c:pt>
                <c:pt idx="5">
                  <c:v>Beauty</c:v>
                </c:pt>
                <c:pt idx="6">
                  <c:v>Medicine</c:v>
                </c:pt>
                <c:pt idx="7">
                  <c:v>Water</c:v>
                </c:pt>
                <c:pt idx="8">
                  <c:v>Athmosphere</c:v>
                </c:pt>
                <c:pt idx="9">
                  <c:v>Indigenous people</c:v>
                </c:pt>
                <c:pt idx="10">
                  <c:v>Other</c:v>
                </c:pt>
                <c:pt idx="11">
                  <c:v>Don't Know/None</c:v>
                </c:pt>
              </c:strCache>
            </c:strRef>
          </c:cat>
          <c:val>
            <c:numRef>
              <c:f>Weighted!$D$29:$D$40</c:f>
              <c:numCache>
                <c:formatCode>0%</c:formatCode>
                <c:ptCount val="12"/>
                <c:pt idx="0">
                  <c:v>0.33997880000000003</c:v>
                </c:pt>
                <c:pt idx="1">
                  <c:v>7.6375499999999999E-2</c:v>
                </c:pt>
                <c:pt idx="2">
                  <c:v>7.5904100000000002E-2</c:v>
                </c:pt>
                <c:pt idx="3">
                  <c:v>7.5537400000000005E-2</c:v>
                </c:pt>
                <c:pt idx="4">
                  <c:v>7.2242000000000001E-2</c:v>
                </c:pt>
                <c:pt idx="5">
                  <c:v>4.5187699999999997E-2</c:v>
                </c:pt>
                <c:pt idx="6">
                  <c:v>3.9101700000000003E-2</c:v>
                </c:pt>
                <c:pt idx="7">
                  <c:v>3.5204600000000003E-2</c:v>
                </c:pt>
                <c:pt idx="8">
                  <c:v>2.0310000000000002E-2</c:v>
                </c:pt>
                <c:pt idx="9">
                  <c:v>1.7515599999999999E-2</c:v>
                </c:pt>
                <c:pt idx="10">
                  <c:v>0.22337190000000001</c:v>
                </c:pt>
                <c:pt idx="11">
                  <c:v>0.29132459999999999</c:v>
                </c:pt>
              </c:numCache>
            </c:numRef>
          </c:val>
          <c:extLst>
            <c:ext xmlns:c16="http://schemas.microsoft.com/office/drawing/2014/chart" uri="{C3380CC4-5D6E-409C-BE32-E72D297353CC}">
              <c16:uniqueId val="{00000003-D061-4456-B9E0-7FF999B7A20B}"/>
            </c:ext>
          </c:extLst>
        </c:ser>
        <c:ser>
          <c:idx val="1"/>
          <c:order val="1"/>
          <c:tx>
            <c:strRef>
              <c:f>Weighted!$E$28</c:f>
              <c:strCache>
                <c:ptCount val="1"/>
                <c:pt idx="0">
                  <c:v>Canada</c:v>
                </c:pt>
              </c:strCache>
            </c:strRef>
          </c:tx>
          <c:spPr>
            <a:solidFill>
              <a:schemeClr val="tx1">
                <a:lumMod val="75000"/>
                <a:lumOff val="25000"/>
              </a:schemeClr>
            </a:solidFill>
          </c:spPr>
          <c:invertIfNegative val="0"/>
          <c:dLbls>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Weighted!$B$29:$C$40</c:f>
              <c:strCache>
                <c:ptCount val="12"/>
                <c:pt idx="0">
                  <c:v>Biodiversity</c:v>
                </c:pt>
                <c:pt idx="1">
                  <c:v>Ecosystem</c:v>
                </c:pt>
                <c:pt idx="2">
                  <c:v>Oxygen</c:v>
                </c:pt>
                <c:pt idx="3">
                  <c:v>Trees</c:v>
                </c:pt>
                <c:pt idx="4">
                  <c:v>Climate</c:v>
                </c:pt>
                <c:pt idx="5">
                  <c:v>Beauty</c:v>
                </c:pt>
                <c:pt idx="6">
                  <c:v>Medicine</c:v>
                </c:pt>
                <c:pt idx="7">
                  <c:v>Water</c:v>
                </c:pt>
                <c:pt idx="8">
                  <c:v>Athmosphere</c:v>
                </c:pt>
                <c:pt idx="9">
                  <c:v>Indigenous people</c:v>
                </c:pt>
                <c:pt idx="10">
                  <c:v>Other</c:v>
                </c:pt>
                <c:pt idx="11">
                  <c:v>Don't Know/None</c:v>
                </c:pt>
              </c:strCache>
            </c:strRef>
          </c:cat>
          <c:val>
            <c:numRef>
              <c:f>Weighted!$E$29:$E$40</c:f>
              <c:numCache>
                <c:formatCode>0%</c:formatCode>
                <c:ptCount val="12"/>
                <c:pt idx="0">
                  <c:v>0.44675949999999998</c:v>
                </c:pt>
                <c:pt idx="1">
                  <c:v>0.136489</c:v>
                </c:pt>
                <c:pt idx="2">
                  <c:v>0.17396929999999999</c:v>
                </c:pt>
                <c:pt idx="3">
                  <c:v>4.99748E-2</c:v>
                </c:pt>
                <c:pt idx="4">
                  <c:v>0.14525299999999999</c:v>
                </c:pt>
                <c:pt idx="5">
                  <c:v>4.0643199999999997E-2</c:v>
                </c:pt>
                <c:pt idx="6">
                  <c:v>8.1179200000000007E-2</c:v>
                </c:pt>
                <c:pt idx="7">
                  <c:v>3.0815800000000001E-2</c:v>
                </c:pt>
                <c:pt idx="8">
                  <c:v>8.3773899999999998E-2</c:v>
                </c:pt>
                <c:pt idx="9">
                  <c:v>5.8986999999999998E-2</c:v>
                </c:pt>
                <c:pt idx="10">
                  <c:v>0.2615093</c:v>
                </c:pt>
                <c:pt idx="11">
                  <c:v>0.1271755</c:v>
                </c:pt>
              </c:numCache>
            </c:numRef>
          </c:val>
          <c:extLst>
            <c:ext xmlns:c16="http://schemas.microsoft.com/office/drawing/2014/chart" uri="{C3380CC4-5D6E-409C-BE32-E72D297353CC}">
              <c16:uniqueId val="{00000004-D061-4456-B9E0-7FF999B7A20B}"/>
            </c:ext>
          </c:extLst>
        </c:ser>
        <c:dLbls>
          <c:showLegendKey val="0"/>
          <c:showVal val="0"/>
          <c:showCatName val="0"/>
          <c:showSerName val="0"/>
          <c:showPercent val="0"/>
          <c:showBubbleSize val="0"/>
        </c:dLbls>
        <c:gapWidth val="150"/>
        <c:axId val="140511488"/>
        <c:axId val="149815296"/>
      </c:barChart>
      <c:catAx>
        <c:axId val="140511488"/>
        <c:scaling>
          <c:orientation val="minMax"/>
        </c:scaling>
        <c:delete val="0"/>
        <c:axPos val="b"/>
        <c:numFmt formatCode="General"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nb-NO"/>
          </a:p>
        </c:txPr>
        <c:crossAx val="149815296"/>
        <c:crosses val="autoZero"/>
        <c:auto val="1"/>
        <c:lblAlgn val="ctr"/>
        <c:lblOffset val="100"/>
        <c:noMultiLvlLbl val="0"/>
      </c:catAx>
      <c:valAx>
        <c:axId val="149815296"/>
        <c:scaling>
          <c:orientation val="minMax"/>
        </c:scaling>
        <c:delete val="1"/>
        <c:axPos val="l"/>
        <c:numFmt formatCode="0%" sourceLinked="1"/>
        <c:majorTickMark val="out"/>
        <c:minorTickMark val="none"/>
        <c:tickLblPos val="nextTo"/>
        <c:crossAx val="140511488"/>
        <c:crosses val="autoZero"/>
        <c:crossBetween val="between"/>
        <c:majorUnit val="0.1"/>
      </c:valAx>
      <c:spPr>
        <a:ln>
          <a:noFill/>
        </a:ln>
      </c:spPr>
    </c:plotArea>
    <c:legend>
      <c:legendPos val="b"/>
      <c:overlay val="0"/>
      <c:txPr>
        <a:bodyPr/>
        <a:lstStyle/>
        <a:p>
          <a:pPr>
            <a:defRPr sz="1200"/>
          </a:pPr>
          <a:endParaRPr lang="nb-NO"/>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EC0D6068-0694-44AF-991E-10C07CDDA46B}" type="datetimeFigureOut">
              <a:rPr lang="en-US" smtClean="0"/>
              <a:t>10/26/2017</a:t>
            </a:fld>
            <a:endParaRPr lang="en-US"/>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88573122-342C-451C-B6E6-B1C2F2FCCFDD}" type="slidenum">
              <a:rPr lang="en-US" smtClean="0"/>
              <a:t>‹#›</a:t>
            </a:fld>
            <a:endParaRPr lang="en-US"/>
          </a:p>
        </p:txBody>
      </p:sp>
    </p:spTree>
    <p:extLst>
      <p:ext uri="{BB962C8B-B14F-4D97-AF65-F5344CB8AC3E}">
        <p14:creationId xmlns:p14="http://schemas.microsoft.com/office/powerpoint/2010/main" val="748479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B46B0FB-7694-49DD-9820-98708FD02E84}" type="datetimeFigureOut">
              <a:rPr lang="en-US" smtClean="0"/>
              <a:t>10/26/2017</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64EF7749-F399-421E-A499-8403B0645504}" type="slidenum">
              <a:rPr lang="en-US" smtClean="0"/>
              <a:t>‹#›</a:t>
            </a:fld>
            <a:endParaRPr lang="en-US"/>
          </a:p>
        </p:txBody>
      </p:sp>
    </p:spTree>
    <p:extLst>
      <p:ext uri="{BB962C8B-B14F-4D97-AF65-F5344CB8AC3E}">
        <p14:creationId xmlns:p14="http://schemas.microsoft.com/office/powerpoint/2010/main" val="16222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EF7749-F399-421E-A499-8403B0645504}" type="slidenum">
              <a:rPr lang="en-US" smtClean="0"/>
              <a:t>1</a:t>
            </a:fld>
            <a:endParaRPr lang="en-US"/>
          </a:p>
        </p:txBody>
      </p:sp>
    </p:spTree>
    <p:extLst>
      <p:ext uri="{BB962C8B-B14F-4D97-AF65-F5344CB8AC3E}">
        <p14:creationId xmlns:p14="http://schemas.microsoft.com/office/powerpoint/2010/main" val="348098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EF7749-F399-421E-A499-8403B0645504}" type="slidenum">
              <a:rPr lang="en-US" smtClean="0"/>
              <a:t>2</a:t>
            </a:fld>
            <a:endParaRPr lang="en-US"/>
          </a:p>
        </p:txBody>
      </p:sp>
    </p:spTree>
    <p:extLst>
      <p:ext uri="{BB962C8B-B14F-4D97-AF65-F5344CB8AC3E}">
        <p14:creationId xmlns:p14="http://schemas.microsoft.com/office/powerpoint/2010/main" val="238925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EF7749-F399-421E-A499-8403B0645504}" type="slidenum">
              <a:rPr lang="en-US" smtClean="0"/>
              <a:t>19</a:t>
            </a:fld>
            <a:endParaRPr lang="en-US"/>
          </a:p>
        </p:txBody>
      </p:sp>
    </p:spTree>
    <p:extLst>
      <p:ext uri="{BB962C8B-B14F-4D97-AF65-F5344CB8AC3E}">
        <p14:creationId xmlns:p14="http://schemas.microsoft.com/office/powerpoint/2010/main" val="397856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64EF7749-F399-421E-A499-8403B0645504}" type="slidenum">
              <a:rPr lang="en-US" smtClean="0"/>
              <a:t>20</a:t>
            </a:fld>
            <a:endParaRPr lang="en-US"/>
          </a:p>
        </p:txBody>
      </p:sp>
    </p:spTree>
    <p:extLst>
      <p:ext uri="{BB962C8B-B14F-4D97-AF65-F5344CB8AC3E}">
        <p14:creationId xmlns:p14="http://schemas.microsoft.com/office/powerpoint/2010/main" val="173914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77C9C4-3229-4448-96B7-593A6B7238DC}"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121743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22993-5C78-4948-A2C2-E46DCC40D245}"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81621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EAC5D4-AEE8-46AC-B62A-D235B8FE380B}"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337079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0F962-C451-4318-908C-86DA788A5E09}"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219769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390F77-3C55-46DE-8FEB-E44915EF5064}"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60635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5358D9-4B73-438D-9C4E-EBA79BF4AA33}" type="datetime1">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210906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3947EC-F72C-421D-94EB-09CEDCC47EAF}" type="datetime1">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186728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9CB303-EA82-4DEF-A684-91CBDBE45638}" type="datetime1">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355413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78DD5-823B-4F13-AFB3-21816A067C23}" type="datetime1">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130033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28F1BF-70DF-4B8C-994F-5BDFC7205440}" type="datetime1">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70712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518350-F00E-43A7-B21F-11B042B57CA6}" type="datetime1">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6747C-73E0-4F3A-97B7-CF8294304376}" type="slidenum">
              <a:rPr lang="en-US" smtClean="0"/>
              <a:t>‹#›</a:t>
            </a:fld>
            <a:endParaRPr lang="en-US"/>
          </a:p>
        </p:txBody>
      </p:sp>
    </p:spTree>
    <p:extLst>
      <p:ext uri="{BB962C8B-B14F-4D97-AF65-F5344CB8AC3E}">
        <p14:creationId xmlns:p14="http://schemas.microsoft.com/office/powerpoint/2010/main" val="133782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F03B7-75D4-4D0B-ACC7-D1FEB11C2370}" type="datetime1">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6747C-73E0-4F3A-97B7-CF8294304376}" type="slidenum">
              <a:rPr lang="en-US" smtClean="0"/>
              <a:t>‹#›</a:t>
            </a:fld>
            <a:endParaRPr lang="en-US"/>
          </a:p>
        </p:txBody>
      </p:sp>
    </p:spTree>
    <p:extLst>
      <p:ext uri="{BB962C8B-B14F-4D97-AF65-F5344CB8AC3E}">
        <p14:creationId xmlns:p14="http://schemas.microsoft.com/office/powerpoint/2010/main" val="424519712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sr.ufmg.br/amazon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biosfera.dea.ufv.br/en-US/deforestation-and-rainfal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6735" y="919872"/>
            <a:ext cx="9335589" cy="5172456"/>
          </a:xfrm>
        </p:spPr>
        <p:txBody>
          <a:bodyPr>
            <a:normAutofit/>
          </a:bodyPr>
          <a:lstStyle/>
          <a:p>
            <a:pPr algn="ctr"/>
            <a:r>
              <a:rPr lang="en-US" sz="3600" b="1" dirty="0"/>
              <a:t/>
            </a:r>
            <a:br>
              <a:rPr lang="en-US" sz="3600" b="1" dirty="0"/>
            </a:br>
            <a:r>
              <a:rPr lang="en-US" sz="3600" b="1" dirty="0"/>
              <a:t/>
            </a:r>
            <a:br>
              <a:rPr lang="en-US" sz="3600" b="1" dirty="0"/>
            </a:br>
            <a:r>
              <a:rPr lang="en-US" sz="3600" b="1" dirty="0"/>
              <a:t>The Value of the Brazilian Amazon Rainforest</a:t>
            </a:r>
            <a:br>
              <a:rPr lang="en-US" sz="3600" b="1" dirty="0"/>
            </a:br>
            <a:r>
              <a:rPr lang="en-US" sz="4400" b="1" dirty="0"/>
              <a:t/>
            </a:r>
            <a:br>
              <a:rPr lang="en-US" sz="4400" b="1" dirty="0"/>
            </a:br>
            <a:r>
              <a:rPr lang="en-US" sz="2800" b="1" dirty="0"/>
              <a:t>Jon Strand</a:t>
            </a:r>
            <a:br>
              <a:rPr lang="en-US" sz="2800" b="1" dirty="0"/>
            </a:br>
            <a:r>
              <a:rPr lang="en-US" sz="2800" b="1" dirty="0" smtClean="0"/>
              <a:t>Lecture October 25, 2017</a:t>
            </a:r>
            <a:r>
              <a:rPr lang="en-US" sz="2800" dirty="0"/>
              <a:t/>
            </a:r>
            <a:br>
              <a:rPr lang="en-US" sz="2800" dirty="0"/>
            </a:br>
            <a:r>
              <a:rPr lang="en-US" sz="4800" dirty="0"/>
              <a:t/>
            </a:r>
            <a:br>
              <a:rPr lang="en-US" sz="4800" dirty="0"/>
            </a:br>
            <a:endParaRPr lang="en-US" sz="2800" dirty="0"/>
          </a:p>
        </p:txBody>
      </p:sp>
    </p:spTree>
    <p:extLst>
      <p:ext uri="{BB962C8B-B14F-4D97-AF65-F5344CB8AC3E}">
        <p14:creationId xmlns:p14="http://schemas.microsoft.com/office/powerpoint/2010/main" val="3663368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93" y="842211"/>
            <a:ext cx="10097729" cy="573634"/>
          </a:xfrm>
        </p:spPr>
        <p:txBody>
          <a:bodyPr>
            <a:normAutofit fontScale="90000"/>
          </a:bodyPr>
          <a:lstStyle/>
          <a:p>
            <a:pPr algn="ctr"/>
            <a:r>
              <a:rPr lang="en-US" sz="3200" b="1" dirty="0"/>
              <a:t/>
            </a:r>
            <a:br>
              <a:rPr lang="en-US" sz="3200" b="1" dirty="0"/>
            </a:br>
            <a:endParaRPr lang="en-US" sz="3200" b="1" dirty="0">
              <a:solidFill>
                <a:srgbClr val="FF0000"/>
              </a:solidFill>
            </a:endParaRPr>
          </a:p>
        </p:txBody>
      </p:sp>
      <p:sp>
        <p:nvSpPr>
          <p:cNvPr id="3" name="Content Placeholder 2"/>
          <p:cNvSpPr>
            <a:spLocks noGrp="1"/>
          </p:cNvSpPr>
          <p:nvPr>
            <p:ph idx="1"/>
          </p:nvPr>
        </p:nvSpPr>
        <p:spPr>
          <a:xfrm>
            <a:off x="1114926" y="1860884"/>
            <a:ext cx="10172508" cy="4173309"/>
          </a:xfrm>
        </p:spPr>
        <p:txBody>
          <a:bodyPr>
            <a:normAutofit/>
          </a:bodyPr>
          <a:lstStyle/>
          <a:p>
            <a:pPr marL="0" indent="0">
              <a:buNone/>
            </a:pPr>
            <a:r>
              <a:rPr lang="en-US" sz="2600" dirty="0"/>
              <a:t>	</a:t>
            </a:r>
          </a:p>
          <a:p>
            <a:r>
              <a:rPr lang="nb-NO" dirty="0"/>
              <a:t>The </a:t>
            </a:r>
            <a:r>
              <a:rPr lang="nb-NO" dirty="0" err="1"/>
              <a:t>platform</a:t>
            </a:r>
            <a:r>
              <a:rPr lang="nb-NO" dirty="0"/>
              <a:t> </a:t>
            </a:r>
            <a:r>
              <a:rPr lang="nb-NO" dirty="0" err="1"/>
              <a:t>available</a:t>
            </a:r>
            <a:r>
              <a:rPr lang="nb-NO" dirty="0"/>
              <a:t> </a:t>
            </a:r>
            <a:r>
              <a:rPr lang="nb-NO" dirty="0" err="1"/>
              <a:t>interactively</a:t>
            </a:r>
            <a:r>
              <a:rPr lang="nb-NO" dirty="0"/>
              <a:t> at:</a:t>
            </a:r>
          </a:p>
          <a:p>
            <a:r>
              <a:rPr lang="en-US" dirty="0">
                <a:hlinkClick r:id="rId2"/>
              </a:rPr>
              <a:t>http://csr.ufmg.br/amazones/</a:t>
            </a:r>
            <a:r>
              <a:rPr lang="en-US" dirty="0"/>
              <a:t> </a:t>
            </a:r>
          </a:p>
          <a:p>
            <a:r>
              <a:rPr lang="nb-NO" dirty="0" err="1"/>
              <a:t>Provides</a:t>
            </a:r>
            <a:r>
              <a:rPr lang="nb-NO" dirty="0"/>
              <a:t> </a:t>
            </a:r>
            <a:r>
              <a:rPr lang="nb-NO" dirty="0" err="1"/>
              <a:t>detalied</a:t>
            </a:r>
            <a:r>
              <a:rPr lang="nb-NO" dirty="0"/>
              <a:t> </a:t>
            </a:r>
            <a:r>
              <a:rPr lang="nb-NO" dirty="0" err="1"/>
              <a:t>biophysical</a:t>
            </a:r>
            <a:r>
              <a:rPr lang="nb-NO" dirty="0"/>
              <a:t> and </a:t>
            </a:r>
            <a:r>
              <a:rPr lang="nb-NO" dirty="0" err="1"/>
              <a:t>economic</a:t>
            </a:r>
            <a:r>
              <a:rPr lang="nb-NO" dirty="0"/>
              <a:t> </a:t>
            </a:r>
            <a:r>
              <a:rPr lang="nb-NO" dirty="0" err="1"/>
              <a:t>value</a:t>
            </a:r>
            <a:r>
              <a:rPr lang="nb-NO" dirty="0"/>
              <a:t> </a:t>
            </a:r>
            <a:r>
              <a:rPr lang="nb-NO" dirty="0" err="1"/>
              <a:t>maps</a:t>
            </a:r>
            <a:r>
              <a:rPr lang="nb-NO" dirty="0"/>
              <a:t> </a:t>
            </a:r>
            <a:r>
              <a:rPr lang="nb-NO" dirty="0" err="1"/>
              <a:t>of</a:t>
            </a:r>
            <a:r>
              <a:rPr lang="nb-NO" dirty="0"/>
              <a:t> </a:t>
            </a:r>
            <a:r>
              <a:rPr lang="nb-NO" dirty="0" err="1"/>
              <a:t>local</a:t>
            </a:r>
            <a:r>
              <a:rPr lang="nb-NO" dirty="0"/>
              <a:t> and regional </a:t>
            </a:r>
            <a:r>
              <a:rPr lang="nb-NO" dirty="0" err="1"/>
              <a:t>values</a:t>
            </a:r>
            <a:r>
              <a:rPr lang="nb-NO" dirty="0"/>
              <a:t> + </a:t>
            </a:r>
            <a:r>
              <a:rPr lang="nb-NO" dirty="0" err="1"/>
              <a:t>carbon</a:t>
            </a:r>
            <a:r>
              <a:rPr lang="nb-NO" dirty="0"/>
              <a:t> </a:t>
            </a:r>
            <a:r>
              <a:rPr lang="nb-NO" dirty="0" err="1"/>
              <a:t>values</a:t>
            </a:r>
            <a:endParaRPr lang="nb-NO" dirty="0"/>
          </a:p>
          <a:p>
            <a:r>
              <a:rPr lang="nb-NO" dirty="0"/>
              <a:t> In the platform, thesse values are mapped for the entire Brazilian Amazon, at resolution 1 km2 pixels</a:t>
            </a:r>
            <a:endParaRPr lang="en-US" dirty="0"/>
          </a:p>
          <a:p>
            <a:pPr marL="0" indent="0">
              <a:buNone/>
            </a:pPr>
            <a:endParaRPr lang="en-US" dirty="0"/>
          </a:p>
        </p:txBody>
      </p:sp>
      <p:sp>
        <p:nvSpPr>
          <p:cNvPr id="8" name="Slide Number Placeholder 7"/>
          <p:cNvSpPr>
            <a:spLocks noGrp="1"/>
          </p:cNvSpPr>
          <p:nvPr>
            <p:ph type="sldNum" sz="quarter" idx="12"/>
          </p:nvPr>
        </p:nvSpPr>
        <p:spPr/>
        <p:txBody>
          <a:bodyPr/>
          <a:lstStyle/>
          <a:p>
            <a:fld id="{2BE6747C-73E0-4F3A-97B7-CF8294304376}" type="slidenum">
              <a:rPr lang="en-US" smtClean="0"/>
              <a:t>10</a:t>
            </a:fld>
            <a:endParaRPr lang="en-US"/>
          </a:p>
        </p:txBody>
      </p:sp>
      <p:sp>
        <p:nvSpPr>
          <p:cNvPr id="5" name="Title 1"/>
          <p:cNvSpPr txBox="1">
            <a:spLocks/>
          </p:cNvSpPr>
          <p:nvPr/>
        </p:nvSpPr>
        <p:spPr>
          <a:xfrm>
            <a:off x="1114926" y="1072896"/>
            <a:ext cx="9603858" cy="106070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b-NO" sz="3600" b="1" dirty="0">
                <a:solidFill>
                  <a:schemeClr val="tx1"/>
                </a:solidFill>
              </a:rPr>
              <a:t>The </a:t>
            </a:r>
            <a:r>
              <a:rPr lang="nb-NO" sz="3600" b="1" dirty="0" err="1">
                <a:solidFill>
                  <a:schemeClr val="tx1"/>
                </a:solidFill>
              </a:rPr>
              <a:t>valuation</a:t>
            </a:r>
            <a:r>
              <a:rPr lang="nb-NO" sz="3600" b="1" dirty="0">
                <a:solidFill>
                  <a:schemeClr val="tx1"/>
                </a:solidFill>
              </a:rPr>
              <a:t> </a:t>
            </a:r>
            <a:r>
              <a:rPr lang="nb-NO" sz="3600" b="1" dirty="0" err="1">
                <a:solidFill>
                  <a:schemeClr val="tx1"/>
                </a:solidFill>
              </a:rPr>
              <a:t>platform</a:t>
            </a:r>
            <a:r>
              <a:rPr lang="nb-NO" sz="3600" b="1" dirty="0">
                <a:solidFill>
                  <a:schemeClr val="tx1"/>
                </a:solidFill>
              </a:rPr>
              <a:t> (</a:t>
            </a:r>
            <a:r>
              <a:rPr lang="nb-NO" sz="3600" b="1" dirty="0" err="1">
                <a:solidFill>
                  <a:schemeClr val="tx1"/>
                </a:solidFill>
              </a:rPr>
              <a:t>cont</a:t>
            </a:r>
            <a:r>
              <a:rPr lang="nb-NO" sz="3600" b="1" dirty="0">
                <a:solidFill>
                  <a:schemeClr val="tx1"/>
                </a:solidFill>
              </a:rPr>
              <a:t>.)</a:t>
            </a:r>
            <a:endParaRPr lang="en-US" sz="3600" b="1" dirty="0">
              <a:solidFill>
                <a:schemeClr val="tx1"/>
              </a:solidFill>
            </a:endParaRPr>
          </a:p>
        </p:txBody>
      </p:sp>
    </p:spTree>
    <p:extLst>
      <p:ext uri="{BB962C8B-B14F-4D97-AF65-F5344CB8AC3E}">
        <p14:creationId xmlns:p14="http://schemas.microsoft.com/office/powerpoint/2010/main" val="40127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07" y="561474"/>
            <a:ext cx="10124491" cy="1633086"/>
          </a:xfrm>
        </p:spPr>
        <p:txBody>
          <a:bodyPr>
            <a:normAutofit/>
          </a:bodyPr>
          <a:lstStyle/>
          <a:p>
            <a:pPr algn="ctr"/>
            <a:r>
              <a:rPr lang="en-US" sz="3600" b="1" dirty="0"/>
              <a:t>The project’s approach to economic valuation</a:t>
            </a:r>
          </a:p>
        </p:txBody>
      </p:sp>
      <p:sp>
        <p:nvSpPr>
          <p:cNvPr id="3" name="Content Placeholder 2"/>
          <p:cNvSpPr>
            <a:spLocks noGrp="1"/>
          </p:cNvSpPr>
          <p:nvPr>
            <p:ph idx="1"/>
          </p:nvPr>
        </p:nvSpPr>
        <p:spPr>
          <a:xfrm>
            <a:off x="731520" y="2365248"/>
            <a:ext cx="10845962" cy="3163070"/>
          </a:xfrm>
        </p:spPr>
        <p:txBody>
          <a:bodyPr>
            <a:noAutofit/>
          </a:bodyPr>
          <a:lstStyle/>
          <a:p>
            <a:r>
              <a:rPr lang="en-US" sz="2800" dirty="0"/>
              <a:t>Convert all forest values, for which we have secure and spatially differentiated money values, to </a:t>
            </a:r>
            <a:r>
              <a:rPr lang="en-US" dirty="0"/>
              <a:t>a</a:t>
            </a:r>
            <a:r>
              <a:rPr lang="en-US" sz="2800" dirty="0"/>
              <a:t> common metric, money. </a:t>
            </a:r>
          </a:p>
          <a:p>
            <a:r>
              <a:rPr lang="en-US" sz="2800" dirty="0"/>
              <a:t>Not all potential values have been possible to monetize (yet). </a:t>
            </a:r>
            <a:r>
              <a:rPr lang="en-US" dirty="0"/>
              <a:t>This</a:t>
            </a:r>
            <a:r>
              <a:rPr lang="en-US" sz="2800" dirty="0"/>
              <a:t> economic value metric is very conservative.</a:t>
            </a:r>
          </a:p>
          <a:p>
            <a:r>
              <a:rPr lang="en-US" dirty="0"/>
              <a:t>Such a</a:t>
            </a:r>
            <a:r>
              <a:rPr lang="en-US" sz="2800" dirty="0"/>
              <a:t> “barebones” set of values </a:t>
            </a:r>
            <a:r>
              <a:rPr lang="en-US" dirty="0"/>
              <a:t>can still be</a:t>
            </a:r>
            <a:r>
              <a:rPr lang="en-US" sz="2800" dirty="0"/>
              <a:t> useful in </a:t>
            </a:r>
            <a:r>
              <a:rPr lang="en-US" dirty="0"/>
              <a:t>deriving minimal values of the forest: It is often sufficient to make decisions on saving given local forest areas</a:t>
            </a:r>
            <a:r>
              <a:rPr lang="en-US" sz="2800" dirty="0"/>
              <a:t>. </a:t>
            </a:r>
          </a:p>
          <a:p>
            <a:pPr marL="0" indent="0">
              <a:buNone/>
            </a:pPr>
            <a:endParaRPr lang="en-US" sz="2800" b="1" i="1" dirty="0"/>
          </a:p>
          <a:p>
            <a:pPr marL="0" indent="0">
              <a:buNone/>
            </a:pPr>
            <a:endParaRPr lang="en-US" sz="2800" dirty="0"/>
          </a:p>
          <a:p>
            <a:pPr marL="0" indent="0">
              <a:buNone/>
            </a:pPr>
            <a:endParaRPr lang="en-US" sz="2800" dirty="0"/>
          </a:p>
        </p:txBody>
      </p:sp>
      <p:sp>
        <p:nvSpPr>
          <p:cNvPr id="8" name="Slide Number Placeholder 7"/>
          <p:cNvSpPr>
            <a:spLocks noGrp="1"/>
          </p:cNvSpPr>
          <p:nvPr>
            <p:ph type="sldNum" sz="quarter" idx="12"/>
          </p:nvPr>
        </p:nvSpPr>
        <p:spPr/>
        <p:txBody>
          <a:bodyPr/>
          <a:lstStyle/>
          <a:p>
            <a:fld id="{2BE6747C-73E0-4F3A-97B7-CF8294304376}" type="slidenum">
              <a:rPr lang="en-US" smtClean="0"/>
              <a:t>11</a:t>
            </a:fld>
            <a:endParaRPr lang="en-US"/>
          </a:p>
        </p:txBody>
      </p:sp>
    </p:spTree>
    <p:extLst>
      <p:ext uri="{BB962C8B-B14F-4D97-AF65-F5344CB8AC3E}">
        <p14:creationId xmlns:p14="http://schemas.microsoft.com/office/powerpoint/2010/main" val="179204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The valuation platform has 5 main elements:</a:t>
            </a:r>
          </a:p>
        </p:txBody>
      </p:sp>
      <p:sp>
        <p:nvSpPr>
          <p:cNvPr id="3" name="Content Placeholder 2"/>
          <p:cNvSpPr>
            <a:spLocks noGrp="1"/>
          </p:cNvSpPr>
          <p:nvPr>
            <p:ph idx="1"/>
          </p:nvPr>
        </p:nvSpPr>
        <p:spPr/>
        <p:txBody>
          <a:bodyPr/>
          <a:lstStyle/>
          <a:p>
            <a:r>
              <a:rPr lang="en-US" dirty="0"/>
              <a:t>1. Hydrological impacts of forest losses on main economic activities (agriculture and hydropower)</a:t>
            </a:r>
          </a:p>
          <a:p>
            <a:r>
              <a:rPr lang="en-US" dirty="0"/>
              <a:t>2. Economic value of sustainable timber and non-timber forest products</a:t>
            </a:r>
          </a:p>
          <a:p>
            <a:r>
              <a:rPr lang="en-US" dirty="0"/>
              <a:t>3. Biodiversity mapping</a:t>
            </a:r>
          </a:p>
          <a:p>
            <a:r>
              <a:rPr lang="en-US" dirty="0"/>
              <a:t>4. Carbon emissions when rainforest is lost</a:t>
            </a:r>
          </a:p>
          <a:p>
            <a:r>
              <a:rPr lang="nb-NO" dirty="0"/>
              <a:t>5. Forest fire activity, spread and damage in the Amazon are also mapped.</a:t>
            </a:r>
            <a:endParaRPr lang="en-US" dirty="0"/>
          </a:p>
          <a:p>
            <a:endParaRPr lang="en-US" dirty="0"/>
          </a:p>
        </p:txBody>
      </p:sp>
      <p:sp>
        <p:nvSpPr>
          <p:cNvPr id="4" name="Slide Number Placeholder 3"/>
          <p:cNvSpPr>
            <a:spLocks noGrp="1"/>
          </p:cNvSpPr>
          <p:nvPr>
            <p:ph type="sldNum" sz="quarter" idx="12"/>
          </p:nvPr>
        </p:nvSpPr>
        <p:spPr/>
        <p:txBody>
          <a:bodyPr/>
          <a:lstStyle/>
          <a:p>
            <a:fld id="{2BE6747C-73E0-4F3A-97B7-CF8294304376}" type="slidenum">
              <a:rPr lang="en-US" smtClean="0"/>
              <a:t>12</a:t>
            </a:fld>
            <a:endParaRPr lang="en-US"/>
          </a:p>
        </p:txBody>
      </p:sp>
    </p:spTree>
    <p:extLst>
      <p:ext uri="{BB962C8B-B14F-4D97-AF65-F5344CB8AC3E}">
        <p14:creationId xmlns:p14="http://schemas.microsoft.com/office/powerpoint/2010/main" val="327281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8813"/>
            <a:ext cx="9857239" cy="1272672"/>
          </a:xfrm>
        </p:spPr>
        <p:txBody>
          <a:bodyPr/>
          <a:lstStyle/>
          <a:p>
            <a:pPr algn="ctr"/>
            <a:r>
              <a:rPr lang="en-US" sz="3200" b="1" dirty="0"/>
              <a:t>Mapping hydrological impacts of forest losses</a:t>
            </a:r>
          </a:p>
        </p:txBody>
      </p:sp>
      <p:sp>
        <p:nvSpPr>
          <p:cNvPr id="3" name="Content Placeholder 2"/>
          <p:cNvSpPr>
            <a:spLocks noGrp="1"/>
          </p:cNvSpPr>
          <p:nvPr>
            <p:ph idx="1"/>
          </p:nvPr>
        </p:nvSpPr>
        <p:spPr>
          <a:xfrm>
            <a:off x="428472" y="1504132"/>
            <a:ext cx="11331830" cy="3830552"/>
          </a:xfrm>
        </p:spPr>
        <p:txBody>
          <a:bodyPr>
            <a:noAutofit/>
          </a:bodyPr>
          <a:lstStyle/>
          <a:p>
            <a:r>
              <a:rPr lang="en-US" sz="2800" dirty="0"/>
              <a:t>A team at the Federal University of </a:t>
            </a:r>
            <a:r>
              <a:rPr lang="en-US" sz="2800" dirty="0" err="1"/>
              <a:t>Viçosa</a:t>
            </a:r>
            <a:r>
              <a:rPr lang="en-US" sz="2800" dirty="0"/>
              <a:t>, Brazil, led by Marcos Costa, is responsible for the work with this element. See this website:</a:t>
            </a:r>
          </a:p>
          <a:p>
            <a:r>
              <a:rPr lang="en-US" u="sng" dirty="0">
                <a:solidFill>
                  <a:srgbClr val="1F497D"/>
                </a:solidFill>
                <a:latin typeface="Calibri" panose="020F0502020204030204" pitchFamily="34" charset="0"/>
                <a:ea typeface="Calibri" panose="020F0502020204030204" pitchFamily="34" charset="0"/>
                <a:hlinkClick r:id="rId2"/>
              </a:rPr>
              <a:t>http://www.biosfera.dea.ufv.br/en-US/deforestation-and-rainfall</a:t>
            </a:r>
            <a:endParaRPr lang="en-US" dirty="0">
              <a:latin typeface="Times New Roman" panose="02020603050405020304" pitchFamily="18" charset="0"/>
              <a:ea typeface="Calibri" panose="020F0502020204030204" pitchFamily="34" charset="0"/>
            </a:endParaRPr>
          </a:p>
          <a:p>
            <a:r>
              <a:rPr lang="en-US" dirty="0"/>
              <a:t>Value mapping here c</a:t>
            </a:r>
            <a:r>
              <a:rPr lang="en-US" sz="2800" dirty="0"/>
              <a:t>onsists in three steps:</a:t>
            </a:r>
          </a:p>
          <a:p>
            <a:pPr lvl="1"/>
            <a:r>
              <a:rPr lang="en-US" sz="2800" dirty="0"/>
              <a:t>Impacts of Amazon rainforest losses on rainfall patterns in all of South America, using a global circulation model (CCM3-IBIS)</a:t>
            </a:r>
          </a:p>
          <a:p>
            <a:pPr lvl="1"/>
            <a:r>
              <a:rPr lang="en-US" sz="2800" dirty="0"/>
              <a:t>Impacts of rainfall changes on agricultural outputs, and net economic returns from soy, beef and hydropower, in Brazil and Argentina</a:t>
            </a:r>
          </a:p>
          <a:p>
            <a:pPr lvl="1"/>
            <a:r>
              <a:rPr lang="en-US" sz="2800" dirty="0"/>
              <a:t>“Reverse calculations” to ascribe losses for soy, beef and hydropower back to each forest pixel in the Amazon, in US$/ha/year.</a:t>
            </a:r>
          </a:p>
        </p:txBody>
      </p:sp>
      <p:sp>
        <p:nvSpPr>
          <p:cNvPr id="8" name="Slide Number Placeholder 7"/>
          <p:cNvSpPr>
            <a:spLocks noGrp="1"/>
          </p:cNvSpPr>
          <p:nvPr>
            <p:ph type="sldNum" sz="quarter" idx="12"/>
          </p:nvPr>
        </p:nvSpPr>
        <p:spPr/>
        <p:txBody>
          <a:bodyPr/>
          <a:lstStyle/>
          <a:p>
            <a:fld id="{2BE6747C-73E0-4F3A-97B7-CF8294304376}" type="slidenum">
              <a:rPr lang="en-US" smtClean="0"/>
              <a:t>13</a:t>
            </a:fld>
            <a:endParaRPr lang="en-US"/>
          </a:p>
        </p:txBody>
      </p:sp>
    </p:spTree>
    <p:extLst>
      <p:ext uri="{BB962C8B-B14F-4D97-AF65-F5344CB8AC3E}">
        <p14:creationId xmlns:p14="http://schemas.microsoft.com/office/powerpoint/2010/main" val="351567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b-NO" sz="3200" b="1" dirty="0" err="1" smtClean="0"/>
              <a:t>Digression</a:t>
            </a:r>
            <a:r>
              <a:rPr lang="nb-NO" sz="3200" b="1" dirty="0" smtClean="0"/>
              <a:t> </a:t>
            </a:r>
            <a:r>
              <a:rPr lang="nb-NO" sz="3200" b="1" dirty="0" err="1" smtClean="0"/>
              <a:t>on</a:t>
            </a:r>
            <a:r>
              <a:rPr lang="nb-NO" sz="3200" b="1" dirty="0" smtClean="0"/>
              <a:t> </a:t>
            </a:r>
            <a:r>
              <a:rPr lang="nb-NO" sz="3200" b="1" dirty="0" err="1" smtClean="0"/>
              <a:t>soybeans</a:t>
            </a:r>
            <a:r>
              <a:rPr lang="nb-NO" sz="3200" b="1" dirty="0" smtClean="0"/>
              <a:t>, </a:t>
            </a:r>
            <a:r>
              <a:rPr lang="nb-NO" sz="3200" b="1" dirty="0" err="1" smtClean="0"/>
              <a:t>livestock</a:t>
            </a:r>
            <a:r>
              <a:rPr lang="nb-NO" sz="3200" b="1" dirty="0" smtClean="0"/>
              <a:t> and </a:t>
            </a:r>
            <a:r>
              <a:rPr lang="nb-NO" sz="3200" b="1" dirty="0" err="1" smtClean="0"/>
              <a:t>hydropower</a:t>
            </a:r>
            <a:r>
              <a:rPr lang="nb-NO" sz="3200" b="1" dirty="0" smtClean="0"/>
              <a:t> </a:t>
            </a:r>
            <a:r>
              <a:rPr lang="nb-NO" sz="3200" b="1" dirty="0" err="1" smtClean="0"/>
              <a:t>production</a:t>
            </a:r>
            <a:r>
              <a:rPr lang="nb-NO" sz="3200" b="1" dirty="0" smtClean="0"/>
              <a:t> in South America, and Amazon </a:t>
            </a:r>
            <a:r>
              <a:rPr lang="nb-NO" sz="3200" b="1" dirty="0" err="1" smtClean="0"/>
              <a:t>deforestatoin</a:t>
            </a:r>
            <a:endParaRPr lang="en-US" sz="3200" b="1" dirty="0"/>
          </a:p>
        </p:txBody>
      </p:sp>
      <p:sp>
        <p:nvSpPr>
          <p:cNvPr id="3" name="Content Placeholder 2"/>
          <p:cNvSpPr>
            <a:spLocks noGrp="1"/>
          </p:cNvSpPr>
          <p:nvPr>
            <p:ph idx="1"/>
          </p:nvPr>
        </p:nvSpPr>
        <p:spPr/>
        <p:txBody>
          <a:bodyPr>
            <a:normAutofit fontScale="92500" lnSpcReduction="20000"/>
          </a:bodyPr>
          <a:lstStyle/>
          <a:p>
            <a:r>
              <a:rPr lang="nb-NO" dirty="0" err="1" smtClean="0"/>
              <a:t>Soybean</a:t>
            </a:r>
            <a:r>
              <a:rPr lang="nb-NO" dirty="0" smtClean="0"/>
              <a:t> </a:t>
            </a:r>
            <a:r>
              <a:rPr lang="nb-NO" dirty="0" err="1" smtClean="0"/>
              <a:t>production</a:t>
            </a:r>
            <a:r>
              <a:rPr lang="nb-NO" dirty="0" smtClean="0"/>
              <a:t> </a:t>
            </a:r>
            <a:r>
              <a:rPr lang="nb-NO" dirty="0" err="1" smtClean="0"/>
              <a:t>had</a:t>
            </a:r>
            <a:r>
              <a:rPr lang="nb-NO" dirty="0" smtClean="0"/>
              <a:t> </a:t>
            </a:r>
            <a:r>
              <a:rPr lang="nb-NO" dirty="0" err="1" smtClean="0"/>
              <a:t>increased</a:t>
            </a:r>
            <a:r>
              <a:rPr lang="nb-NO" dirty="0" smtClean="0"/>
              <a:t> </a:t>
            </a:r>
            <a:r>
              <a:rPr lang="nb-NO" dirty="0" err="1" smtClean="0"/>
              <a:t>dramatically</a:t>
            </a:r>
            <a:r>
              <a:rPr lang="nb-NO" dirty="0" smtClean="0"/>
              <a:t> in South America over </a:t>
            </a:r>
            <a:r>
              <a:rPr lang="nb-NO" dirty="0" err="1" smtClean="0"/>
              <a:t>the</a:t>
            </a:r>
            <a:r>
              <a:rPr lang="nb-NO" dirty="0" smtClean="0"/>
              <a:t> last 20 </a:t>
            </a:r>
            <a:r>
              <a:rPr lang="nb-NO" dirty="0" err="1" smtClean="0"/>
              <a:t>years</a:t>
            </a:r>
            <a:r>
              <a:rPr lang="nb-NO" dirty="0" smtClean="0"/>
              <a:t>, and </a:t>
            </a:r>
            <a:r>
              <a:rPr lang="nb-NO" dirty="0" err="1" smtClean="0"/>
              <a:t>the</a:t>
            </a:r>
            <a:r>
              <a:rPr lang="nb-NO" dirty="0" smtClean="0"/>
              <a:t> region </a:t>
            </a:r>
            <a:r>
              <a:rPr lang="nb-NO" dirty="0" err="1" smtClean="0"/>
              <a:t>now</a:t>
            </a:r>
            <a:r>
              <a:rPr lang="nb-NO" dirty="0" smtClean="0"/>
              <a:t> </a:t>
            </a:r>
            <a:r>
              <a:rPr lang="nb-NO" dirty="0" err="1" smtClean="0"/>
              <a:t>produces</a:t>
            </a:r>
            <a:r>
              <a:rPr lang="nb-NO" dirty="0" smtClean="0"/>
              <a:t> </a:t>
            </a:r>
            <a:r>
              <a:rPr lang="nb-NO" dirty="0" err="1" smtClean="0"/>
              <a:t>about</a:t>
            </a:r>
            <a:r>
              <a:rPr lang="nb-NO" dirty="0" smtClean="0"/>
              <a:t> 175 million </a:t>
            </a:r>
            <a:r>
              <a:rPr lang="nb-NO" dirty="0" err="1" smtClean="0"/>
              <a:t>tons</a:t>
            </a:r>
            <a:r>
              <a:rPr lang="nb-NO" dirty="0" smtClean="0"/>
              <a:t>/</a:t>
            </a:r>
            <a:r>
              <a:rPr lang="nb-NO" dirty="0" err="1" smtClean="0"/>
              <a:t>year</a:t>
            </a:r>
            <a:r>
              <a:rPr lang="nb-NO" dirty="0" smtClean="0"/>
              <a:t>, more </a:t>
            </a:r>
            <a:r>
              <a:rPr lang="nb-NO" dirty="0" err="1" smtClean="0"/>
              <a:t>than</a:t>
            </a:r>
            <a:r>
              <a:rPr lang="nb-NO" dirty="0" smtClean="0"/>
              <a:t> half </a:t>
            </a:r>
            <a:r>
              <a:rPr lang="nb-NO" dirty="0" err="1" smtClean="0"/>
              <a:t>of</a:t>
            </a:r>
            <a:r>
              <a:rPr lang="nb-NO" dirty="0" smtClean="0"/>
              <a:t> </a:t>
            </a:r>
            <a:r>
              <a:rPr lang="nb-NO" dirty="0" err="1" smtClean="0"/>
              <a:t>the</a:t>
            </a:r>
            <a:r>
              <a:rPr lang="nb-NO" dirty="0" smtClean="0"/>
              <a:t> global output. For </a:t>
            </a:r>
            <a:r>
              <a:rPr lang="nb-NO" dirty="0" err="1" smtClean="0"/>
              <a:t>both</a:t>
            </a:r>
            <a:r>
              <a:rPr lang="nb-NO" dirty="0" smtClean="0"/>
              <a:t> Brazil and Argentina, </a:t>
            </a:r>
            <a:r>
              <a:rPr lang="nb-NO" dirty="0" err="1" smtClean="0"/>
              <a:t>soybeans</a:t>
            </a:r>
            <a:r>
              <a:rPr lang="nb-NO" dirty="0" smtClean="0"/>
              <a:t> </a:t>
            </a:r>
            <a:r>
              <a:rPr lang="nb-NO" dirty="0" err="1" smtClean="0"/>
              <a:t>are</a:t>
            </a:r>
            <a:r>
              <a:rPr lang="nb-NO" dirty="0" smtClean="0"/>
              <a:t> </a:t>
            </a:r>
            <a:r>
              <a:rPr lang="nb-NO" dirty="0" err="1" smtClean="0"/>
              <a:t>the</a:t>
            </a:r>
            <a:r>
              <a:rPr lang="nb-NO" dirty="0" smtClean="0"/>
              <a:t> </a:t>
            </a:r>
            <a:r>
              <a:rPr lang="nb-NO" dirty="0" err="1" smtClean="0"/>
              <a:t>largest</a:t>
            </a:r>
            <a:r>
              <a:rPr lang="nb-NO" dirty="0" smtClean="0"/>
              <a:t> </a:t>
            </a:r>
            <a:r>
              <a:rPr lang="nb-NO" dirty="0" err="1" smtClean="0"/>
              <a:t>export</a:t>
            </a:r>
            <a:r>
              <a:rPr lang="nb-NO" dirty="0" smtClean="0"/>
              <a:t> </a:t>
            </a:r>
            <a:r>
              <a:rPr lang="nb-NO" dirty="0" err="1" smtClean="0"/>
              <a:t>article</a:t>
            </a:r>
            <a:r>
              <a:rPr lang="nb-NO" dirty="0" smtClean="0"/>
              <a:t>.</a:t>
            </a:r>
            <a:r>
              <a:rPr lang="nb-NO" dirty="0"/>
              <a:t> This has </a:t>
            </a:r>
            <a:r>
              <a:rPr lang="nb-NO" dirty="0" err="1"/>
              <a:t>made</a:t>
            </a:r>
            <a:r>
              <a:rPr lang="nb-NO" dirty="0"/>
              <a:t> </a:t>
            </a:r>
            <a:r>
              <a:rPr lang="nb-NO" dirty="0" err="1"/>
              <a:t>the</a:t>
            </a:r>
            <a:r>
              <a:rPr lang="nb-NO" dirty="0"/>
              <a:t> region dependent </a:t>
            </a:r>
            <a:r>
              <a:rPr lang="nb-NO" dirty="0" err="1"/>
              <a:t>on</a:t>
            </a:r>
            <a:r>
              <a:rPr lang="nb-NO" dirty="0"/>
              <a:t> </a:t>
            </a:r>
            <a:r>
              <a:rPr lang="nb-NO" dirty="0" err="1"/>
              <a:t>soybean</a:t>
            </a:r>
            <a:r>
              <a:rPr lang="nb-NO" dirty="0"/>
              <a:t> </a:t>
            </a:r>
            <a:r>
              <a:rPr lang="nb-NO" dirty="0" err="1"/>
              <a:t>productivity</a:t>
            </a:r>
            <a:r>
              <a:rPr lang="nb-NO" dirty="0"/>
              <a:t>, </a:t>
            </a:r>
            <a:r>
              <a:rPr lang="nb-NO" dirty="0" err="1"/>
              <a:t>which</a:t>
            </a:r>
            <a:r>
              <a:rPr lang="nb-NO" dirty="0"/>
              <a:t> is </a:t>
            </a:r>
            <a:r>
              <a:rPr lang="nb-NO" dirty="0" err="1" smtClean="0"/>
              <a:t>heavily</a:t>
            </a:r>
            <a:r>
              <a:rPr lang="nb-NO" dirty="0" smtClean="0"/>
              <a:t> </a:t>
            </a:r>
            <a:r>
              <a:rPr lang="nb-NO" dirty="0" err="1"/>
              <a:t>affected</a:t>
            </a:r>
            <a:r>
              <a:rPr lang="nb-NO" dirty="0"/>
              <a:t> by regional </a:t>
            </a:r>
            <a:r>
              <a:rPr lang="nb-NO" dirty="0" err="1"/>
              <a:t>rainfall</a:t>
            </a:r>
            <a:r>
              <a:rPr lang="nb-NO" dirty="0" smtClean="0"/>
              <a:t>.  </a:t>
            </a:r>
          </a:p>
          <a:p>
            <a:r>
              <a:rPr lang="nb-NO" dirty="0" smtClean="0"/>
              <a:t>Brazil has </a:t>
            </a:r>
            <a:r>
              <a:rPr lang="nb-NO" dirty="0" err="1" smtClean="0"/>
              <a:t>the</a:t>
            </a:r>
            <a:r>
              <a:rPr lang="nb-NO" dirty="0" smtClean="0"/>
              <a:t> </a:t>
            </a:r>
            <a:r>
              <a:rPr lang="nb-NO" dirty="0" err="1" smtClean="0"/>
              <a:t>largest</a:t>
            </a:r>
            <a:r>
              <a:rPr lang="nb-NO" dirty="0" smtClean="0"/>
              <a:t> </a:t>
            </a:r>
            <a:r>
              <a:rPr lang="nb-NO" dirty="0" err="1" smtClean="0"/>
              <a:t>number</a:t>
            </a:r>
            <a:r>
              <a:rPr lang="nb-NO" dirty="0" smtClean="0"/>
              <a:t> </a:t>
            </a:r>
            <a:r>
              <a:rPr lang="nb-NO" dirty="0" err="1" smtClean="0"/>
              <a:t>of</a:t>
            </a:r>
            <a:r>
              <a:rPr lang="nb-NO" dirty="0" smtClean="0"/>
              <a:t> </a:t>
            </a:r>
            <a:r>
              <a:rPr lang="nb-NO" dirty="0" err="1" smtClean="0"/>
              <a:t>livestock</a:t>
            </a:r>
            <a:r>
              <a:rPr lang="nb-NO" dirty="0" smtClean="0"/>
              <a:t> in </a:t>
            </a:r>
            <a:r>
              <a:rPr lang="nb-NO" dirty="0" err="1" smtClean="0"/>
              <a:t>the</a:t>
            </a:r>
            <a:r>
              <a:rPr lang="nb-NO" dirty="0" smtClean="0"/>
              <a:t> </a:t>
            </a:r>
            <a:r>
              <a:rPr lang="nb-NO" dirty="0" err="1" smtClean="0"/>
              <a:t>world</a:t>
            </a:r>
            <a:r>
              <a:rPr lang="nb-NO" dirty="0" smtClean="0"/>
              <a:t> </a:t>
            </a:r>
            <a:r>
              <a:rPr lang="nb-NO" dirty="0" err="1" smtClean="0"/>
              <a:t>apart</a:t>
            </a:r>
            <a:r>
              <a:rPr lang="nb-NO" dirty="0" smtClean="0"/>
              <a:t> from India (</a:t>
            </a:r>
            <a:r>
              <a:rPr lang="nb-NO" dirty="0" err="1" smtClean="0"/>
              <a:t>about</a:t>
            </a:r>
            <a:r>
              <a:rPr lang="nb-NO" dirty="0" smtClean="0"/>
              <a:t> 220 million), and is </a:t>
            </a:r>
            <a:r>
              <a:rPr lang="nb-NO" dirty="0" err="1" smtClean="0"/>
              <a:t>the</a:t>
            </a:r>
            <a:r>
              <a:rPr lang="nb-NO" dirty="0" smtClean="0"/>
              <a:t> </a:t>
            </a:r>
            <a:r>
              <a:rPr lang="nb-NO" dirty="0" err="1" smtClean="0"/>
              <a:t>world’s</a:t>
            </a:r>
            <a:r>
              <a:rPr lang="nb-NO" dirty="0" smtClean="0"/>
              <a:t> </a:t>
            </a:r>
            <a:r>
              <a:rPr lang="nb-NO" dirty="0" err="1" smtClean="0"/>
              <a:t>largest</a:t>
            </a:r>
            <a:r>
              <a:rPr lang="nb-NO" dirty="0" smtClean="0"/>
              <a:t> </a:t>
            </a:r>
            <a:r>
              <a:rPr lang="nb-NO" dirty="0" err="1" smtClean="0"/>
              <a:t>exporter</a:t>
            </a:r>
            <a:r>
              <a:rPr lang="nb-NO" dirty="0" smtClean="0"/>
              <a:t> </a:t>
            </a:r>
            <a:r>
              <a:rPr lang="nb-NO" dirty="0" err="1" smtClean="0"/>
              <a:t>of</a:t>
            </a:r>
            <a:r>
              <a:rPr lang="nb-NO" dirty="0" smtClean="0"/>
              <a:t> </a:t>
            </a:r>
            <a:r>
              <a:rPr lang="nb-NO" dirty="0" err="1" smtClean="0"/>
              <a:t>beef</a:t>
            </a:r>
            <a:r>
              <a:rPr lang="nb-NO" dirty="0" smtClean="0"/>
              <a:t>. </a:t>
            </a:r>
          </a:p>
          <a:p>
            <a:r>
              <a:rPr lang="nb-NO" dirty="0" smtClean="0"/>
              <a:t>Brazil is </a:t>
            </a:r>
            <a:r>
              <a:rPr lang="nb-NO" dirty="0" err="1" smtClean="0"/>
              <a:t>the</a:t>
            </a:r>
            <a:r>
              <a:rPr lang="nb-NO" dirty="0" smtClean="0"/>
              <a:t> </a:t>
            </a:r>
            <a:r>
              <a:rPr lang="nb-NO" dirty="0" err="1" smtClean="0"/>
              <a:t>world’s</a:t>
            </a:r>
            <a:r>
              <a:rPr lang="nb-NO" dirty="0" smtClean="0"/>
              <a:t> </a:t>
            </a:r>
            <a:r>
              <a:rPr lang="nb-NO" dirty="0" err="1" smtClean="0"/>
              <a:t>second</a:t>
            </a:r>
            <a:r>
              <a:rPr lang="nb-NO" dirty="0" smtClean="0"/>
              <a:t> </a:t>
            </a:r>
            <a:r>
              <a:rPr lang="nb-NO" dirty="0" err="1" smtClean="0"/>
              <a:t>largest</a:t>
            </a:r>
            <a:r>
              <a:rPr lang="nb-NO" dirty="0" smtClean="0"/>
              <a:t> producer </a:t>
            </a:r>
            <a:r>
              <a:rPr lang="nb-NO" dirty="0" err="1" smtClean="0"/>
              <a:t>of</a:t>
            </a:r>
            <a:r>
              <a:rPr lang="nb-NO" dirty="0" smtClean="0"/>
              <a:t> </a:t>
            </a:r>
            <a:r>
              <a:rPr lang="nb-NO" dirty="0" err="1" smtClean="0"/>
              <a:t>hydroelectric</a:t>
            </a:r>
            <a:r>
              <a:rPr lang="nb-NO" dirty="0" smtClean="0"/>
              <a:t> </a:t>
            </a:r>
            <a:r>
              <a:rPr lang="nb-NO" dirty="0" err="1" smtClean="0"/>
              <a:t>power</a:t>
            </a:r>
            <a:r>
              <a:rPr lang="nb-NO" dirty="0" smtClean="0"/>
              <a:t> (</a:t>
            </a:r>
            <a:r>
              <a:rPr lang="nb-NO" dirty="0" err="1" smtClean="0"/>
              <a:t>after</a:t>
            </a:r>
            <a:r>
              <a:rPr lang="nb-NO" dirty="0" smtClean="0"/>
              <a:t> China). South America/Brazil has </a:t>
            </a:r>
            <a:r>
              <a:rPr lang="nb-NO" dirty="0" err="1" smtClean="0"/>
              <a:t>three</a:t>
            </a:r>
            <a:r>
              <a:rPr lang="nb-NO" dirty="0" smtClean="0"/>
              <a:t> </a:t>
            </a:r>
            <a:r>
              <a:rPr lang="nb-NO" dirty="0" err="1" smtClean="0"/>
              <a:t>of</a:t>
            </a:r>
            <a:r>
              <a:rPr lang="nb-NO" dirty="0" smtClean="0"/>
              <a:t> </a:t>
            </a:r>
            <a:r>
              <a:rPr lang="nb-NO" dirty="0" err="1" smtClean="0"/>
              <a:t>the</a:t>
            </a:r>
            <a:r>
              <a:rPr lang="nb-NO" dirty="0" smtClean="0"/>
              <a:t> </a:t>
            </a:r>
            <a:r>
              <a:rPr lang="nb-NO" dirty="0" err="1" smtClean="0"/>
              <a:t>five</a:t>
            </a:r>
            <a:r>
              <a:rPr lang="nb-NO" dirty="0" smtClean="0"/>
              <a:t> </a:t>
            </a:r>
            <a:r>
              <a:rPr lang="nb-NO" dirty="0" err="1" smtClean="0"/>
              <a:t>largest</a:t>
            </a:r>
            <a:r>
              <a:rPr lang="nb-NO" dirty="0" smtClean="0"/>
              <a:t> </a:t>
            </a:r>
            <a:r>
              <a:rPr lang="nb-NO" dirty="0" err="1" smtClean="0"/>
              <a:t>installations</a:t>
            </a:r>
            <a:r>
              <a:rPr lang="nb-NO" dirty="0" smtClean="0"/>
              <a:t> in </a:t>
            </a:r>
            <a:r>
              <a:rPr lang="nb-NO" dirty="0" err="1" smtClean="0"/>
              <a:t>the</a:t>
            </a:r>
            <a:r>
              <a:rPr lang="nb-NO" dirty="0" smtClean="0"/>
              <a:t> </a:t>
            </a:r>
            <a:r>
              <a:rPr lang="nb-NO" dirty="0" err="1" smtClean="0"/>
              <a:t>world</a:t>
            </a:r>
            <a:r>
              <a:rPr lang="nb-NO" dirty="0" smtClean="0"/>
              <a:t> (</a:t>
            </a:r>
            <a:r>
              <a:rPr lang="nb-NO" dirty="0" err="1" smtClean="0"/>
              <a:t>Itaipu</a:t>
            </a:r>
            <a:r>
              <a:rPr lang="nb-NO" dirty="0" smtClean="0"/>
              <a:t> and </a:t>
            </a:r>
            <a:r>
              <a:rPr lang="nb-NO" dirty="0" err="1" smtClean="0"/>
              <a:t>Tucurui</a:t>
            </a:r>
            <a:r>
              <a:rPr lang="nb-NO" dirty="0" smtClean="0"/>
              <a:t>, and </a:t>
            </a:r>
            <a:r>
              <a:rPr lang="nb-NO" dirty="0" err="1" smtClean="0"/>
              <a:t>recently</a:t>
            </a:r>
            <a:r>
              <a:rPr lang="nb-NO" dirty="0" smtClean="0"/>
              <a:t> Belo Monte).</a:t>
            </a:r>
          </a:p>
          <a:p>
            <a:r>
              <a:rPr lang="nb-NO" dirty="0" smtClean="0"/>
              <a:t>All </a:t>
            </a:r>
            <a:r>
              <a:rPr lang="nb-NO" dirty="0" err="1" smtClean="0"/>
              <a:t>these</a:t>
            </a:r>
            <a:r>
              <a:rPr lang="nb-NO" dirty="0" smtClean="0"/>
              <a:t> </a:t>
            </a:r>
            <a:r>
              <a:rPr lang="nb-NO" dirty="0" err="1" smtClean="0"/>
              <a:t>activities</a:t>
            </a:r>
            <a:r>
              <a:rPr lang="nb-NO" dirty="0" smtClean="0"/>
              <a:t> </a:t>
            </a:r>
            <a:r>
              <a:rPr lang="nb-NO" dirty="0" err="1" smtClean="0"/>
              <a:t>are</a:t>
            </a:r>
            <a:r>
              <a:rPr lang="nb-NO" dirty="0" smtClean="0"/>
              <a:t> </a:t>
            </a:r>
            <a:r>
              <a:rPr lang="nb-NO" dirty="0" err="1" smtClean="0"/>
              <a:t>highly</a:t>
            </a:r>
            <a:r>
              <a:rPr lang="nb-NO" dirty="0" smtClean="0"/>
              <a:t> dependent </a:t>
            </a:r>
            <a:r>
              <a:rPr lang="nb-NO" dirty="0" err="1" smtClean="0"/>
              <a:t>on</a:t>
            </a:r>
            <a:r>
              <a:rPr lang="nb-NO" dirty="0" smtClean="0"/>
              <a:t> regional </a:t>
            </a:r>
            <a:r>
              <a:rPr lang="nb-NO" dirty="0" err="1" smtClean="0"/>
              <a:t>rainfall</a:t>
            </a:r>
            <a:r>
              <a:rPr lang="nb-NO" dirty="0" smtClean="0"/>
              <a:t>, </a:t>
            </a:r>
            <a:r>
              <a:rPr lang="nb-NO" dirty="0" err="1" smtClean="0"/>
              <a:t>which</a:t>
            </a:r>
            <a:r>
              <a:rPr lang="nb-NO" dirty="0" smtClean="0"/>
              <a:t> is </a:t>
            </a:r>
            <a:r>
              <a:rPr lang="nb-NO" dirty="0" err="1" smtClean="0"/>
              <a:t>heavily</a:t>
            </a:r>
            <a:r>
              <a:rPr lang="nb-NO" dirty="0" smtClean="0"/>
              <a:t> </a:t>
            </a:r>
            <a:r>
              <a:rPr lang="nb-NO" dirty="0" err="1" smtClean="0"/>
              <a:t>affected</a:t>
            </a:r>
            <a:r>
              <a:rPr lang="nb-NO" dirty="0" smtClean="0"/>
              <a:t> by Amazon </a:t>
            </a:r>
            <a:r>
              <a:rPr lang="nb-NO" dirty="0" err="1" smtClean="0"/>
              <a:t>deforestation</a:t>
            </a:r>
            <a:r>
              <a:rPr lang="nb-NO" dirty="0" smtClean="0"/>
              <a:t>.</a:t>
            </a:r>
            <a:endParaRPr lang="en-US" dirty="0"/>
          </a:p>
        </p:txBody>
      </p:sp>
      <p:sp>
        <p:nvSpPr>
          <p:cNvPr id="4" name="Slide Number Placeholder 3"/>
          <p:cNvSpPr>
            <a:spLocks noGrp="1"/>
          </p:cNvSpPr>
          <p:nvPr>
            <p:ph type="sldNum" sz="quarter" idx="12"/>
          </p:nvPr>
        </p:nvSpPr>
        <p:spPr/>
        <p:txBody>
          <a:bodyPr/>
          <a:lstStyle/>
          <a:p>
            <a:fld id="{2BE6747C-73E0-4F3A-97B7-CF8294304376}" type="slidenum">
              <a:rPr lang="en-US" smtClean="0"/>
              <a:t>14</a:t>
            </a:fld>
            <a:endParaRPr lang="en-US"/>
          </a:p>
        </p:txBody>
      </p:sp>
    </p:spTree>
    <p:extLst>
      <p:ext uri="{BB962C8B-B14F-4D97-AF65-F5344CB8AC3E}">
        <p14:creationId xmlns:p14="http://schemas.microsoft.com/office/powerpoint/2010/main" val="181859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1379620"/>
            <a:ext cx="10409017" cy="752066"/>
          </a:xfrm>
        </p:spPr>
        <p:txBody>
          <a:bodyPr>
            <a:noAutofit/>
          </a:bodyPr>
          <a:lstStyle/>
          <a:p>
            <a:pPr algn="ctr"/>
            <a:r>
              <a:rPr lang="en-US" sz="3600" b="1" dirty="0"/>
              <a:t>Element 2: Mapping economic values of sustainable timber and non-timber forest product (NTFP) extraction</a:t>
            </a:r>
            <a:br>
              <a:rPr lang="en-US" sz="3600" b="1" dirty="0"/>
            </a:br>
            <a:r>
              <a:rPr lang="en-US" sz="3600" dirty="0"/>
              <a:t/>
            </a:r>
            <a:br>
              <a:rPr lang="en-US" sz="3600" dirty="0"/>
            </a:br>
            <a:endParaRPr lang="en-US" sz="3600" dirty="0"/>
          </a:p>
        </p:txBody>
      </p:sp>
      <p:sp>
        <p:nvSpPr>
          <p:cNvPr id="3" name="Content Placeholder 2"/>
          <p:cNvSpPr>
            <a:spLocks noGrp="1"/>
          </p:cNvSpPr>
          <p:nvPr>
            <p:ph idx="1"/>
          </p:nvPr>
        </p:nvSpPr>
        <p:spPr>
          <a:xfrm>
            <a:off x="585216" y="1950720"/>
            <a:ext cx="11216640" cy="4405630"/>
          </a:xfrm>
        </p:spPr>
        <p:txBody>
          <a:bodyPr>
            <a:normAutofit lnSpcReduction="10000"/>
          </a:bodyPr>
          <a:lstStyle/>
          <a:p>
            <a:r>
              <a:rPr lang="en-US" sz="2800" dirty="0"/>
              <a:t>Net economic returns from “reduced impact logging” (RIL) modeled </a:t>
            </a:r>
            <a:r>
              <a:rPr lang="en-US" dirty="0"/>
              <a:t>and mapped</a:t>
            </a:r>
            <a:r>
              <a:rPr lang="en-US" sz="2800" dirty="0"/>
              <a:t>.</a:t>
            </a:r>
            <a:endParaRPr lang="en-US" dirty="0"/>
          </a:p>
          <a:p>
            <a:r>
              <a:rPr lang="en-US" sz="2800" dirty="0"/>
              <a:t>RIL not allowed in protected/indigenous areas</a:t>
            </a:r>
          </a:p>
          <a:p>
            <a:r>
              <a:rPr lang="en-US" sz="2800" dirty="0"/>
              <a:t>RIL returns very sensitive to extraction costs (RIL generally not economically viable in remote areas)</a:t>
            </a:r>
          </a:p>
          <a:p>
            <a:r>
              <a:rPr lang="en-US" sz="2800" dirty="0"/>
              <a:t>NTFP more widely viable as extraction costs are relatively lower </a:t>
            </a:r>
          </a:p>
          <a:p>
            <a:r>
              <a:rPr lang="en-US" dirty="0"/>
              <a:t>Economic valuation of s</a:t>
            </a:r>
            <a:r>
              <a:rPr lang="en-US" sz="2800" dirty="0"/>
              <a:t>ustainable NTFP extraction mapped for two products widely prevalent in the Brazilian Amazon:</a:t>
            </a:r>
          </a:p>
          <a:p>
            <a:pPr lvl="1"/>
            <a:r>
              <a:rPr lang="en-US" sz="2800" dirty="0"/>
              <a:t>a) Brazil nut</a:t>
            </a:r>
          </a:p>
          <a:p>
            <a:pPr lvl="1"/>
            <a:r>
              <a:rPr lang="en-US" sz="2800" dirty="0"/>
              <a:t>b) Rubber</a:t>
            </a:r>
          </a:p>
          <a:p>
            <a:pPr marL="0" indent="0">
              <a:buNone/>
            </a:pPr>
            <a:endParaRPr lang="en-US" sz="2800" dirty="0"/>
          </a:p>
        </p:txBody>
      </p:sp>
      <p:sp>
        <p:nvSpPr>
          <p:cNvPr id="8" name="Slide Number Placeholder 7"/>
          <p:cNvSpPr>
            <a:spLocks noGrp="1"/>
          </p:cNvSpPr>
          <p:nvPr>
            <p:ph type="sldNum" sz="quarter" idx="12"/>
          </p:nvPr>
        </p:nvSpPr>
        <p:spPr/>
        <p:txBody>
          <a:bodyPr/>
          <a:lstStyle/>
          <a:p>
            <a:fld id="{2BE6747C-73E0-4F3A-97B7-CF8294304376}" type="slidenum">
              <a:rPr lang="en-US" smtClean="0"/>
              <a:t>15</a:t>
            </a:fld>
            <a:endParaRPr lang="en-US"/>
          </a:p>
        </p:txBody>
      </p:sp>
    </p:spTree>
    <p:extLst>
      <p:ext uri="{BB962C8B-B14F-4D97-AF65-F5344CB8AC3E}">
        <p14:creationId xmlns:p14="http://schemas.microsoft.com/office/powerpoint/2010/main" val="35947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818092"/>
            <a:ext cx="9676177" cy="462067"/>
          </a:xfrm>
        </p:spPr>
        <p:txBody>
          <a:bodyPr>
            <a:noAutofit/>
          </a:bodyPr>
          <a:lstStyle/>
          <a:p>
            <a:pPr algn="ctr"/>
            <a:r>
              <a:rPr lang="en-US" sz="3600" b="1" dirty="0"/>
              <a:t>Element 3: Biodiversity mapping</a:t>
            </a:r>
          </a:p>
        </p:txBody>
      </p:sp>
      <p:sp>
        <p:nvSpPr>
          <p:cNvPr id="3" name="Content Placeholder 2"/>
          <p:cNvSpPr>
            <a:spLocks noGrp="1"/>
          </p:cNvSpPr>
          <p:nvPr>
            <p:ph idx="1"/>
          </p:nvPr>
        </p:nvSpPr>
        <p:spPr>
          <a:xfrm>
            <a:off x="743712" y="1499617"/>
            <a:ext cx="10447027" cy="4301548"/>
          </a:xfrm>
        </p:spPr>
        <p:txBody>
          <a:bodyPr>
            <a:noAutofit/>
          </a:bodyPr>
          <a:lstStyle/>
          <a:p>
            <a:pPr marL="457200" lvl="1" indent="0">
              <a:buNone/>
            </a:pPr>
            <a:r>
              <a:rPr lang="en-US" sz="2600" dirty="0"/>
              <a:t>We map several aspects/features of biodiversity including endemicity, phylogenetic composition, species composition, species richness, and biodiversity conservation priority areas.</a:t>
            </a:r>
          </a:p>
          <a:p>
            <a:pPr marL="457200" lvl="1" indent="0">
              <a:buNone/>
            </a:pPr>
            <a:endParaRPr lang="en-US" sz="2600" dirty="0"/>
          </a:p>
          <a:p>
            <a:pPr marL="457200" lvl="1" indent="0">
              <a:buNone/>
            </a:pPr>
            <a:r>
              <a:rPr lang="en-US" sz="2600" dirty="0"/>
              <a:t>No </a:t>
            </a:r>
            <a:r>
              <a:rPr lang="en-US" sz="2600" dirty="0" smtClean="0"/>
              <a:t>values have been </a:t>
            </a:r>
            <a:r>
              <a:rPr lang="en-US" sz="2600" dirty="0"/>
              <a:t>ascribed to spatially explicit, local and regional, economic values of biodiversity in the project. (A pilot stated-preference survey </a:t>
            </a:r>
            <a:r>
              <a:rPr lang="en-US" sz="2600" dirty="0" smtClean="0"/>
              <a:t>indicates relatively </a:t>
            </a:r>
            <a:r>
              <a:rPr lang="en-US" sz="2600" dirty="0"/>
              <a:t>limited </a:t>
            </a:r>
            <a:r>
              <a:rPr lang="en-US" sz="2600" dirty="0" smtClean="0"/>
              <a:t>valuation of biodiversity in Brazil.) </a:t>
            </a:r>
            <a:endParaRPr lang="en-US" sz="2600" dirty="0"/>
          </a:p>
          <a:p>
            <a:pPr marL="457200" lvl="1" indent="0">
              <a:buNone/>
            </a:pPr>
            <a:endParaRPr lang="en-US" sz="2600" dirty="0"/>
          </a:p>
          <a:p>
            <a:pPr marL="457200" lvl="1" indent="0">
              <a:buNone/>
            </a:pPr>
            <a:r>
              <a:rPr lang="en-US" sz="2600" dirty="0"/>
              <a:t>No project internationally has succeeded, nor seriously attempted, at such valuation. We </a:t>
            </a:r>
            <a:r>
              <a:rPr lang="en-US" sz="2600" dirty="0" smtClean="0"/>
              <a:t>have been </a:t>
            </a:r>
            <a:r>
              <a:rPr lang="en-US" sz="2600" dirty="0"/>
              <a:t>working on this from various angles, including using stated preferences.</a:t>
            </a:r>
          </a:p>
          <a:p>
            <a:pPr lvl="1"/>
            <a:endParaRPr lang="en-US" sz="2800" dirty="0"/>
          </a:p>
        </p:txBody>
      </p:sp>
      <p:sp>
        <p:nvSpPr>
          <p:cNvPr id="8" name="Slide Number Placeholder 7"/>
          <p:cNvSpPr>
            <a:spLocks noGrp="1"/>
          </p:cNvSpPr>
          <p:nvPr>
            <p:ph type="sldNum" sz="quarter" idx="12"/>
          </p:nvPr>
        </p:nvSpPr>
        <p:spPr/>
        <p:txBody>
          <a:bodyPr/>
          <a:lstStyle/>
          <a:p>
            <a:fld id="{2BE6747C-73E0-4F3A-97B7-CF8294304376}" type="slidenum">
              <a:rPr lang="en-US" smtClean="0"/>
              <a:t>16</a:t>
            </a:fld>
            <a:endParaRPr lang="en-US"/>
          </a:p>
        </p:txBody>
      </p:sp>
    </p:spTree>
    <p:extLst>
      <p:ext uri="{BB962C8B-B14F-4D97-AF65-F5344CB8AC3E}">
        <p14:creationId xmlns:p14="http://schemas.microsoft.com/office/powerpoint/2010/main" val="15906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Element 4: Carbon emissions from deforestation</a:t>
            </a:r>
          </a:p>
        </p:txBody>
      </p:sp>
      <p:sp>
        <p:nvSpPr>
          <p:cNvPr id="3" name="Content Placeholder 2"/>
          <p:cNvSpPr>
            <a:spLocks noGrp="1"/>
          </p:cNvSpPr>
          <p:nvPr>
            <p:ph idx="1"/>
          </p:nvPr>
        </p:nvSpPr>
        <p:spPr>
          <a:xfrm>
            <a:off x="1103312" y="2052918"/>
            <a:ext cx="9813732" cy="4013345"/>
          </a:xfrm>
        </p:spPr>
        <p:txBody>
          <a:bodyPr>
            <a:normAutofit/>
          </a:bodyPr>
          <a:lstStyle/>
          <a:p>
            <a:r>
              <a:rPr lang="en-US" sz="2800" dirty="0"/>
              <a:t>Avoiding carbon emissions </a:t>
            </a:r>
            <a:r>
              <a:rPr lang="en-US" dirty="0"/>
              <a:t>is</a:t>
            </a:r>
            <a:r>
              <a:rPr lang="en-US" sz="2800" dirty="0"/>
              <a:t> a very important part of the value of protecting the Amazon. </a:t>
            </a:r>
          </a:p>
          <a:p>
            <a:r>
              <a:rPr lang="en-US" sz="2800" dirty="0"/>
              <a:t>The spatial carbon emissions map is built into the valuation platform.</a:t>
            </a:r>
          </a:p>
          <a:p>
            <a:r>
              <a:rPr lang="en-US" sz="2800" dirty="0"/>
              <a:t>Average carbon emissions when Amazon rainforest is lost estimated </a:t>
            </a:r>
            <a:r>
              <a:rPr lang="en-US" dirty="0"/>
              <a:t>at</a:t>
            </a:r>
            <a:r>
              <a:rPr lang="en-US" sz="2800" dirty="0"/>
              <a:t> about 130 ton C/ha (460 ton CO2/ha): but varies a lot across the Amazon.</a:t>
            </a:r>
          </a:p>
        </p:txBody>
      </p:sp>
      <p:sp>
        <p:nvSpPr>
          <p:cNvPr id="4" name="Slide Number Placeholder 3"/>
          <p:cNvSpPr>
            <a:spLocks noGrp="1"/>
          </p:cNvSpPr>
          <p:nvPr>
            <p:ph type="sldNum" sz="quarter" idx="12"/>
          </p:nvPr>
        </p:nvSpPr>
        <p:spPr/>
        <p:txBody>
          <a:bodyPr/>
          <a:lstStyle/>
          <a:p>
            <a:fld id="{2BE6747C-73E0-4F3A-97B7-CF8294304376}" type="slidenum">
              <a:rPr lang="en-US" smtClean="0"/>
              <a:t>17</a:t>
            </a:fld>
            <a:endParaRPr lang="en-US"/>
          </a:p>
        </p:txBody>
      </p:sp>
    </p:spTree>
    <p:extLst>
      <p:ext uri="{BB962C8B-B14F-4D97-AF65-F5344CB8AC3E}">
        <p14:creationId xmlns:p14="http://schemas.microsoft.com/office/powerpoint/2010/main" val="75206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21" y="623419"/>
            <a:ext cx="9969910" cy="1232627"/>
          </a:xfrm>
        </p:spPr>
        <p:txBody>
          <a:bodyPr/>
          <a:lstStyle/>
          <a:p>
            <a:pPr algn="ctr"/>
            <a:r>
              <a:rPr lang="en-US" sz="3200" b="1" dirty="0"/>
              <a:t>Element 5: Forest fires and forest value</a:t>
            </a:r>
          </a:p>
        </p:txBody>
      </p:sp>
      <p:sp>
        <p:nvSpPr>
          <p:cNvPr id="3" name="Content Placeholder 2"/>
          <p:cNvSpPr>
            <a:spLocks noGrp="1"/>
          </p:cNvSpPr>
          <p:nvPr>
            <p:ph idx="1"/>
          </p:nvPr>
        </p:nvSpPr>
        <p:spPr>
          <a:xfrm>
            <a:off x="717452" y="1716259"/>
            <a:ext cx="10894445" cy="4114270"/>
          </a:xfrm>
        </p:spPr>
        <p:txBody>
          <a:bodyPr>
            <a:noAutofit/>
          </a:bodyPr>
          <a:lstStyle/>
          <a:p>
            <a:r>
              <a:rPr lang="nb-NO" dirty="0"/>
              <a:t>This is not a value element. But forest fires have (potentially large) impacts on forest value.</a:t>
            </a:r>
            <a:endParaRPr lang="en-US" dirty="0"/>
          </a:p>
          <a:p>
            <a:r>
              <a:rPr lang="en-US" dirty="0"/>
              <a:t>Aims of this work:</a:t>
            </a:r>
          </a:p>
          <a:p>
            <a:pPr lvl="1"/>
            <a:r>
              <a:rPr lang="en-US" sz="2600" dirty="0"/>
              <a:t>a) To model forest fire occurrence and spread using the FISC model</a:t>
            </a:r>
          </a:p>
          <a:p>
            <a:pPr lvl="1"/>
            <a:r>
              <a:rPr lang="en-US" sz="2600" dirty="0"/>
              <a:t>b) To calculate economic costs due to forest fires using the </a:t>
            </a:r>
            <a:r>
              <a:rPr lang="en-US" sz="2600" dirty="0" err="1"/>
              <a:t>EcoFire</a:t>
            </a:r>
            <a:r>
              <a:rPr lang="en-US" sz="2600" dirty="0"/>
              <a:t> model</a:t>
            </a:r>
          </a:p>
          <a:p>
            <a:pPr lvl="1"/>
            <a:r>
              <a:rPr lang="en-US" sz="2600" dirty="0"/>
              <a:t>We also aim, in extensions of this project, to create a spatial map of externality impacts of local forest losses, multiplying these losses due to localized forest fragmentation and dryness. </a:t>
            </a:r>
          </a:p>
          <a:p>
            <a:pPr marL="457200" lvl="1" indent="0">
              <a:buNone/>
            </a:pPr>
            <a:endParaRPr lang="en-US" sz="2200" dirty="0"/>
          </a:p>
        </p:txBody>
      </p:sp>
      <p:sp>
        <p:nvSpPr>
          <p:cNvPr id="8" name="Slide Number Placeholder 7"/>
          <p:cNvSpPr>
            <a:spLocks noGrp="1"/>
          </p:cNvSpPr>
          <p:nvPr>
            <p:ph type="sldNum" sz="quarter" idx="12"/>
          </p:nvPr>
        </p:nvSpPr>
        <p:spPr/>
        <p:txBody>
          <a:bodyPr/>
          <a:lstStyle/>
          <a:p>
            <a:fld id="{2BE6747C-73E0-4F3A-97B7-CF8294304376}" type="slidenum">
              <a:rPr lang="en-US" smtClean="0"/>
              <a:t>18</a:t>
            </a:fld>
            <a:endParaRPr lang="en-US"/>
          </a:p>
        </p:txBody>
      </p:sp>
    </p:spTree>
    <p:extLst>
      <p:ext uri="{BB962C8B-B14F-4D97-AF65-F5344CB8AC3E}">
        <p14:creationId xmlns:p14="http://schemas.microsoft.com/office/powerpoint/2010/main" val="16612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010" y="1"/>
            <a:ext cx="9476698" cy="2399714"/>
          </a:xfrm>
        </p:spPr>
        <p:txBody>
          <a:bodyPr>
            <a:normAutofit/>
          </a:bodyPr>
          <a:lstStyle/>
          <a:p>
            <a:pPr algn="ctr"/>
            <a:r>
              <a:rPr lang="en-US" sz="3600" b="1" dirty="0"/>
              <a:t>Average and marginal forest values</a:t>
            </a:r>
            <a:endParaRPr lang="en-US" sz="3600" dirty="0"/>
          </a:p>
        </p:txBody>
      </p:sp>
      <p:sp>
        <p:nvSpPr>
          <p:cNvPr id="3" name="Content Placeholder 2"/>
          <p:cNvSpPr>
            <a:spLocks noGrp="1"/>
          </p:cNvSpPr>
          <p:nvPr>
            <p:ph idx="1"/>
          </p:nvPr>
        </p:nvSpPr>
        <p:spPr>
          <a:xfrm>
            <a:off x="604912" y="1983544"/>
            <a:ext cx="11061538" cy="4507561"/>
          </a:xfrm>
        </p:spPr>
        <p:txBody>
          <a:bodyPr>
            <a:normAutofit lnSpcReduction="10000"/>
          </a:bodyPr>
          <a:lstStyle/>
          <a:p>
            <a:r>
              <a:rPr lang="nb-NO" sz="2800" dirty="0"/>
              <a:t>Average and marginal values of the rainforest very often differ</a:t>
            </a:r>
          </a:p>
          <a:p>
            <a:r>
              <a:rPr lang="nb-NO" dirty="0"/>
              <a:t>Marginal rainforest value: What is lost by losing </a:t>
            </a:r>
            <a:r>
              <a:rPr lang="nb-NO" dirty="0" smtClean="0"/>
              <a:t>a </a:t>
            </a:r>
            <a:r>
              <a:rPr lang="nb-NO" dirty="0" err="1" smtClean="0"/>
              <a:t>very</a:t>
            </a:r>
            <a:r>
              <a:rPr lang="nb-NO" dirty="0" smtClean="0"/>
              <a:t> </a:t>
            </a:r>
            <a:r>
              <a:rPr lang="nb-NO" dirty="0"/>
              <a:t>small part </a:t>
            </a:r>
            <a:r>
              <a:rPr lang="nb-NO" dirty="0" err="1"/>
              <a:t>of</a:t>
            </a:r>
            <a:r>
              <a:rPr lang="nb-NO" dirty="0"/>
              <a:t> </a:t>
            </a:r>
            <a:r>
              <a:rPr lang="nb-NO" dirty="0" err="1" smtClean="0"/>
              <a:t>the</a:t>
            </a:r>
            <a:r>
              <a:rPr lang="nb-NO" dirty="0" smtClean="0"/>
              <a:t> </a:t>
            </a:r>
            <a:r>
              <a:rPr lang="nb-NO" dirty="0" err="1" smtClean="0"/>
              <a:t>forest</a:t>
            </a:r>
            <a:r>
              <a:rPr lang="nb-NO" dirty="0" smtClean="0"/>
              <a:t>, </a:t>
            </a:r>
            <a:r>
              <a:rPr lang="nb-NO" dirty="0" err="1" smtClean="0"/>
              <a:t>while</a:t>
            </a:r>
            <a:r>
              <a:rPr lang="nb-NO" dirty="0" smtClean="0"/>
              <a:t> </a:t>
            </a:r>
            <a:r>
              <a:rPr lang="nb-NO" dirty="0" err="1" smtClean="0"/>
              <a:t>the</a:t>
            </a:r>
            <a:r>
              <a:rPr lang="nb-NO" dirty="0" smtClean="0"/>
              <a:t> rest is </a:t>
            </a:r>
            <a:r>
              <a:rPr lang="nb-NO" dirty="0" err="1" smtClean="0"/>
              <a:t>intact</a:t>
            </a:r>
            <a:r>
              <a:rPr lang="nb-NO" dirty="0" smtClean="0"/>
              <a:t>?</a:t>
            </a:r>
            <a:endParaRPr lang="nb-NO" dirty="0"/>
          </a:p>
          <a:p>
            <a:pPr marL="0" indent="0">
              <a:buNone/>
            </a:pPr>
            <a:r>
              <a:rPr lang="nb-NO" dirty="0"/>
              <a:t>M</a:t>
            </a:r>
            <a:r>
              <a:rPr lang="nb-NO" sz="2800" dirty="0"/>
              <a:t>arginal value</a:t>
            </a:r>
            <a:r>
              <a:rPr lang="nb-NO" dirty="0"/>
              <a:t>s are</a:t>
            </a:r>
            <a:r>
              <a:rPr lang="nb-NO" sz="2800" dirty="0"/>
              <a:t> </a:t>
            </a:r>
            <a:r>
              <a:rPr lang="nb-NO" dirty="0"/>
              <a:t>often</a:t>
            </a:r>
            <a:r>
              <a:rPr lang="nb-NO" sz="2800" dirty="0"/>
              <a:t> </a:t>
            </a:r>
            <a:r>
              <a:rPr lang="nb-NO" sz="2800" i="1" dirty="0"/>
              <a:t>lower</a:t>
            </a:r>
            <a:r>
              <a:rPr lang="nb-NO" sz="2800" dirty="0"/>
              <a:t> than average values:</a:t>
            </a:r>
          </a:p>
          <a:p>
            <a:r>
              <a:rPr lang="nb-NO" dirty="0"/>
              <a:t>For biodiversity valuation: Losing a small part of the forest does not necessarily lead to biodiversity loss</a:t>
            </a:r>
          </a:p>
          <a:p>
            <a:r>
              <a:rPr lang="nb-NO" sz="2800" dirty="0"/>
              <a:t>For tourism: Losing a small part of the forest does not necessarily reduce the </a:t>
            </a:r>
            <a:r>
              <a:rPr lang="nb-NO" dirty="0"/>
              <a:t>overall value of the rainforest</a:t>
            </a:r>
            <a:r>
              <a:rPr lang="nb-NO" sz="2800" dirty="0"/>
              <a:t> for tourists, as they may seek other areas.</a:t>
            </a:r>
          </a:p>
          <a:p>
            <a:r>
              <a:rPr lang="en-US" sz="2800" dirty="0"/>
              <a:t>But marginal values can also be higher than average values, as illustrated in the model discussed in the following.</a:t>
            </a:r>
          </a:p>
          <a:p>
            <a:endParaRPr lang="en-US" sz="2800" dirty="0"/>
          </a:p>
        </p:txBody>
      </p:sp>
      <p:sp>
        <p:nvSpPr>
          <p:cNvPr id="4" name="Slide Number Placeholder 3"/>
          <p:cNvSpPr>
            <a:spLocks noGrp="1"/>
          </p:cNvSpPr>
          <p:nvPr>
            <p:ph type="sldNum" sz="quarter" idx="12"/>
          </p:nvPr>
        </p:nvSpPr>
        <p:spPr/>
        <p:txBody>
          <a:bodyPr/>
          <a:lstStyle/>
          <a:p>
            <a:fld id="{2BE6747C-73E0-4F3A-97B7-CF8294304376}" type="slidenum">
              <a:rPr lang="en-US" smtClean="0"/>
              <a:t>19</a:t>
            </a:fld>
            <a:endParaRPr lang="en-US"/>
          </a:p>
        </p:txBody>
      </p:sp>
    </p:spTree>
    <p:extLst>
      <p:ext uri="{BB962C8B-B14F-4D97-AF65-F5344CB8AC3E}">
        <p14:creationId xmlns:p14="http://schemas.microsoft.com/office/powerpoint/2010/main" val="10962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descr="C:\users\britaldo\amazon_scenarios\simulation\panamazonia\2003govbus205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646" y="635837"/>
            <a:ext cx="7166835" cy="6127874"/>
          </a:xfrm>
          <a:prstGeom prst="rect">
            <a:avLst/>
          </a:prstGeom>
          <a:noFill/>
          <a:extLst>
            <a:ext uri="{909E8E84-426E-40DD-AFC4-6F175D3DCCD1}">
              <a14:hiddenFill xmlns:a14="http://schemas.microsoft.com/office/drawing/2010/main">
                <a:solidFill>
                  <a:srgbClr val="FFFFFF"/>
                </a:solidFill>
              </a14:hiddenFill>
            </a:ext>
          </a:extLst>
        </p:spPr>
      </p:pic>
      <p:sp>
        <p:nvSpPr>
          <p:cNvPr id="348163" name="Text Box 3"/>
          <p:cNvSpPr txBox="1">
            <a:spLocks noChangeArrowheads="1"/>
          </p:cNvSpPr>
          <p:nvPr/>
        </p:nvSpPr>
        <p:spPr bwMode="auto">
          <a:xfrm>
            <a:off x="368711" y="174172"/>
            <a:ext cx="102648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t>Possible forest losses in the Amazon to 2050</a:t>
            </a:r>
          </a:p>
        </p:txBody>
      </p:sp>
      <p:sp>
        <p:nvSpPr>
          <p:cNvPr id="6" name="Slide Number Placeholder 5"/>
          <p:cNvSpPr>
            <a:spLocks noGrp="1"/>
          </p:cNvSpPr>
          <p:nvPr>
            <p:ph type="sldNum" sz="quarter" idx="12"/>
          </p:nvPr>
        </p:nvSpPr>
        <p:spPr/>
        <p:txBody>
          <a:bodyPr/>
          <a:lstStyle/>
          <a:p>
            <a:fld id="{2BE6747C-73E0-4F3A-97B7-CF8294304376}" type="slidenum">
              <a:rPr lang="en-US" smtClean="0"/>
              <a:t>2</a:t>
            </a:fld>
            <a:endParaRPr lang="en-US"/>
          </a:p>
        </p:txBody>
      </p:sp>
    </p:spTree>
    <p:extLst>
      <p:ext uri="{BB962C8B-B14F-4D97-AF65-F5344CB8AC3E}">
        <p14:creationId xmlns:p14="http://schemas.microsoft.com/office/powerpoint/2010/main" val="89591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86" y="499200"/>
            <a:ext cx="9404723" cy="1400530"/>
          </a:xfrm>
        </p:spPr>
        <p:txBody>
          <a:bodyPr/>
          <a:lstStyle/>
          <a:p>
            <a:pPr algn="ctr"/>
            <a:r>
              <a:rPr lang="en-US" sz="3200" b="1" dirty="0"/>
              <a:t>Marginal rainforest values can be given an analytical basis using asset equations</a:t>
            </a:r>
          </a:p>
        </p:txBody>
      </p:sp>
      <p:sp>
        <p:nvSpPr>
          <p:cNvPr id="3" name="Content Placeholder 2"/>
          <p:cNvSpPr>
            <a:spLocks noGrp="1"/>
          </p:cNvSpPr>
          <p:nvPr>
            <p:ph idx="1"/>
          </p:nvPr>
        </p:nvSpPr>
        <p:spPr>
          <a:xfrm>
            <a:off x="1370400" y="2276897"/>
            <a:ext cx="8946541" cy="4195481"/>
          </a:xfrm>
        </p:spPr>
        <p:txBody>
          <a:bodyPr/>
          <a:lstStyle/>
          <a:p>
            <a:pPr marL="0" indent="0">
              <a:buNone/>
            </a:pPr>
            <a:r>
              <a:rPr lang="en-US" sz="2400" dirty="0"/>
              <a:t>      Forest asset return (undamaged forest):</a:t>
            </a:r>
          </a:p>
          <a:p>
            <a:pPr marL="0" indent="0">
              <a:buNone/>
            </a:pPr>
            <a:endParaRPr lang="en-US" dirty="0"/>
          </a:p>
          <a:p>
            <a:pPr marL="0" indent="0">
              <a:buNone/>
            </a:pPr>
            <a:endParaRPr lang="en-US" dirty="0"/>
          </a:p>
          <a:p>
            <a:pPr marL="0" indent="0">
              <a:buNone/>
            </a:pPr>
            <a:endParaRPr lang="en-US" dirty="0"/>
          </a:p>
          <a:p>
            <a:pPr marL="0" indent="0">
              <a:buNone/>
            </a:pPr>
            <a:r>
              <a:rPr lang="en-US" sz="2400" dirty="0"/>
              <a:t>     Asset return to forest damaged by fire:</a:t>
            </a:r>
          </a:p>
          <a:p>
            <a:pPr marL="0" indent="0">
              <a:buNone/>
            </a:pPr>
            <a:endParaRPr lang="en-US" sz="2400" dirty="0"/>
          </a:p>
          <a:p>
            <a:pPr marL="0" indent="0">
              <a:buNone/>
            </a:pPr>
            <a:endParaRPr lang="en-US" dirty="0"/>
          </a:p>
          <a:p>
            <a:pPr marL="0" indent="0">
              <a:buNone/>
            </a:pPr>
            <a:endParaRPr 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01810159"/>
              </p:ext>
            </p:extLst>
          </p:nvPr>
        </p:nvGraphicFramePr>
        <p:xfrm>
          <a:off x="949266" y="3244521"/>
          <a:ext cx="9367675" cy="549812"/>
        </p:xfrm>
        <a:graphic>
          <a:graphicData uri="http://schemas.openxmlformats.org/presentationml/2006/ole">
            <mc:AlternateContent xmlns:mc="http://schemas.openxmlformats.org/markup-compatibility/2006">
              <mc:Choice xmlns:v="urn:schemas-microsoft-com:vml" Requires="v">
                <p:oleObj spid="_x0000_s1058" name="Equation" r:id="rId4" imgW="3784600" imgH="241300" progId="Equation.DSMT4">
                  <p:embed/>
                </p:oleObj>
              </mc:Choice>
              <mc:Fallback>
                <p:oleObj name="Equation" r:id="rId4" imgW="3784600" imgH="2413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266" y="3244521"/>
                        <a:ext cx="9367675" cy="549812"/>
                      </a:xfrm>
                      <a:prstGeom prst="rect">
                        <a:avLst/>
                      </a:prstGeom>
                      <a:noFill/>
                    </p:spPr>
                  </p:pic>
                </p:oleObj>
              </mc:Fallback>
            </mc:AlternateContent>
          </a:graphicData>
        </a:graphic>
      </p:graphicFrame>
      <p:sp>
        <p:nvSpPr>
          <p:cNvPr id="6" name="Rectangle 4"/>
          <p:cNvSpPr>
            <a:spLocks noChangeArrowheads="1"/>
          </p:cNvSpPr>
          <p:nvPr/>
        </p:nvSpPr>
        <p:spPr bwMode="auto">
          <a:xfrm>
            <a:off x="1544573" y="36509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44073952"/>
              </p:ext>
            </p:extLst>
          </p:nvPr>
        </p:nvGraphicFramePr>
        <p:xfrm>
          <a:off x="1937623" y="5139124"/>
          <a:ext cx="6891048" cy="592778"/>
        </p:xfrm>
        <a:graphic>
          <a:graphicData uri="http://schemas.openxmlformats.org/presentationml/2006/ole">
            <mc:AlternateContent xmlns:mc="http://schemas.openxmlformats.org/markup-compatibility/2006">
              <mc:Choice xmlns:v="urn:schemas-microsoft-com:vml" Requires="v">
                <p:oleObj spid="_x0000_s1059" name="Equation" r:id="rId6" imgW="2641600" imgH="228600" progId="Equation.DSMT4">
                  <p:embed/>
                </p:oleObj>
              </mc:Choice>
              <mc:Fallback>
                <p:oleObj name="Equation" r:id="rId6" imgW="2641600" imgH="22860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7623" y="5139124"/>
                        <a:ext cx="6891048" cy="592778"/>
                      </a:xfrm>
                      <a:prstGeom prst="rect">
                        <a:avLst/>
                      </a:prstGeom>
                      <a:noFill/>
                    </p:spPr>
                  </p:pic>
                </p:oleObj>
              </mc:Fallback>
            </mc:AlternateContent>
          </a:graphicData>
        </a:graphic>
      </p:graphicFrame>
      <p:sp>
        <p:nvSpPr>
          <p:cNvPr id="9" name="Rectangle 6"/>
          <p:cNvSpPr>
            <a:spLocks noChangeArrowheads="1"/>
          </p:cNvSpPr>
          <p:nvPr/>
        </p:nvSpPr>
        <p:spPr bwMode="auto">
          <a:xfrm>
            <a:off x="1641513" y="4770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1370400" y="58896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5956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58" y="319982"/>
            <a:ext cx="9888602" cy="1400530"/>
          </a:xfrm>
        </p:spPr>
        <p:txBody>
          <a:bodyPr/>
          <a:lstStyle/>
          <a:p>
            <a:pPr algn="ctr"/>
            <a:r>
              <a:rPr lang="en-US" sz="3200" b="1" dirty="0"/>
              <a:t>Analytical formulation of asset equations (cont.)</a:t>
            </a:r>
          </a:p>
        </p:txBody>
      </p:sp>
      <p:sp>
        <p:nvSpPr>
          <p:cNvPr id="3" name="Content Placeholder 2"/>
          <p:cNvSpPr>
            <a:spLocks noGrp="1"/>
          </p:cNvSpPr>
          <p:nvPr>
            <p:ph idx="1"/>
          </p:nvPr>
        </p:nvSpPr>
        <p:spPr>
          <a:xfrm>
            <a:off x="1046867" y="1639823"/>
            <a:ext cx="8946541" cy="4195481"/>
          </a:xfrm>
        </p:spPr>
        <p:txBody>
          <a:bodyPr/>
          <a:lstStyle/>
          <a:p>
            <a:pPr marL="0" indent="0">
              <a:buNone/>
            </a:pPr>
            <a:r>
              <a:rPr lang="en-US" dirty="0"/>
              <a:t>           </a:t>
            </a:r>
            <a:r>
              <a:rPr lang="en-US" sz="2400" dirty="0"/>
              <a:t>Forest value (total for a given small “unit patch” of forest)</a:t>
            </a:r>
          </a:p>
          <a:p>
            <a:pPr marL="0" indent="0">
              <a:buNone/>
            </a:pPr>
            <a:endParaRPr lang="en-US" dirty="0"/>
          </a:p>
          <a:p>
            <a:pPr marL="0" indent="0">
              <a:buNone/>
            </a:pPr>
            <a:endParaRPr lang="en-US" dirty="0"/>
          </a:p>
          <a:p>
            <a:pPr marL="0" indent="0">
              <a:buNone/>
            </a:pPr>
            <a:endParaRPr lang="en-US" dirty="0"/>
          </a:p>
          <a:p>
            <a:pPr marL="0" indent="0">
              <a:buNone/>
            </a:pPr>
            <a:r>
              <a:rPr lang="en-US" sz="2400" dirty="0"/>
              <a:t>Marginal forest value (value loss when a small forest amount is lost):</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nvPr>
        </p:nvGraphicFramePr>
        <p:xfrm>
          <a:off x="2219504" y="2579473"/>
          <a:ext cx="6413916" cy="921760"/>
        </p:xfrm>
        <a:graphic>
          <a:graphicData uri="http://schemas.openxmlformats.org/presentationml/2006/ole">
            <mc:AlternateContent xmlns:mc="http://schemas.openxmlformats.org/markup-compatibility/2006">
              <mc:Choice xmlns:v="urn:schemas-microsoft-com:vml" Requires="v">
                <p:oleObj spid="_x0000_s2082" name="Equation" r:id="rId3" imgW="3175000" imgH="457200" progId="Equation.DSMT4">
                  <p:embed/>
                </p:oleObj>
              </mc:Choice>
              <mc:Fallback>
                <p:oleObj name="Equation" r:id="rId3" imgW="3175000" imgH="4572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504" y="2579473"/>
                        <a:ext cx="6413916" cy="92176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43102156"/>
              </p:ext>
            </p:extLst>
          </p:nvPr>
        </p:nvGraphicFramePr>
        <p:xfrm>
          <a:off x="268356" y="4734730"/>
          <a:ext cx="11330609" cy="890706"/>
        </p:xfrm>
        <a:graphic>
          <a:graphicData uri="http://schemas.openxmlformats.org/presentationml/2006/ole">
            <mc:AlternateContent xmlns:mc="http://schemas.openxmlformats.org/markup-compatibility/2006">
              <mc:Choice xmlns:v="urn:schemas-microsoft-com:vml" Requires="v">
                <p:oleObj spid="_x0000_s2083" name="Equation" r:id="rId5" imgW="5207000" imgH="419100" progId="Equation.DSMT4">
                  <p:embed/>
                </p:oleObj>
              </mc:Choice>
              <mc:Fallback>
                <p:oleObj name="Equation" r:id="rId5" imgW="5207000" imgH="4191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56" y="4734730"/>
                        <a:ext cx="11330609" cy="890706"/>
                      </a:xfrm>
                      <a:prstGeom prst="rect">
                        <a:avLst/>
                      </a:prstGeom>
                      <a:noFill/>
                    </p:spPr>
                  </p:pic>
                </p:oleObj>
              </mc:Fallback>
            </mc:AlternateContent>
          </a:graphicData>
        </a:graphic>
      </p:graphicFrame>
    </p:spTree>
    <p:extLst>
      <p:ext uri="{BB962C8B-B14F-4D97-AF65-F5344CB8AC3E}">
        <p14:creationId xmlns:p14="http://schemas.microsoft.com/office/powerpoint/2010/main" val="2647656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b-NO" sz="3600" b="1" dirty="0" err="1"/>
              <a:t>Average</a:t>
            </a:r>
            <a:r>
              <a:rPr lang="nb-NO" sz="3600" b="1" dirty="0"/>
              <a:t> and marginal </a:t>
            </a:r>
            <a:r>
              <a:rPr lang="nb-NO" sz="3600" b="1" dirty="0" err="1"/>
              <a:t>forest</a:t>
            </a:r>
            <a:r>
              <a:rPr lang="nb-NO" sz="3600" b="1" dirty="0"/>
              <a:t> </a:t>
            </a:r>
            <a:r>
              <a:rPr lang="nb-NO" sz="3600" b="1" dirty="0" err="1"/>
              <a:t>values</a:t>
            </a:r>
            <a:r>
              <a:rPr lang="nb-NO" sz="3600" b="1" dirty="0"/>
              <a:t> (</a:t>
            </a:r>
            <a:r>
              <a:rPr lang="nb-NO" sz="3600" b="1" dirty="0" err="1"/>
              <a:t>cont</a:t>
            </a:r>
            <a:r>
              <a:rPr lang="nb-NO" sz="3600" b="1" dirty="0"/>
              <a:t>.)</a:t>
            </a:r>
            <a:endParaRPr lang="en-US" sz="3600" b="1" dirty="0"/>
          </a:p>
        </p:txBody>
      </p:sp>
      <p:sp>
        <p:nvSpPr>
          <p:cNvPr id="3" name="Content Placeholder 2"/>
          <p:cNvSpPr>
            <a:spLocks noGrp="1"/>
          </p:cNvSpPr>
          <p:nvPr>
            <p:ph idx="1"/>
          </p:nvPr>
        </p:nvSpPr>
        <p:spPr/>
        <p:txBody>
          <a:bodyPr>
            <a:normAutofit fontScale="92500" lnSpcReduction="20000"/>
          </a:bodyPr>
          <a:lstStyle/>
          <a:p>
            <a:r>
              <a:rPr lang="en-US" dirty="0"/>
              <a:t>Marginal forest values are in some cases </a:t>
            </a:r>
            <a:r>
              <a:rPr lang="en-US" i="1" dirty="0"/>
              <a:t>higher</a:t>
            </a:r>
            <a:r>
              <a:rPr lang="en-US" dirty="0"/>
              <a:t> than average values</a:t>
            </a:r>
          </a:p>
          <a:p>
            <a:r>
              <a:rPr lang="en-US" dirty="0"/>
              <a:t>This can be due to two externality factors</a:t>
            </a:r>
            <a:r>
              <a:rPr lang="en-US" dirty="0" smtClean="0"/>
              <a:t>, illustrated by the model on the preceding slides: </a:t>
            </a:r>
            <a:endParaRPr lang="en-US" dirty="0"/>
          </a:p>
          <a:p>
            <a:pPr marL="0" indent="0">
              <a:buNone/>
            </a:pPr>
            <a:endParaRPr lang="en-US" sz="2600" dirty="0"/>
          </a:p>
          <a:p>
            <a:pPr lvl="1"/>
            <a:r>
              <a:rPr lang="en-US" sz="2600" dirty="0"/>
              <a:t>Losing additional rainforest could increase local fire risk</a:t>
            </a:r>
          </a:p>
          <a:p>
            <a:pPr lvl="1"/>
            <a:r>
              <a:rPr lang="en-US" sz="2600" dirty="0"/>
              <a:t>Losing more rainforest makes the remaining forest drier, increasing fire risks, and reducing the value of standing forest.</a:t>
            </a:r>
          </a:p>
          <a:p>
            <a:pPr marL="0" indent="0">
              <a:buNone/>
            </a:pPr>
            <a:endParaRPr lang="en-US" sz="2600" dirty="0"/>
          </a:p>
          <a:p>
            <a:r>
              <a:rPr lang="en-US" sz="2600" dirty="0"/>
              <a:t>These factors, associated with forest fires, </a:t>
            </a:r>
            <a:r>
              <a:rPr lang="en-US" sz="2600" i="1" dirty="0"/>
              <a:t>increase marginal forest values (of saving a small piece of forest)</a:t>
            </a:r>
            <a:r>
              <a:rPr lang="en-US" sz="2600" dirty="0"/>
              <a:t>. This is in spite of forest fires reducing average forest values.</a:t>
            </a:r>
          </a:p>
          <a:p>
            <a:r>
              <a:rPr lang="en-US" sz="2600" dirty="0" smtClean="0"/>
              <a:t>The valuation project aims </a:t>
            </a:r>
            <a:r>
              <a:rPr lang="en-US" sz="2600" dirty="0"/>
              <a:t>to parameterize these externalities via </a:t>
            </a:r>
            <a:r>
              <a:rPr lang="en-US" sz="2600" dirty="0" smtClean="0"/>
              <a:t>modeling </a:t>
            </a:r>
            <a:r>
              <a:rPr lang="en-US" sz="2600" dirty="0"/>
              <a:t>of forest fire risk. This is not yet done in the platform.</a:t>
            </a:r>
          </a:p>
          <a:p>
            <a:endParaRPr lang="en-US" dirty="0"/>
          </a:p>
        </p:txBody>
      </p:sp>
      <p:sp>
        <p:nvSpPr>
          <p:cNvPr id="4" name="Slide Number Placeholder 3"/>
          <p:cNvSpPr>
            <a:spLocks noGrp="1"/>
          </p:cNvSpPr>
          <p:nvPr>
            <p:ph type="sldNum" sz="quarter" idx="12"/>
          </p:nvPr>
        </p:nvSpPr>
        <p:spPr/>
        <p:txBody>
          <a:bodyPr/>
          <a:lstStyle/>
          <a:p>
            <a:fld id="{2BE6747C-73E0-4F3A-97B7-CF8294304376}" type="slidenum">
              <a:rPr lang="en-US" smtClean="0"/>
              <a:t>22</a:t>
            </a:fld>
            <a:endParaRPr lang="en-US"/>
          </a:p>
        </p:txBody>
      </p:sp>
    </p:spTree>
    <p:extLst>
      <p:ext uri="{BB962C8B-B14F-4D97-AF65-F5344CB8AC3E}">
        <p14:creationId xmlns:p14="http://schemas.microsoft.com/office/powerpoint/2010/main" val="111663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nb-NO" sz="2000" b="1" dirty="0" err="1"/>
              <a:t>Stated-preference</a:t>
            </a:r>
            <a:r>
              <a:rPr lang="nb-NO" sz="2000" b="1" dirty="0"/>
              <a:t> </a:t>
            </a:r>
            <a:r>
              <a:rPr lang="nb-NO" sz="2000" b="1" dirty="0" err="1" smtClean="0"/>
              <a:t>work</a:t>
            </a:r>
            <a:r>
              <a:rPr lang="nb-NO" sz="2000" b="1" dirty="0" smtClean="0"/>
              <a:t> in Brazil </a:t>
            </a:r>
            <a:r>
              <a:rPr lang="nb-NO" sz="2000" b="1" dirty="0"/>
              <a:t>to date: 3 pilot </a:t>
            </a:r>
            <a:r>
              <a:rPr lang="nb-NO" sz="2000" b="1" dirty="0" smtClean="0"/>
              <a:t>surveys in </a:t>
            </a:r>
            <a:r>
              <a:rPr lang="nb-NO" sz="2000" b="1" dirty="0" err="1" smtClean="0"/>
              <a:t>large</a:t>
            </a:r>
            <a:r>
              <a:rPr lang="nb-NO" sz="2000" b="1" dirty="0" smtClean="0"/>
              <a:t> </a:t>
            </a:r>
            <a:r>
              <a:rPr lang="nb-NO" sz="2000" b="1" dirty="0" err="1" smtClean="0"/>
              <a:t>cities</a:t>
            </a:r>
            <a:r>
              <a:rPr lang="nb-NO" sz="2000" b="1" dirty="0" smtClean="0"/>
              <a:t> (</a:t>
            </a:r>
            <a:r>
              <a:rPr lang="nb-NO" sz="2000" b="1" dirty="0" err="1" smtClean="0"/>
              <a:t>together</a:t>
            </a:r>
            <a:r>
              <a:rPr lang="nb-NO" sz="2000" b="1" dirty="0" smtClean="0"/>
              <a:t> 200 </a:t>
            </a:r>
            <a:r>
              <a:rPr lang="nb-NO" sz="2000" b="1" dirty="0" err="1" smtClean="0"/>
              <a:t>interviews</a:t>
            </a:r>
            <a:r>
              <a:rPr lang="nb-NO" sz="2000" b="1" dirty="0" smtClean="0"/>
              <a:t>), </a:t>
            </a:r>
            <a:r>
              <a:rPr lang="nb-NO" sz="2000" b="1" dirty="0"/>
              <a:t>focusing on forest loss, biodiversity loss, and local climate </a:t>
            </a:r>
            <a:r>
              <a:rPr lang="nb-NO" sz="2000" b="1" dirty="0" err="1"/>
              <a:t>effects</a:t>
            </a:r>
            <a:r>
              <a:rPr lang="nb-NO" sz="2000" b="1" dirty="0"/>
              <a:t> </a:t>
            </a:r>
            <a:r>
              <a:rPr lang="nb-NO" sz="2000" b="1" dirty="0" smtClean="0"/>
              <a:t>(</a:t>
            </a:r>
            <a:r>
              <a:rPr lang="nb-NO" sz="2000" b="1" dirty="0" err="1" smtClean="0"/>
              <a:t>the</a:t>
            </a:r>
            <a:r>
              <a:rPr lang="nb-NO" sz="2000" b="1" dirty="0" smtClean="0"/>
              <a:t> </a:t>
            </a:r>
            <a:r>
              <a:rPr lang="nb-NO" sz="2000" b="1" dirty="0" err="1" smtClean="0"/>
              <a:t>three</a:t>
            </a:r>
            <a:r>
              <a:rPr lang="nb-NO" sz="2000" b="1" dirty="0" smtClean="0"/>
              <a:t> </a:t>
            </a:r>
            <a:r>
              <a:rPr lang="nb-NO" sz="2000" b="1" dirty="0"/>
              <a:t>issues found important in initial focus group work). </a:t>
            </a:r>
            <a:r>
              <a:rPr lang="nb-NO" sz="2000" b="1" dirty="0" smtClean="0"/>
              <a:t/>
            </a:r>
            <a:br>
              <a:rPr lang="nb-NO" sz="2000" b="1" dirty="0" smtClean="0"/>
            </a:br>
            <a:r>
              <a:rPr lang="nb-NO" sz="2000" b="1" dirty="0" err="1" smtClean="0"/>
              <a:t>Results</a:t>
            </a:r>
            <a:r>
              <a:rPr lang="nb-NO" sz="2000" b="1" dirty="0" smtClean="0"/>
              <a:t> </a:t>
            </a:r>
            <a:r>
              <a:rPr lang="nb-NO" sz="2000" b="1" dirty="0" err="1" smtClean="0"/>
              <a:t>are</a:t>
            </a:r>
            <a:r>
              <a:rPr lang="nb-NO" sz="2000" b="1" dirty="0" smtClean="0"/>
              <a:t> </a:t>
            </a:r>
            <a:r>
              <a:rPr lang="nb-NO" sz="2000" b="1" dirty="0"/>
              <a:t>stated in </a:t>
            </a:r>
            <a:r>
              <a:rPr lang="nb-NO" sz="2000" b="1" dirty="0" smtClean="0"/>
              <a:t>WTP/</a:t>
            </a:r>
            <a:r>
              <a:rPr lang="nb-NO" sz="2000" b="1" dirty="0" err="1" smtClean="0"/>
              <a:t>hh</a:t>
            </a:r>
            <a:r>
              <a:rPr lang="nb-NO" sz="2000" b="1" dirty="0" smtClean="0"/>
              <a:t>/</a:t>
            </a:r>
            <a:r>
              <a:rPr lang="nb-NO" sz="2000" b="1" dirty="0" err="1" smtClean="0"/>
              <a:t>month</a:t>
            </a:r>
            <a:r>
              <a:rPr lang="nb-NO" sz="2000" b="1" dirty="0" smtClean="0"/>
              <a:t>. </a:t>
            </a:r>
            <a:r>
              <a:rPr lang="nb-NO" sz="2000" b="1" dirty="0"/>
              <a:t>(All interviews in social groups A-C)</a:t>
            </a:r>
            <a:endParaRPr lang="en-US" sz="2000" b="1" dirty="0"/>
          </a:p>
        </p:txBody>
      </p:sp>
      <p:graphicFrame>
        <p:nvGraphicFramePr>
          <p:cNvPr id="5" name="Content Placeholder 4"/>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E6747C-73E0-4F3A-97B7-CF8294304376}" type="slidenum">
              <a:rPr lang="en-US" smtClean="0"/>
              <a:t>23</a:t>
            </a:fld>
            <a:endParaRPr lang="en-US"/>
          </a:p>
        </p:txBody>
      </p:sp>
    </p:spTree>
    <p:extLst>
      <p:ext uri="{BB962C8B-B14F-4D97-AF65-F5344CB8AC3E}">
        <p14:creationId xmlns:p14="http://schemas.microsoft.com/office/powerpoint/2010/main" val="2562761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b-NO" sz="3200" b="1" dirty="0"/>
              <a:t>The </a:t>
            </a:r>
            <a:r>
              <a:rPr lang="nb-NO" sz="3200" b="1" dirty="0" err="1"/>
              <a:t>central</a:t>
            </a:r>
            <a:r>
              <a:rPr lang="nb-NO" sz="3200" b="1" dirty="0"/>
              <a:t> </a:t>
            </a:r>
            <a:r>
              <a:rPr lang="nb-NO" sz="3200" b="1" dirty="0" err="1"/>
              <a:t>valuation</a:t>
            </a:r>
            <a:r>
              <a:rPr lang="nb-NO" sz="3200" b="1" dirty="0"/>
              <a:t> </a:t>
            </a:r>
            <a:r>
              <a:rPr lang="nb-NO" sz="3200" b="1" dirty="0" err="1"/>
              <a:t>platform’s</a:t>
            </a:r>
            <a:r>
              <a:rPr lang="nb-NO" sz="3200" b="1" dirty="0"/>
              <a:t> </a:t>
            </a:r>
            <a:r>
              <a:rPr lang="nb-NO" sz="3200" b="1" dirty="0" err="1"/>
              <a:t>aggregate</a:t>
            </a:r>
            <a:r>
              <a:rPr lang="nb-NO" sz="3200" b="1" dirty="0"/>
              <a:t> </a:t>
            </a:r>
            <a:r>
              <a:rPr lang="nb-NO" sz="3200" b="1" dirty="0" err="1"/>
              <a:t>value</a:t>
            </a:r>
            <a:r>
              <a:rPr lang="nb-NO" sz="3200" b="1" dirty="0"/>
              <a:t> </a:t>
            </a:r>
            <a:r>
              <a:rPr lang="nb-NO" sz="3200" b="1" dirty="0" err="1"/>
              <a:t>feature</a:t>
            </a:r>
            <a:r>
              <a:rPr lang="nb-NO" sz="3200" b="1" dirty="0"/>
              <a:t>:</a:t>
            </a:r>
            <a:endParaRPr lang="en-US" sz="3200" b="1" dirty="0"/>
          </a:p>
        </p:txBody>
      </p:sp>
      <p:sp>
        <p:nvSpPr>
          <p:cNvPr id="3" name="Content Placeholder 2"/>
          <p:cNvSpPr>
            <a:spLocks noGrp="1"/>
          </p:cNvSpPr>
          <p:nvPr>
            <p:ph idx="1"/>
          </p:nvPr>
        </p:nvSpPr>
        <p:spPr/>
        <p:txBody>
          <a:bodyPr>
            <a:normAutofit fontScale="92500" lnSpcReduction="10000"/>
          </a:bodyPr>
          <a:lstStyle/>
          <a:p>
            <a:r>
              <a:rPr lang="nb-NO" dirty="0"/>
              <a:t>«Query» facility sums up the economic values  of the following impacts:</a:t>
            </a:r>
          </a:p>
          <a:p>
            <a:r>
              <a:rPr lang="nb-NO" dirty="0"/>
              <a:t>RIL, rubber, Brazil nut, carbon, and net hydrological impacts on soy, beef and hydropower production.</a:t>
            </a:r>
          </a:p>
          <a:p>
            <a:r>
              <a:rPr lang="nb-NO" dirty="0"/>
              <a:t>Calculates the protection value per hectare per year, across the entire Brazilian Amazon, related to these elements.</a:t>
            </a:r>
          </a:p>
          <a:p>
            <a:r>
              <a:rPr lang="nb-NO" dirty="0"/>
              <a:t>The </a:t>
            </a:r>
            <a:r>
              <a:rPr lang="nb-NO" dirty="0" err="1"/>
              <a:t>user</a:t>
            </a:r>
            <a:r>
              <a:rPr lang="nb-NO" dirty="0"/>
              <a:t> </a:t>
            </a:r>
            <a:r>
              <a:rPr lang="nb-NO" dirty="0" err="1"/>
              <a:t>can</a:t>
            </a:r>
            <a:r>
              <a:rPr lang="nb-NO" dirty="0"/>
              <a:t> </a:t>
            </a:r>
            <a:r>
              <a:rPr lang="nb-NO" dirty="0" err="1"/>
              <a:t>insert</a:t>
            </a:r>
            <a:r>
              <a:rPr lang="nb-NO" dirty="0"/>
              <a:t> desirable parameter </a:t>
            </a:r>
            <a:r>
              <a:rPr lang="nb-NO" dirty="0" err="1"/>
              <a:t>values</a:t>
            </a:r>
            <a:r>
              <a:rPr lang="nb-NO" dirty="0"/>
              <a:t> for </a:t>
            </a:r>
            <a:r>
              <a:rPr lang="nb-NO" dirty="0" err="1"/>
              <a:t>the</a:t>
            </a:r>
            <a:r>
              <a:rPr lang="nb-NO" dirty="0"/>
              <a:t> </a:t>
            </a:r>
            <a:r>
              <a:rPr lang="nb-NO" dirty="0" err="1"/>
              <a:t>prices</a:t>
            </a:r>
            <a:r>
              <a:rPr lang="nb-NO" dirty="0"/>
              <a:t> </a:t>
            </a:r>
            <a:r>
              <a:rPr lang="nb-NO" dirty="0" err="1"/>
              <a:t>of</a:t>
            </a:r>
            <a:r>
              <a:rPr lang="nb-NO" dirty="0"/>
              <a:t> </a:t>
            </a:r>
            <a:r>
              <a:rPr lang="nb-NO" dirty="0" err="1"/>
              <a:t>carbon</a:t>
            </a:r>
            <a:r>
              <a:rPr lang="nb-NO" dirty="0"/>
              <a:t>, </a:t>
            </a:r>
            <a:r>
              <a:rPr lang="nb-NO" dirty="0" err="1"/>
              <a:t>soy</a:t>
            </a:r>
            <a:r>
              <a:rPr lang="nb-NO" dirty="0"/>
              <a:t>, </a:t>
            </a:r>
            <a:r>
              <a:rPr lang="nb-NO" dirty="0" err="1"/>
              <a:t>beef</a:t>
            </a:r>
            <a:r>
              <a:rPr lang="nb-NO" dirty="0"/>
              <a:t>, and </a:t>
            </a:r>
            <a:r>
              <a:rPr lang="nb-NO" dirty="0" err="1"/>
              <a:t>electricity</a:t>
            </a:r>
            <a:r>
              <a:rPr lang="nb-NO" dirty="0"/>
              <a:t>.</a:t>
            </a:r>
          </a:p>
          <a:p>
            <a:r>
              <a:rPr lang="nb-NO" dirty="0"/>
              <a:t>As remarked above, biodiversity values are not (yet) included in the spatially explicit protection value in the platform. </a:t>
            </a:r>
          </a:p>
          <a:p>
            <a:r>
              <a:rPr lang="nb-NO" dirty="0"/>
              <a:t>Several other value elements are also not (yet) embedded (see below). This makes the platform values overall very conservative.</a:t>
            </a:r>
            <a:endParaRPr lang="en-US" dirty="0"/>
          </a:p>
        </p:txBody>
      </p:sp>
      <p:sp>
        <p:nvSpPr>
          <p:cNvPr id="4" name="Slide Number Placeholder 3"/>
          <p:cNvSpPr>
            <a:spLocks noGrp="1"/>
          </p:cNvSpPr>
          <p:nvPr>
            <p:ph type="sldNum" sz="quarter" idx="12"/>
          </p:nvPr>
        </p:nvSpPr>
        <p:spPr/>
        <p:txBody>
          <a:bodyPr/>
          <a:lstStyle/>
          <a:p>
            <a:fld id="{2BE6747C-73E0-4F3A-97B7-CF8294304376}" type="slidenum">
              <a:rPr lang="en-US" smtClean="0"/>
              <a:t>24</a:t>
            </a:fld>
            <a:endParaRPr lang="en-US"/>
          </a:p>
        </p:txBody>
      </p:sp>
    </p:spTree>
    <p:extLst>
      <p:ext uri="{BB962C8B-B14F-4D97-AF65-F5344CB8AC3E}">
        <p14:creationId xmlns:p14="http://schemas.microsoft.com/office/powerpoint/2010/main" val="4622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47" y="702436"/>
            <a:ext cx="9537707" cy="1022089"/>
          </a:xfrm>
        </p:spPr>
        <p:txBody>
          <a:bodyPr>
            <a:noAutofit/>
          </a:bodyPr>
          <a:lstStyle/>
          <a:p>
            <a:pPr algn="ctr"/>
            <a:r>
              <a:rPr lang="en-US" sz="3200" b="1" dirty="0"/>
              <a:t>Value elements not (yet) part of the  valuation platform:</a:t>
            </a:r>
          </a:p>
        </p:txBody>
      </p:sp>
      <p:sp>
        <p:nvSpPr>
          <p:cNvPr id="3" name="Content Placeholder 2"/>
          <p:cNvSpPr>
            <a:spLocks noGrp="1"/>
          </p:cNvSpPr>
          <p:nvPr>
            <p:ph idx="1"/>
          </p:nvPr>
        </p:nvSpPr>
        <p:spPr>
          <a:xfrm>
            <a:off x="641685" y="1852863"/>
            <a:ext cx="10812896" cy="4223471"/>
          </a:xfrm>
        </p:spPr>
        <p:txBody>
          <a:bodyPr>
            <a:noAutofit/>
          </a:bodyPr>
          <a:lstStyle/>
          <a:p>
            <a:pPr marL="457200" lvl="1" indent="0">
              <a:lnSpc>
                <a:spcPct val="115000"/>
              </a:lnSpc>
              <a:spcBef>
                <a:spcPts val="0"/>
              </a:spcBef>
              <a:buNone/>
            </a:pPr>
            <a:endParaRPr lang="en-US" sz="2400" dirty="0">
              <a:latin typeface="+mn-lt"/>
              <a:ea typeface="Calibri" panose="020F0502020204030204" pitchFamily="34" charset="0"/>
              <a:cs typeface="Times New Roman" panose="02020603050405020304" pitchFamily="18" charset="0"/>
            </a:endParaRPr>
          </a:p>
          <a:p>
            <a:pPr lvl="1">
              <a:lnSpc>
                <a:spcPct val="115000"/>
              </a:lnSpc>
              <a:spcBef>
                <a:spcPts val="0"/>
              </a:spcBef>
              <a:buFont typeface="+mj-lt"/>
              <a:buAutoNum type="arabicPeriod"/>
            </a:pPr>
            <a:r>
              <a:rPr lang="en-US" sz="2800" dirty="0">
                <a:latin typeface="+mn-lt"/>
                <a:ea typeface="Calibri" panose="020F0502020204030204" pitchFamily="34" charset="0"/>
                <a:cs typeface="Times New Roman" panose="02020603050405020304" pitchFamily="18" charset="0"/>
              </a:rPr>
              <a:t>Tourism and recreation</a:t>
            </a:r>
          </a:p>
          <a:p>
            <a:pPr lvl="1">
              <a:lnSpc>
                <a:spcPct val="115000"/>
              </a:lnSpc>
              <a:spcBef>
                <a:spcPts val="0"/>
              </a:spcBef>
              <a:buFont typeface="+mj-lt"/>
              <a:buAutoNum type="arabicPeriod"/>
            </a:pPr>
            <a:r>
              <a:rPr lang="en-US" sz="2800" dirty="0">
                <a:latin typeface="+mn-lt"/>
                <a:ea typeface="Calibri" panose="020F0502020204030204" pitchFamily="34" charset="0"/>
                <a:cs typeface="Times New Roman" panose="02020603050405020304" pitchFamily="18" charset="0"/>
              </a:rPr>
              <a:t>Bioprospecting (could be an integrated part of biodiversity values)</a:t>
            </a:r>
          </a:p>
          <a:p>
            <a:pPr lvl="1">
              <a:lnSpc>
                <a:spcPct val="115000"/>
              </a:lnSpc>
              <a:spcBef>
                <a:spcPts val="0"/>
              </a:spcBef>
              <a:buFont typeface="+mj-lt"/>
              <a:buAutoNum type="arabicPeriod"/>
            </a:pPr>
            <a:r>
              <a:rPr lang="en-US" sz="2800" dirty="0">
                <a:latin typeface="+mn-lt"/>
                <a:ea typeface="Calibri" panose="020F0502020204030204" pitchFamily="34" charset="0"/>
                <a:cs typeface="Times New Roman" panose="02020603050405020304" pitchFamily="18" charset="0"/>
              </a:rPr>
              <a:t>Health impacts of deforestation (contagious diseases; air pollution)</a:t>
            </a:r>
          </a:p>
          <a:p>
            <a:pPr lvl="1">
              <a:lnSpc>
                <a:spcPct val="115000"/>
              </a:lnSpc>
              <a:spcBef>
                <a:spcPts val="0"/>
              </a:spcBef>
              <a:buFont typeface="+mj-lt"/>
              <a:buAutoNum type="arabicPeriod"/>
            </a:pPr>
            <a:r>
              <a:rPr lang="en-US" sz="2800" dirty="0">
                <a:latin typeface="+mn-lt"/>
                <a:ea typeface="Calibri" panose="020F0502020204030204" pitchFamily="34" charset="0"/>
                <a:cs typeface="Times New Roman" panose="02020603050405020304" pitchFamily="18" charset="0"/>
              </a:rPr>
              <a:t>Watershed protection, including avoidance of droughts and flooding impacts</a:t>
            </a:r>
          </a:p>
          <a:p>
            <a:pPr lvl="1">
              <a:lnSpc>
                <a:spcPct val="115000"/>
              </a:lnSpc>
              <a:spcBef>
                <a:spcPts val="0"/>
              </a:spcBef>
              <a:buFont typeface="+mj-lt"/>
              <a:buAutoNum type="arabicPeriod"/>
            </a:pPr>
            <a:r>
              <a:rPr lang="en-US" sz="2800" dirty="0">
                <a:latin typeface="+mn-lt"/>
                <a:ea typeface="Calibri" panose="020F0502020204030204" pitchFamily="34" charset="0"/>
                <a:cs typeface="Times New Roman" panose="02020603050405020304" pitchFamily="18" charset="0"/>
              </a:rPr>
              <a:t>Other local products including fishing, hunting and gathering.</a:t>
            </a:r>
          </a:p>
        </p:txBody>
      </p:sp>
      <p:sp>
        <p:nvSpPr>
          <p:cNvPr id="8" name="Slide Number Placeholder 7"/>
          <p:cNvSpPr>
            <a:spLocks noGrp="1"/>
          </p:cNvSpPr>
          <p:nvPr>
            <p:ph type="sldNum" sz="quarter" idx="12"/>
          </p:nvPr>
        </p:nvSpPr>
        <p:spPr/>
        <p:txBody>
          <a:bodyPr/>
          <a:lstStyle/>
          <a:p>
            <a:fld id="{2BE6747C-73E0-4F3A-97B7-CF8294304376}" type="slidenum">
              <a:rPr lang="en-US" smtClean="0"/>
              <a:t>25</a:t>
            </a:fld>
            <a:endParaRPr lang="en-US"/>
          </a:p>
        </p:txBody>
      </p:sp>
    </p:spTree>
    <p:extLst>
      <p:ext uri="{BB962C8B-B14F-4D97-AF65-F5344CB8AC3E}">
        <p14:creationId xmlns:p14="http://schemas.microsoft.com/office/powerpoint/2010/main" val="265855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960" y="572877"/>
            <a:ext cx="11114565" cy="854479"/>
          </a:xfrm>
        </p:spPr>
        <p:txBody>
          <a:bodyPr/>
          <a:lstStyle/>
          <a:p>
            <a:pPr algn="ctr"/>
            <a:r>
              <a:rPr lang="en-US" sz="3200" b="1" dirty="0"/>
              <a:t>Mapping opportunity costs</a:t>
            </a:r>
          </a:p>
        </p:txBody>
      </p:sp>
      <p:sp>
        <p:nvSpPr>
          <p:cNvPr id="3" name="Content Placeholder 2"/>
          <p:cNvSpPr>
            <a:spLocks noGrp="1"/>
          </p:cNvSpPr>
          <p:nvPr>
            <p:ph idx="1"/>
          </p:nvPr>
        </p:nvSpPr>
        <p:spPr>
          <a:xfrm>
            <a:off x="873878" y="1785541"/>
            <a:ext cx="10502689" cy="4195481"/>
          </a:xfrm>
        </p:spPr>
        <p:txBody>
          <a:bodyPr>
            <a:normAutofit lnSpcReduction="10000"/>
          </a:bodyPr>
          <a:lstStyle/>
          <a:p>
            <a:pPr>
              <a:lnSpc>
                <a:spcPct val="115000"/>
              </a:lnSpc>
              <a:spcBef>
                <a:spcPts val="0"/>
              </a:spcBef>
              <a:buFont typeface="+mj-lt"/>
              <a:buAutoNum type="arabicPeriod"/>
            </a:pPr>
            <a:r>
              <a:rPr lang="en-US" sz="2800" dirty="0">
                <a:ea typeface="Calibri" panose="020F0502020204030204" pitchFamily="34" charset="0"/>
                <a:cs typeface="Times New Roman" panose="02020603050405020304" pitchFamily="18" charset="0"/>
              </a:rPr>
              <a:t>Opportunity costs are economic values </a:t>
            </a:r>
            <a:r>
              <a:rPr lang="en-US" dirty="0">
                <a:ea typeface="Calibri" panose="020F0502020204030204" pitchFamily="34" charset="0"/>
                <a:cs typeface="Times New Roman" panose="02020603050405020304" pitchFamily="18" charset="0"/>
              </a:rPr>
              <a:t>associated with</a:t>
            </a:r>
            <a:r>
              <a:rPr lang="en-US" sz="2800" dirty="0">
                <a:ea typeface="Calibri" panose="020F0502020204030204" pitchFamily="34" charset="0"/>
                <a:cs typeface="Times New Roman" panose="02020603050405020304" pitchFamily="18" charset="0"/>
              </a:rPr>
              <a:t> converting Amazon rainforest land to other uses, such as agriculture. </a:t>
            </a:r>
          </a:p>
          <a:p>
            <a:pPr>
              <a:lnSpc>
                <a:spcPct val="115000"/>
              </a:lnSpc>
              <a:spcBef>
                <a:spcPts val="0"/>
              </a:spcBef>
              <a:buFont typeface="+mj-lt"/>
              <a:buAutoNum type="arabicPeriod"/>
            </a:pPr>
            <a:endParaRPr lang="en-US" sz="2800" dirty="0">
              <a:ea typeface="Calibri" panose="020F0502020204030204" pitchFamily="34" charset="0"/>
              <a:cs typeface="Times New Roman" panose="02020603050405020304" pitchFamily="18" charset="0"/>
            </a:endParaRPr>
          </a:p>
          <a:p>
            <a:pPr>
              <a:lnSpc>
                <a:spcPct val="115000"/>
              </a:lnSpc>
              <a:spcBef>
                <a:spcPts val="0"/>
              </a:spcBef>
              <a:buFont typeface="+mj-lt"/>
              <a:buAutoNum type="arabicPeriod"/>
            </a:pPr>
            <a:r>
              <a:rPr lang="en-US" sz="2800" dirty="0">
                <a:ea typeface="Calibri" panose="020F0502020204030204" pitchFamily="34" charset="0"/>
                <a:cs typeface="Times New Roman" panose="02020603050405020304" pitchFamily="18" charset="0"/>
              </a:rPr>
              <a:t>Only when opportunity costs are higher than the true and total value of the protected rainforest (including all value components) should deforestation be allowed. </a:t>
            </a:r>
          </a:p>
          <a:p>
            <a:pPr marL="0" indent="0">
              <a:lnSpc>
                <a:spcPct val="115000"/>
              </a:lnSpc>
              <a:spcBef>
                <a:spcPts val="0"/>
              </a:spcBef>
              <a:buNone/>
            </a:pPr>
            <a:endParaRPr lang="en-US" sz="2800" dirty="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800" dirty="0">
                <a:ea typeface="Calibri" panose="020F0502020204030204" pitchFamily="34" charset="0"/>
                <a:cs typeface="Times New Roman" panose="02020603050405020304" pitchFamily="18" charset="0"/>
              </a:rPr>
              <a:t>Work to assess opportunity </a:t>
            </a:r>
            <a:r>
              <a:rPr lang="en-US" dirty="0">
                <a:ea typeface="Calibri" panose="020F0502020204030204" pitchFamily="34" charset="0"/>
                <a:cs typeface="Times New Roman" panose="02020603050405020304" pitchFamily="18" charset="0"/>
              </a:rPr>
              <a:t>cost</a:t>
            </a:r>
            <a:r>
              <a:rPr lang="en-US" sz="2800" dirty="0">
                <a:ea typeface="Calibri" panose="020F0502020204030204" pitchFamily="34" charset="0"/>
                <a:cs typeface="Times New Roman" panose="02020603050405020304" pitchFamily="18" charset="0"/>
              </a:rPr>
              <a:t>s for the Amazon will be addressed in follow-up work. </a:t>
            </a:r>
            <a:endParaRPr lang="en-US" sz="2800" dirty="0"/>
          </a:p>
        </p:txBody>
      </p:sp>
      <p:sp>
        <p:nvSpPr>
          <p:cNvPr id="8" name="Slide Number Placeholder 7"/>
          <p:cNvSpPr>
            <a:spLocks noGrp="1"/>
          </p:cNvSpPr>
          <p:nvPr>
            <p:ph type="sldNum" sz="quarter" idx="12"/>
          </p:nvPr>
        </p:nvSpPr>
        <p:spPr/>
        <p:txBody>
          <a:bodyPr/>
          <a:lstStyle/>
          <a:p>
            <a:fld id="{2BE6747C-73E0-4F3A-97B7-CF8294304376}" type="slidenum">
              <a:rPr lang="en-US" smtClean="0"/>
              <a:t>26</a:t>
            </a:fld>
            <a:endParaRPr lang="en-US"/>
          </a:p>
        </p:txBody>
      </p:sp>
    </p:spTree>
    <p:extLst>
      <p:ext uri="{BB962C8B-B14F-4D97-AF65-F5344CB8AC3E}">
        <p14:creationId xmlns:p14="http://schemas.microsoft.com/office/powerpoint/2010/main" val="38260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25" y="295729"/>
            <a:ext cx="10530614" cy="1731060"/>
          </a:xfrm>
        </p:spPr>
        <p:txBody>
          <a:bodyPr>
            <a:normAutofit/>
          </a:bodyPr>
          <a:lstStyle/>
          <a:p>
            <a:pPr algn="ctr"/>
            <a:r>
              <a:rPr lang="en-US" sz="2800" b="1" dirty="0"/>
              <a:t>This work as basis for cost-benefit analysis on Amazon rainforest protection </a:t>
            </a:r>
            <a:br>
              <a:rPr lang="en-US" sz="2800" b="1" dirty="0"/>
            </a:br>
            <a:r>
              <a:rPr lang="en-US" sz="2800" b="1" dirty="0"/>
              <a:t>The total value of protecting the Amazon rainforest</a:t>
            </a:r>
            <a:br>
              <a:rPr lang="en-US" sz="2800" b="1" dirty="0"/>
            </a:br>
            <a:r>
              <a:rPr lang="en-US" sz="2800" b="1" dirty="0"/>
              <a:t>has three major components:</a:t>
            </a:r>
          </a:p>
        </p:txBody>
      </p:sp>
      <p:sp>
        <p:nvSpPr>
          <p:cNvPr id="3" name="Content Placeholder 2"/>
          <p:cNvSpPr>
            <a:spLocks noGrp="1"/>
          </p:cNvSpPr>
          <p:nvPr>
            <p:ph idx="1"/>
          </p:nvPr>
        </p:nvSpPr>
        <p:spPr>
          <a:xfrm>
            <a:off x="660125" y="2671011"/>
            <a:ext cx="10589342" cy="4015281"/>
          </a:xfrm>
        </p:spPr>
        <p:txBody>
          <a:bodyPr>
            <a:noAutofit/>
          </a:bodyPr>
          <a:lstStyle/>
          <a:p>
            <a:r>
              <a:rPr lang="en-US" sz="2400" b="1" dirty="0"/>
              <a:t>1. Local and regional values </a:t>
            </a:r>
          </a:p>
          <a:p>
            <a:r>
              <a:rPr lang="en-US" sz="2400" b="1" dirty="0"/>
              <a:t>2. Carbon </a:t>
            </a:r>
            <a:r>
              <a:rPr lang="en-US" sz="2400" b="1" dirty="0" smtClean="0"/>
              <a:t>values (a global value)</a:t>
            </a:r>
            <a:endParaRPr lang="en-US" sz="2400" dirty="0"/>
          </a:p>
          <a:p>
            <a:r>
              <a:rPr lang="en-US" sz="2400" b="1" dirty="0"/>
              <a:t>3. </a:t>
            </a:r>
            <a:r>
              <a:rPr lang="en-US" sz="2400" b="1" dirty="0" smtClean="0"/>
              <a:t>Other value related to </a:t>
            </a:r>
            <a:r>
              <a:rPr lang="en-US" sz="2400" b="1" dirty="0"/>
              <a:t>protecting the Amazon in the rest of the world</a:t>
            </a:r>
            <a:r>
              <a:rPr lang="en-US" sz="2400" dirty="0"/>
              <a:t>: </a:t>
            </a:r>
            <a:endParaRPr lang="en-US" sz="2400" dirty="0" smtClean="0"/>
          </a:p>
          <a:p>
            <a:r>
              <a:rPr lang="en-US" sz="2400" dirty="0" smtClean="0"/>
              <a:t>People </a:t>
            </a:r>
            <a:r>
              <a:rPr lang="en-US" sz="2400" dirty="0"/>
              <a:t>in other countries are also willing to pay to preserve the Amazon forest. The total magnitude of such values is currently unclear. </a:t>
            </a:r>
            <a:endParaRPr lang="en-US" sz="2400" dirty="0" smtClean="0"/>
          </a:p>
          <a:p>
            <a:r>
              <a:rPr lang="nb-NO" sz="2400" dirty="0" err="1" smtClean="0"/>
              <a:t>Some</a:t>
            </a:r>
            <a:r>
              <a:rPr lang="nb-NO" sz="2400" dirty="0" smtClean="0"/>
              <a:t> </a:t>
            </a:r>
            <a:r>
              <a:rPr lang="nb-NO" sz="2400" dirty="0" err="1" smtClean="0"/>
              <a:t>such</a:t>
            </a:r>
            <a:r>
              <a:rPr lang="nb-NO" sz="2400" dirty="0" smtClean="0"/>
              <a:t> </a:t>
            </a:r>
            <a:r>
              <a:rPr lang="nb-NO" sz="2400" dirty="0" err="1" smtClean="0"/>
              <a:t>results</a:t>
            </a:r>
            <a:r>
              <a:rPr lang="nb-NO" sz="2400" dirty="0" smtClean="0"/>
              <a:t> have </a:t>
            </a:r>
            <a:r>
              <a:rPr lang="nb-NO" sz="2400" dirty="0" err="1" smtClean="0"/>
              <a:t>however</a:t>
            </a:r>
            <a:r>
              <a:rPr lang="nb-NO" sz="2400" dirty="0" smtClean="0"/>
              <a:t> </a:t>
            </a:r>
            <a:r>
              <a:rPr lang="nb-NO" sz="2400" dirty="0" err="1" smtClean="0"/>
              <a:t>been</a:t>
            </a:r>
            <a:r>
              <a:rPr lang="nb-NO" sz="2400" dirty="0" smtClean="0"/>
              <a:t> </a:t>
            </a:r>
            <a:r>
              <a:rPr lang="nb-NO" sz="2400" dirty="0" err="1" smtClean="0"/>
              <a:t>found</a:t>
            </a:r>
            <a:r>
              <a:rPr lang="nb-NO" sz="2400" dirty="0" smtClean="0"/>
              <a:t> in a </a:t>
            </a:r>
            <a:r>
              <a:rPr lang="nb-NO" sz="2400" dirty="0" err="1" smtClean="0"/>
              <a:t>stated-preference</a:t>
            </a:r>
            <a:r>
              <a:rPr lang="nb-NO" sz="2400" dirty="0" smtClean="0"/>
              <a:t> survey in </a:t>
            </a:r>
            <a:r>
              <a:rPr lang="nb-NO" sz="2400" dirty="0" err="1" smtClean="0"/>
              <a:t>the</a:t>
            </a:r>
            <a:r>
              <a:rPr lang="nb-NO" sz="2400" dirty="0" smtClean="0"/>
              <a:t> U.S. and Canada, by </a:t>
            </a:r>
            <a:r>
              <a:rPr lang="nb-NO" sz="2400" dirty="0" err="1" smtClean="0"/>
              <a:t>the</a:t>
            </a:r>
            <a:r>
              <a:rPr lang="nb-NO" sz="2400" dirty="0" smtClean="0"/>
              <a:t> World Bank.</a:t>
            </a:r>
            <a:endParaRPr lang="en-US" sz="2400" dirty="0"/>
          </a:p>
          <a:p>
            <a:endParaRPr lang="en-US" sz="2400" dirty="0"/>
          </a:p>
        </p:txBody>
      </p:sp>
      <p:sp>
        <p:nvSpPr>
          <p:cNvPr id="8" name="Slide Number Placeholder 7"/>
          <p:cNvSpPr>
            <a:spLocks noGrp="1"/>
          </p:cNvSpPr>
          <p:nvPr>
            <p:ph type="sldNum" sz="quarter" idx="12"/>
          </p:nvPr>
        </p:nvSpPr>
        <p:spPr/>
        <p:txBody>
          <a:bodyPr/>
          <a:lstStyle/>
          <a:p>
            <a:fld id="{2BE6747C-73E0-4F3A-97B7-CF8294304376}" type="slidenum">
              <a:rPr lang="en-US" smtClean="0"/>
              <a:t>27</a:t>
            </a:fld>
            <a:endParaRPr lang="en-US"/>
          </a:p>
        </p:txBody>
      </p:sp>
    </p:spTree>
    <p:extLst>
      <p:ext uri="{BB962C8B-B14F-4D97-AF65-F5344CB8AC3E}">
        <p14:creationId xmlns:p14="http://schemas.microsoft.com/office/powerpoint/2010/main" val="76029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b-NO" sz="2800" b="1" dirty="0" err="1" smtClean="0"/>
              <a:t>Concern</a:t>
            </a:r>
            <a:r>
              <a:rPr lang="nb-NO" sz="2800" b="1" dirty="0" smtClean="0"/>
              <a:t> </a:t>
            </a:r>
            <a:r>
              <a:rPr lang="nb-NO" sz="2800" b="1" dirty="0" err="1" smtClean="0"/>
              <a:t>among</a:t>
            </a:r>
            <a:r>
              <a:rPr lang="nb-NO" sz="2800" b="1" dirty="0" smtClean="0"/>
              <a:t> households in U.S. and Canada, </a:t>
            </a:r>
            <a:r>
              <a:rPr lang="nb-NO" sz="2800" b="1" dirty="0" err="1" smtClean="0"/>
              <a:t>related</a:t>
            </a:r>
            <a:r>
              <a:rPr lang="nb-NO" sz="2800" b="1" dirty="0" smtClean="0"/>
              <a:t> to </a:t>
            </a:r>
            <a:r>
              <a:rPr lang="nb-NO" sz="2800" b="1" dirty="0" err="1" smtClean="0"/>
              <a:t>protecting</a:t>
            </a:r>
            <a:r>
              <a:rPr lang="nb-NO" sz="2800" b="1" dirty="0" smtClean="0"/>
              <a:t> </a:t>
            </a:r>
            <a:r>
              <a:rPr lang="nb-NO" sz="2800" b="1" dirty="0" err="1" smtClean="0"/>
              <a:t>the</a:t>
            </a:r>
            <a:r>
              <a:rPr lang="nb-NO" sz="2800" b="1" dirty="0" smtClean="0"/>
              <a:t> Amazon. (</a:t>
            </a:r>
            <a:r>
              <a:rPr lang="nb-NO" sz="2800" b="1" dirty="0" err="1" smtClean="0"/>
              <a:t>Percent</a:t>
            </a:r>
            <a:r>
              <a:rPr lang="nb-NO" sz="2800" b="1" dirty="0" smtClean="0"/>
              <a:t> </a:t>
            </a:r>
            <a:r>
              <a:rPr lang="nb-NO" sz="2800" b="1" dirty="0" err="1" smtClean="0"/>
              <a:t>of</a:t>
            </a:r>
            <a:r>
              <a:rPr lang="nb-NO" sz="2800" b="1" dirty="0" smtClean="0"/>
              <a:t> respondents </a:t>
            </a:r>
            <a:r>
              <a:rPr lang="nb-NO" sz="2800" b="1" dirty="0" err="1" smtClean="0"/>
              <a:t>who</a:t>
            </a:r>
            <a:r>
              <a:rPr lang="nb-NO" sz="2800" b="1" dirty="0" smtClean="0"/>
              <a:t> </a:t>
            </a:r>
            <a:r>
              <a:rPr lang="nb-NO" sz="2800" b="1" dirty="0" err="1" smtClean="0"/>
              <a:t>mention</a:t>
            </a:r>
            <a:r>
              <a:rPr lang="nb-NO" sz="2800" b="1" dirty="0" smtClean="0"/>
              <a:t> </a:t>
            </a:r>
            <a:r>
              <a:rPr lang="nb-NO" sz="2800" b="1" dirty="0" err="1" smtClean="0"/>
              <a:t>the</a:t>
            </a:r>
            <a:r>
              <a:rPr lang="nb-NO" sz="2800" b="1" dirty="0" smtClean="0"/>
              <a:t> </a:t>
            </a:r>
            <a:r>
              <a:rPr lang="nb-NO" sz="2800" b="1" dirty="0" err="1" smtClean="0"/>
              <a:t>individual</a:t>
            </a:r>
            <a:r>
              <a:rPr lang="nb-NO" sz="2800" b="1" dirty="0" smtClean="0"/>
              <a:t> </a:t>
            </a:r>
            <a:r>
              <a:rPr lang="nb-NO" sz="2800" b="1" dirty="0" err="1" smtClean="0"/>
              <a:t>issues</a:t>
            </a:r>
            <a:r>
              <a:rPr lang="nb-NO" sz="2800" b="1" dirty="0" smtClean="0"/>
              <a:t>.)</a:t>
            </a:r>
            <a:endParaRPr lang="en-US" sz="2800" b="1" dirty="0"/>
          </a:p>
        </p:txBody>
      </p:sp>
      <p:sp>
        <p:nvSpPr>
          <p:cNvPr id="4" name="Slide Number Placeholder 3"/>
          <p:cNvSpPr>
            <a:spLocks noGrp="1"/>
          </p:cNvSpPr>
          <p:nvPr>
            <p:ph type="sldNum" sz="quarter" idx="12"/>
          </p:nvPr>
        </p:nvSpPr>
        <p:spPr/>
        <p:txBody>
          <a:bodyPr/>
          <a:lstStyle/>
          <a:p>
            <a:fld id="{2BE6747C-73E0-4F3A-97B7-CF8294304376}" type="slidenum">
              <a:rPr lang="en-US" smtClean="0"/>
              <a:t>28</a:t>
            </a:fld>
            <a:endParaRPr lang="en-US"/>
          </a:p>
        </p:txBody>
      </p:sp>
      <p:graphicFrame>
        <p:nvGraphicFramePr>
          <p:cNvPr id="5" name="Content Placeholder 4"/>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5650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E6747C-73E0-4F3A-97B7-CF8294304376}" type="slidenum">
              <a:rPr lang="en-US" smtClean="0"/>
              <a:t>29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93679112"/>
              </p:ext>
            </p:extLst>
          </p:nvPr>
        </p:nvGraphicFramePr>
        <p:xfrm>
          <a:off x="2458319" y="1297613"/>
          <a:ext cx="6741827" cy="5423862"/>
        </p:xfrm>
        <a:graphic>
          <a:graphicData uri="http://schemas.openxmlformats.org/drawingml/2006/table">
            <a:tbl>
              <a:tblPr firstRow="1" firstCol="1" bandRow="1">
                <a:tableStyleId>{5C22544A-7EE6-4342-B048-85BDC9FD1C3A}</a:tableStyleId>
              </a:tblPr>
              <a:tblGrid>
                <a:gridCol w="1377363">
                  <a:extLst>
                    <a:ext uri="{9D8B030D-6E8A-4147-A177-3AD203B41FA5}">
                      <a16:colId xmlns:a16="http://schemas.microsoft.com/office/drawing/2014/main" val="1616645486"/>
                    </a:ext>
                  </a:extLst>
                </a:gridCol>
                <a:gridCol w="766352">
                  <a:extLst>
                    <a:ext uri="{9D8B030D-6E8A-4147-A177-3AD203B41FA5}">
                      <a16:colId xmlns:a16="http://schemas.microsoft.com/office/drawing/2014/main" val="888315411"/>
                    </a:ext>
                  </a:extLst>
                </a:gridCol>
                <a:gridCol w="766352">
                  <a:extLst>
                    <a:ext uri="{9D8B030D-6E8A-4147-A177-3AD203B41FA5}">
                      <a16:colId xmlns:a16="http://schemas.microsoft.com/office/drawing/2014/main" val="76081280"/>
                    </a:ext>
                  </a:extLst>
                </a:gridCol>
                <a:gridCol w="766352">
                  <a:extLst>
                    <a:ext uri="{9D8B030D-6E8A-4147-A177-3AD203B41FA5}">
                      <a16:colId xmlns:a16="http://schemas.microsoft.com/office/drawing/2014/main" val="750141608"/>
                    </a:ext>
                  </a:extLst>
                </a:gridCol>
                <a:gridCol w="766352">
                  <a:extLst>
                    <a:ext uri="{9D8B030D-6E8A-4147-A177-3AD203B41FA5}">
                      <a16:colId xmlns:a16="http://schemas.microsoft.com/office/drawing/2014/main" val="3774702072"/>
                    </a:ext>
                  </a:extLst>
                </a:gridCol>
                <a:gridCol w="766352">
                  <a:extLst>
                    <a:ext uri="{9D8B030D-6E8A-4147-A177-3AD203B41FA5}">
                      <a16:colId xmlns:a16="http://schemas.microsoft.com/office/drawing/2014/main" val="1590379741"/>
                    </a:ext>
                  </a:extLst>
                </a:gridCol>
                <a:gridCol w="766352">
                  <a:extLst>
                    <a:ext uri="{9D8B030D-6E8A-4147-A177-3AD203B41FA5}">
                      <a16:colId xmlns:a16="http://schemas.microsoft.com/office/drawing/2014/main" val="3124121386"/>
                    </a:ext>
                  </a:extLst>
                </a:gridCol>
                <a:gridCol w="766352">
                  <a:extLst>
                    <a:ext uri="{9D8B030D-6E8A-4147-A177-3AD203B41FA5}">
                      <a16:colId xmlns:a16="http://schemas.microsoft.com/office/drawing/2014/main" val="3732886676"/>
                    </a:ext>
                  </a:extLst>
                </a:gridCol>
              </a:tblGrid>
              <a:tr h="631405">
                <a:tc gridSpan="2">
                  <a:txBody>
                    <a:bodyPr/>
                    <a:lstStyle/>
                    <a:p>
                      <a:pPr>
                        <a:lnSpc>
                          <a:spcPct val="115000"/>
                        </a:lnSpc>
                        <a:spcAft>
                          <a:spcPts val="10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gridSpan="3">
                  <a:txBody>
                    <a:bodyPr/>
                    <a:lstStyle/>
                    <a:p>
                      <a:pPr algn="ctr">
                        <a:lnSpc>
                          <a:spcPct val="115000"/>
                        </a:lnSpc>
                        <a:spcAft>
                          <a:spcPts val="1000"/>
                        </a:spcAft>
                      </a:pPr>
                      <a:r>
                        <a:rPr lang="en-US" sz="1000">
                          <a:effectLst/>
                        </a:rPr>
                        <a:t>Model 1:  Mixed Logit Model with Correlated Random Parameters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1000"/>
                        </a:spcAft>
                      </a:pPr>
                      <a:r>
                        <a:rPr lang="en-US" sz="1000">
                          <a:effectLst/>
                        </a:rPr>
                        <a:t>Model 1 + Controls for Program Misconceptions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3414167"/>
                  </a:ext>
                </a:extLst>
              </a:tr>
              <a:tr h="213523">
                <a:tc gridSpan="2">
                  <a:txBody>
                    <a:bodyPr/>
                    <a:lstStyle/>
                    <a:p>
                      <a:pPr>
                        <a:lnSpc>
                          <a:spcPct val="115000"/>
                        </a:lnSpc>
                        <a:spcAft>
                          <a:spcPts val="1000"/>
                        </a:spcAft>
                      </a:pPr>
                      <a:r>
                        <a:rPr lang="en-US" sz="1000">
                          <a:effectLst/>
                        </a:rPr>
                        <a:t> Variable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Est.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t-value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p-value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800">
                          <a:effectLst/>
                        </a:rPr>
                        <a:t>Est.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800">
                          <a:effectLst/>
                        </a:rPr>
                        <a:t>t-value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800">
                          <a:effectLst/>
                        </a:rPr>
                        <a:t>p-value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extLst>
                  <a:ext uri="{0D108BD9-81ED-4DB2-BD59-A6C34878D82A}">
                    <a16:rowId xmlns:a16="http://schemas.microsoft.com/office/drawing/2014/main" val="46629833"/>
                  </a:ext>
                </a:extLst>
              </a:tr>
              <a:tr h="308046">
                <a:tc rowSpan="2">
                  <a:txBody>
                    <a:bodyPr/>
                    <a:lstStyle/>
                    <a:p>
                      <a:pPr>
                        <a:lnSpc>
                          <a:spcPct val="115000"/>
                        </a:lnSpc>
                        <a:spcAft>
                          <a:spcPts val="1000"/>
                        </a:spcAft>
                      </a:pPr>
                      <a:r>
                        <a:rPr lang="en-US" sz="1000">
                          <a:effectLst/>
                        </a:rPr>
                        <a:t>Avoided forest loss, WTP in $ per 1 % point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nSpc>
                          <a:spcPct val="115000"/>
                        </a:lnSpc>
                        <a:spcAft>
                          <a:spcPts val="1000"/>
                        </a:spcAft>
                      </a:pPr>
                      <a:r>
                        <a:rPr lang="en-US" sz="1000">
                          <a:effectLst/>
                        </a:rPr>
                        <a:t>Mean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5.48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9.75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5.57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-9.70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723987702"/>
                  </a:ext>
                </a:extLst>
              </a:tr>
              <a:tr h="332521">
                <a:tc vMerge="1">
                  <a:txBody>
                    <a:bodyPr/>
                    <a:lstStyle/>
                    <a:p>
                      <a:endParaRPr lang="en-US"/>
                    </a:p>
                  </a:txBody>
                  <a:tcPr/>
                </a:tc>
                <a:tc>
                  <a:txBody>
                    <a:bodyPr/>
                    <a:lstStyle/>
                    <a:p>
                      <a:pPr>
                        <a:lnSpc>
                          <a:spcPct val="115000"/>
                        </a:lnSpc>
                        <a:spcAft>
                          <a:spcPts val="1000"/>
                        </a:spcAft>
                      </a:pPr>
                      <a:r>
                        <a:rPr lang="en-US" sz="1000">
                          <a:effectLst/>
                        </a:rPr>
                        <a:t>Std. dev.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2.49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1.08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2.53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3873539547"/>
                  </a:ext>
                </a:extLst>
              </a:tr>
              <a:tr h="309453">
                <a:tc rowSpan="2">
                  <a:txBody>
                    <a:bodyPr/>
                    <a:lstStyle/>
                    <a:p>
                      <a:pPr>
                        <a:lnSpc>
                          <a:spcPct val="115000"/>
                        </a:lnSpc>
                        <a:spcAft>
                          <a:spcPts val="1000"/>
                        </a:spcAft>
                      </a:pPr>
                      <a:r>
                        <a:rPr lang="en-US" sz="1000">
                          <a:effectLst/>
                        </a:rPr>
                        <a:t>Reduced species threats, WTP in $ per 1 % point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nSpc>
                          <a:spcPct val="115000"/>
                        </a:lnSpc>
                        <a:spcAft>
                          <a:spcPts val="1000"/>
                        </a:spcAft>
                      </a:pPr>
                      <a:r>
                        <a:rPr lang="en-US" sz="1000">
                          <a:effectLst/>
                        </a:rPr>
                        <a:t>Mean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6.42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6.83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6.42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-6.87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419356326"/>
                  </a:ext>
                </a:extLst>
              </a:tr>
              <a:tr h="331114">
                <a:tc vMerge="1">
                  <a:txBody>
                    <a:bodyPr/>
                    <a:lstStyle/>
                    <a:p>
                      <a:endParaRPr lang="en-US"/>
                    </a:p>
                  </a:txBody>
                  <a:tcPr/>
                </a:tc>
                <a:tc>
                  <a:txBody>
                    <a:bodyPr/>
                    <a:lstStyle/>
                    <a:p>
                      <a:pPr>
                        <a:lnSpc>
                          <a:spcPct val="115000"/>
                        </a:lnSpc>
                        <a:spcAft>
                          <a:spcPts val="1000"/>
                        </a:spcAft>
                      </a:pPr>
                      <a:r>
                        <a:rPr lang="en-US" sz="1000">
                          <a:effectLst/>
                        </a:rPr>
                        <a:t>Std. dev.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7.51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3.42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7.97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3.28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935707820"/>
                  </a:ext>
                </a:extLst>
              </a:tr>
              <a:tr h="213523">
                <a:tc gridSpan="2">
                  <a:txBody>
                    <a:bodyPr/>
                    <a:lstStyle/>
                    <a:p>
                      <a:pPr>
                        <a:lnSpc>
                          <a:spcPct val="115000"/>
                        </a:lnSpc>
                        <a:spcAft>
                          <a:spcPts val="1000"/>
                        </a:spcAft>
                      </a:pPr>
                      <a:r>
                        <a:rPr lang="en-US" sz="1000">
                          <a:effectLst/>
                        </a:rPr>
                        <a:t>L</a:t>
                      </a:r>
                      <a:r>
                        <a:rPr lang="en-US" sz="1000" baseline="-25000">
                          <a:effectLst/>
                        </a:rPr>
                        <a:t>F,S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-2.30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-1.91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347567558"/>
                  </a:ext>
                </a:extLst>
              </a:tr>
              <a:tr h="214507">
                <a:tc rowSpan="2">
                  <a:txBody>
                    <a:bodyPr/>
                    <a:lstStyle/>
                    <a:p>
                      <a:pPr>
                        <a:lnSpc>
                          <a:spcPct val="115000"/>
                        </a:lnSpc>
                        <a:spcAft>
                          <a:spcPts val="1000"/>
                        </a:spcAft>
                      </a:pPr>
                      <a:r>
                        <a:rPr lang="en-US" sz="1000">
                          <a:effectLst/>
                        </a:rPr>
                        <a:t>Program cost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nSpc>
                          <a:spcPct val="115000"/>
                        </a:lnSpc>
                        <a:spcAft>
                          <a:spcPts val="1000"/>
                        </a:spcAft>
                      </a:pPr>
                      <a:r>
                        <a:rPr lang="en-US" sz="1000">
                          <a:effectLst/>
                        </a:rPr>
                        <a:t>Mean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-3.05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-2.84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3959901835"/>
                  </a:ext>
                </a:extLst>
              </a:tr>
              <a:tr h="213523">
                <a:tc vMerge="1">
                  <a:txBody>
                    <a:bodyPr/>
                    <a:lstStyle/>
                    <a:p>
                      <a:endParaRPr lang="en-US"/>
                    </a:p>
                  </a:txBody>
                  <a:tcPr/>
                </a:tc>
                <a:tc>
                  <a:txBody>
                    <a:bodyPr/>
                    <a:lstStyle/>
                    <a:p>
                      <a:pPr>
                        <a:lnSpc>
                          <a:spcPct val="115000"/>
                        </a:lnSpc>
                        <a:spcAft>
                          <a:spcPts val="1000"/>
                        </a:spcAft>
                      </a:pPr>
                      <a:r>
                        <a:rPr lang="en-US" sz="1000">
                          <a:effectLst/>
                        </a:rPr>
                        <a:t>Std. dev.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5.97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5.88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27038331"/>
                  </a:ext>
                </a:extLst>
              </a:tr>
              <a:tr h="213523">
                <a:tc gridSpan="2">
                  <a:txBody>
                    <a:bodyPr/>
                    <a:lstStyle/>
                    <a:p>
                      <a:pPr>
                        <a:lnSpc>
                          <a:spcPct val="115000"/>
                        </a:lnSpc>
                        <a:spcAft>
                          <a:spcPts val="1000"/>
                        </a:spcAft>
                      </a:pPr>
                      <a:r>
                        <a:rPr lang="en-US" sz="1000">
                          <a:effectLst/>
                        </a:rPr>
                        <a:t>Status Quo, WTP in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-109.93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-6.43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-100.31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4.10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2342499887"/>
                  </a:ext>
                </a:extLst>
              </a:tr>
              <a:tr h="307494">
                <a:tc gridSpan="2">
                  <a:txBody>
                    <a:bodyPr/>
                    <a:lstStyle/>
                    <a:p>
                      <a:pPr>
                        <a:lnSpc>
                          <a:spcPct val="115000"/>
                        </a:lnSpc>
                        <a:spcAft>
                          <a:spcPts val="1000"/>
                        </a:spcAft>
                      </a:pPr>
                      <a:r>
                        <a:rPr lang="en-US" sz="1100" spc="-20" baseline="-25000">
                          <a:effectLst/>
                        </a:rPr>
                        <a:t>SQ+1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3.88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3.92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1151069167"/>
                  </a:ext>
                </a:extLst>
              </a:tr>
              <a:tr h="213523">
                <a:tc gridSpan="2">
                  <a:txBody>
                    <a:bodyPr/>
                    <a:lstStyle/>
                    <a:p>
                      <a:pPr>
                        <a:lnSpc>
                          <a:spcPct val="115000"/>
                        </a:lnSpc>
                        <a:spcAft>
                          <a:spcPts val="1000"/>
                        </a:spcAft>
                      </a:pPr>
                      <a:r>
                        <a:rPr lang="en-US" sz="1000">
                          <a:effectLst/>
                        </a:rPr>
                        <a:t>Age 30-44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2269379381"/>
                  </a:ext>
                </a:extLst>
              </a:tr>
              <a:tr h="213523">
                <a:tc gridSpan="2">
                  <a:txBody>
                    <a:bodyPr/>
                    <a:lstStyle/>
                    <a:p>
                      <a:pPr>
                        <a:lnSpc>
                          <a:spcPct val="115000"/>
                        </a:lnSpc>
                        <a:spcAft>
                          <a:spcPts val="1000"/>
                        </a:spcAft>
                      </a:pPr>
                      <a:r>
                        <a:rPr lang="en-US" sz="1000">
                          <a:effectLst/>
                        </a:rPr>
                        <a:t>Age 45-59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-2.48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-2.37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4098299941"/>
                  </a:ext>
                </a:extLst>
              </a:tr>
              <a:tr h="213523">
                <a:tc gridSpan="2">
                  <a:txBody>
                    <a:bodyPr/>
                    <a:lstStyle/>
                    <a:p>
                      <a:pPr>
                        <a:lnSpc>
                          <a:spcPct val="115000"/>
                        </a:lnSpc>
                        <a:spcAft>
                          <a:spcPts val="1000"/>
                        </a:spcAft>
                      </a:pPr>
                      <a:r>
                        <a:rPr lang="en-US" sz="1000">
                          <a:effectLst/>
                        </a:rPr>
                        <a:t>Age 60 or more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-4.70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-4.55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605404827"/>
                  </a:ext>
                </a:extLst>
              </a:tr>
              <a:tr h="213523">
                <a:tc gridSpan="2">
                  <a:txBody>
                    <a:bodyPr/>
                    <a:lstStyle/>
                    <a:p>
                      <a:pPr>
                        <a:lnSpc>
                          <a:spcPct val="115000"/>
                        </a:lnSpc>
                        <a:spcAft>
                          <a:spcPts val="1000"/>
                        </a:spcAft>
                      </a:pPr>
                      <a:r>
                        <a:rPr lang="en-US" sz="1000">
                          <a:effectLst/>
                        </a:rPr>
                        <a:t>High school or less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1.31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3227114822"/>
                  </a:ext>
                </a:extLst>
              </a:tr>
              <a:tr h="213523">
                <a:tc gridSpan="2">
                  <a:txBody>
                    <a:bodyPr/>
                    <a:lstStyle/>
                    <a:p>
                      <a:pPr>
                        <a:lnSpc>
                          <a:spcPct val="115000"/>
                        </a:lnSpc>
                        <a:spcAft>
                          <a:spcPts val="1000"/>
                        </a:spcAft>
                      </a:pPr>
                      <a:r>
                        <a:rPr lang="en-US" sz="1000">
                          <a:effectLst/>
                        </a:rPr>
                        <a:t>White, non-hispanic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1.39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1.30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3215861691"/>
                  </a:ext>
                </a:extLst>
              </a:tr>
              <a:tr h="213523">
                <a:tc gridSpan="2">
                  <a:txBody>
                    <a:bodyPr/>
                    <a:lstStyle/>
                    <a:p>
                      <a:pPr>
                        <a:lnSpc>
                          <a:spcPct val="115000"/>
                        </a:lnSpc>
                        <a:spcAft>
                          <a:spcPts val="1000"/>
                        </a:spcAft>
                      </a:pPr>
                      <a:r>
                        <a:rPr lang="en-US" sz="1000">
                          <a:effectLst/>
                        </a:rPr>
                        <a:t>Black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-2.03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-1.76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3003381663"/>
                  </a:ext>
                </a:extLst>
              </a:tr>
              <a:tr h="213523">
                <a:tc gridSpan="2">
                  <a:txBody>
                    <a:bodyPr/>
                    <a:lstStyle/>
                    <a:p>
                      <a:pPr>
                        <a:lnSpc>
                          <a:spcPct val="115000"/>
                        </a:lnSpc>
                        <a:spcAft>
                          <a:spcPts val="1000"/>
                        </a:spcAft>
                      </a:pPr>
                      <a:r>
                        <a:rPr lang="en-US" sz="1000">
                          <a:effectLst/>
                        </a:rPr>
                        <a:t>Hispanic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-2.91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1198250548"/>
                  </a:ext>
                </a:extLst>
              </a:tr>
              <a:tr h="213523">
                <a:tc gridSpan="2">
                  <a:txBody>
                    <a:bodyPr/>
                    <a:lstStyle/>
                    <a:p>
                      <a:pPr>
                        <a:lnSpc>
                          <a:spcPct val="115000"/>
                        </a:lnSpc>
                        <a:spcAft>
                          <a:spcPts val="1000"/>
                        </a:spcAft>
                      </a:pPr>
                      <a:r>
                        <a:rPr lang="en-US" sz="1000">
                          <a:effectLst/>
                        </a:rPr>
                        <a:t>Female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3.14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3.40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2552088693"/>
                  </a:ext>
                </a:extLst>
              </a:tr>
              <a:tr h="213523">
                <a:tc gridSpan="2">
                  <a:txBody>
                    <a:bodyPr/>
                    <a:lstStyle/>
                    <a:p>
                      <a:pPr>
                        <a:lnSpc>
                          <a:spcPct val="115000"/>
                        </a:lnSpc>
                        <a:spcAft>
                          <a:spcPts val="1000"/>
                        </a:spcAft>
                      </a:pPr>
                      <a:r>
                        <a:rPr lang="en-US" sz="1000">
                          <a:effectLst/>
                        </a:rPr>
                        <a:t>Self-employed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3158730389"/>
                  </a:ext>
                </a:extLst>
              </a:tr>
              <a:tr h="213523">
                <a:tc gridSpan="2">
                  <a:txBody>
                    <a:bodyPr/>
                    <a:lstStyle/>
                    <a:p>
                      <a:pPr>
                        <a:lnSpc>
                          <a:spcPct val="115000"/>
                        </a:lnSpc>
                        <a:spcAft>
                          <a:spcPts val="1000"/>
                        </a:spcAft>
                      </a:pPr>
                      <a:r>
                        <a:rPr lang="en-US" sz="1000">
                          <a:effectLst/>
                        </a:rPr>
                        <a:t>Retired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hMerge="1">
                  <a:txBody>
                    <a:bodyPr/>
                    <a:lstStyle/>
                    <a:p>
                      <a:endParaRPr lang="en-US"/>
                    </a:p>
                  </a:txBody>
                  <a:tcPr/>
                </a:tc>
                <a:tc>
                  <a:txBody>
                    <a:bodyPr/>
                    <a:lstStyle/>
                    <a:p>
                      <a:pPr algn="ctr">
                        <a:lnSpc>
                          <a:spcPct val="115000"/>
                        </a:lnSpc>
                        <a:spcAft>
                          <a:spcPts val="1000"/>
                        </a:spcAft>
                      </a:pPr>
                      <a:r>
                        <a:rPr lang="en-US" sz="1000">
                          <a:effectLst/>
                        </a:rPr>
                        <a:t>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1.10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ctr"/>
                </a:tc>
                <a:tc>
                  <a:txBody>
                    <a:bodyPr/>
                    <a:lstStyle/>
                    <a:p>
                      <a:pPr algn="ctr">
                        <a:lnSpc>
                          <a:spcPct val="115000"/>
                        </a:lnSpc>
                        <a:spcAft>
                          <a:spcPts val="1000"/>
                        </a:spcAft>
                      </a:pPr>
                      <a:r>
                        <a:rPr lang="en-US" sz="1000">
                          <a:effectLst/>
                        </a:rPr>
                        <a:t>0.11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a:effectLst/>
                        </a:rPr>
                        <a:t>0.82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tc>
                  <a:txBody>
                    <a:bodyPr/>
                    <a:lstStyle/>
                    <a:p>
                      <a:pPr algn="ctr">
                        <a:lnSpc>
                          <a:spcPct val="115000"/>
                        </a:lnSpc>
                        <a:spcAft>
                          <a:spcPts val="1000"/>
                        </a:spcAft>
                      </a:pPr>
                      <a:r>
                        <a:rPr lang="en-US" sz="1000" dirty="0">
                          <a:effectLst/>
                        </a:rPr>
                        <a:t>0.41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13" marR="62013" marT="0" marB="0" anchor="b"/>
                </a:tc>
                <a:extLst>
                  <a:ext uri="{0D108BD9-81ED-4DB2-BD59-A6C34878D82A}">
                    <a16:rowId xmlns:a16="http://schemas.microsoft.com/office/drawing/2014/main" val="871397462"/>
                  </a:ext>
                </a:extLst>
              </a:tr>
            </a:tbl>
          </a:graphicData>
        </a:graphic>
      </p:graphicFrame>
      <p:sp>
        <p:nvSpPr>
          <p:cNvPr id="5" name="Rectangle 2"/>
          <p:cNvSpPr>
            <a:spLocks noChangeArrowheads="1"/>
          </p:cNvSpPr>
          <p:nvPr/>
        </p:nvSpPr>
        <p:spPr bwMode="auto">
          <a:xfrm>
            <a:off x="-2302042" y="0"/>
            <a:ext cx="1651417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Estimation results, using </a:t>
            </a:r>
            <a:r>
              <a:rPr kumimoji="0" lang="en-US" altLang="en-US" sz="16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validated respondents</a:t>
            </a: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estimation sample (n=849).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WTP estimates for a program to reduce by 2050 the area of forest losses by 12 %-points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the number of species at high risk of extinction by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10 %-points is listed on the bottom row. </a:t>
            </a:r>
          </a:p>
          <a:p>
            <a:pPr algn="ctr" eaLnBrk="0" fontAlgn="base" hangingPunct="0">
              <a:spcBef>
                <a:spcPct val="0"/>
              </a:spcBef>
              <a:spcAft>
                <a:spcPct val="0"/>
              </a:spcAft>
            </a:pPr>
            <a:r>
              <a:rPr lang="en-US" altLang="en-US" sz="1600" dirty="0">
                <a:latin typeface="Times New Roman" panose="02020603050405020304" pitchFamily="18" charset="0"/>
                <a:ea typeface="Calibri" panose="020F0502020204030204" pitchFamily="34" charset="0"/>
                <a:cs typeface="Times New Roman" panose="02020603050405020304" pitchFamily="18" charset="0"/>
              </a:rPr>
              <a:t>Estimates are in terms of US$ per  % point for avoided forest loss and reduced species threats.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Object 5"/>
          <p:cNvGraphicFramePr>
            <a:graphicFrameLocks noChangeAspect="1"/>
          </p:cNvGraphicFramePr>
          <p:nvPr/>
        </p:nvGraphicFramePr>
        <p:xfrm>
          <a:off x="3292475" y="1814513"/>
          <a:ext cx="171450" cy="171450"/>
        </p:xfrm>
        <a:graphic>
          <a:graphicData uri="http://schemas.openxmlformats.org/presentationml/2006/ole">
            <mc:AlternateContent xmlns:mc="http://schemas.openxmlformats.org/markup-compatibility/2006">
              <mc:Choice xmlns:v="urn:schemas-microsoft-com:vml" Requires="v">
                <p:oleObj spid="_x0000_s3085" name="Equation" r:id="rId3" imgW="152334" imgH="139639" progId="Equation.DSMT4">
                  <p:embed/>
                </p:oleObj>
              </mc:Choice>
              <mc:Fallback>
                <p:oleObj name="Equation" r:id="rId3" imgW="152334" imgH="13963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475" y="1814513"/>
                        <a:ext cx="1714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52451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descr="C:\users\britaldo\amazon_scenarios\scenarios\LBA_brasilia\loss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889" y="684213"/>
            <a:ext cx="8193087" cy="5503862"/>
          </a:xfrm>
          <a:prstGeom prst="rect">
            <a:avLst/>
          </a:prstGeom>
          <a:noFill/>
          <a:extLst>
            <a:ext uri="{909E8E84-426E-40DD-AFC4-6F175D3DCCD1}">
              <a14:hiddenFill xmlns:a14="http://schemas.microsoft.com/office/drawing/2010/main">
                <a:solidFill>
                  <a:srgbClr val="FFFFFF"/>
                </a:solidFill>
              </a14:hiddenFill>
            </a:ext>
          </a:extLst>
        </p:spPr>
      </p:pic>
      <p:sp>
        <p:nvSpPr>
          <p:cNvPr id="349188" name="Text Box 4"/>
          <p:cNvSpPr txBox="1">
            <a:spLocks noChangeArrowheads="1"/>
          </p:cNvSpPr>
          <p:nvPr/>
        </p:nvSpPr>
        <p:spPr bwMode="auto">
          <a:xfrm>
            <a:off x="2406142" y="6237289"/>
            <a:ext cx="7994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t>2/3 of vegetation cover of 15 ecoregions among 32 would be eliminated</a:t>
            </a:r>
          </a:p>
        </p:txBody>
      </p:sp>
      <p:sp>
        <p:nvSpPr>
          <p:cNvPr id="349189" name="Text Box 5"/>
          <p:cNvSpPr txBox="1">
            <a:spLocks noChangeArrowheads="1"/>
          </p:cNvSpPr>
          <p:nvPr/>
        </p:nvSpPr>
        <p:spPr bwMode="auto">
          <a:xfrm>
            <a:off x="3547295" y="115838"/>
            <a:ext cx="5961888" cy="5847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lnSpc>
                <a:spcPct val="100000"/>
              </a:lnSpc>
              <a:spcBef>
                <a:spcPct val="0"/>
              </a:spcBef>
            </a:pPr>
            <a:r>
              <a:rPr lang="en-US" altLang="en-US" sz="3200" b="1" dirty="0">
                <a:solidFill>
                  <a:schemeClr val="tx2"/>
                </a:solidFill>
                <a:latin typeface="+mj-lt"/>
                <a:ea typeface="+mj-ea"/>
                <a:cs typeface="+mj-cs"/>
              </a:rPr>
              <a:t>Analyzing the consequences</a:t>
            </a:r>
          </a:p>
        </p:txBody>
      </p:sp>
      <p:sp>
        <p:nvSpPr>
          <p:cNvPr id="6" name="Slide Number Placeholder 5"/>
          <p:cNvSpPr>
            <a:spLocks noGrp="1"/>
          </p:cNvSpPr>
          <p:nvPr>
            <p:ph type="sldNum" sz="quarter" idx="12"/>
          </p:nvPr>
        </p:nvSpPr>
        <p:spPr/>
        <p:txBody>
          <a:bodyPr/>
          <a:lstStyle/>
          <a:p>
            <a:fld id="{2BE6747C-73E0-4F3A-97B7-CF8294304376}" type="slidenum">
              <a:rPr lang="en-US" smtClean="0"/>
              <a:t>3</a:t>
            </a:fld>
            <a:endParaRPr lang="en-US"/>
          </a:p>
        </p:txBody>
      </p:sp>
    </p:spTree>
    <p:extLst>
      <p:ext uri="{BB962C8B-B14F-4D97-AF65-F5344CB8AC3E}">
        <p14:creationId xmlns:p14="http://schemas.microsoft.com/office/powerpoint/2010/main" val="448817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b-NO" sz="2800" b="1" dirty="0" err="1" smtClean="0"/>
              <a:t>Calculation</a:t>
            </a:r>
            <a:r>
              <a:rPr lang="nb-NO" sz="2800" b="1" dirty="0" smtClean="0"/>
              <a:t> </a:t>
            </a:r>
            <a:r>
              <a:rPr lang="nb-NO" sz="2800" b="1" dirty="0" err="1" smtClean="0"/>
              <a:t>of</a:t>
            </a:r>
            <a:r>
              <a:rPr lang="nb-NO" sz="2800" b="1" dirty="0" smtClean="0"/>
              <a:t> total WTP in U.S. and Canada, for </a:t>
            </a:r>
            <a:r>
              <a:rPr lang="nb-NO" sz="2800" b="1" dirty="0" err="1" smtClean="0"/>
              <a:t>saving</a:t>
            </a:r>
            <a:r>
              <a:rPr lang="nb-NO" sz="2800" b="1" dirty="0" smtClean="0"/>
              <a:t> 12% </a:t>
            </a:r>
            <a:r>
              <a:rPr lang="nb-NO" sz="2800" b="1" dirty="0" err="1" smtClean="0"/>
              <a:t>of</a:t>
            </a:r>
            <a:r>
              <a:rPr lang="nb-NO" sz="2800" b="1" dirty="0" smtClean="0"/>
              <a:t> </a:t>
            </a:r>
            <a:r>
              <a:rPr lang="nb-NO" sz="2800" b="1" dirty="0" err="1" smtClean="0"/>
              <a:t>the</a:t>
            </a:r>
            <a:r>
              <a:rPr lang="nb-NO" sz="2800" b="1" dirty="0" smtClean="0"/>
              <a:t> Amazon </a:t>
            </a:r>
            <a:r>
              <a:rPr lang="nb-NO" sz="2800" b="1" dirty="0" err="1" smtClean="0"/>
              <a:t>forest</a:t>
            </a:r>
            <a:r>
              <a:rPr lang="nb-NO" sz="2800" b="1" dirty="0" smtClean="0"/>
              <a:t>, and 10% </a:t>
            </a:r>
            <a:r>
              <a:rPr lang="nb-NO" sz="2800" b="1" dirty="0" err="1" smtClean="0"/>
              <a:t>of</a:t>
            </a:r>
            <a:r>
              <a:rPr lang="nb-NO" sz="2800" b="1" dirty="0" smtClean="0"/>
              <a:t> </a:t>
            </a:r>
            <a:r>
              <a:rPr lang="nb-NO" sz="2800" b="1" dirty="0" err="1" smtClean="0"/>
              <a:t>the</a:t>
            </a:r>
            <a:r>
              <a:rPr lang="nb-NO" sz="2800" b="1" dirty="0" smtClean="0"/>
              <a:t> species:</a:t>
            </a:r>
            <a:endParaRPr lang="en-US" sz="2800" b="1" dirty="0"/>
          </a:p>
        </p:txBody>
      </p:sp>
      <p:sp>
        <p:nvSpPr>
          <p:cNvPr id="3" name="Content Placeholder 2"/>
          <p:cNvSpPr>
            <a:spLocks noGrp="1"/>
          </p:cNvSpPr>
          <p:nvPr>
            <p:ph idx="1"/>
          </p:nvPr>
        </p:nvSpPr>
        <p:spPr/>
        <p:txBody>
          <a:bodyPr>
            <a:normAutofit lnSpcReduction="10000"/>
          </a:bodyPr>
          <a:lstStyle/>
          <a:p>
            <a:r>
              <a:rPr lang="nb-NO" sz="2400" dirty="0" smtClean="0"/>
              <a:t>$5.50/</a:t>
            </a:r>
            <a:r>
              <a:rPr lang="nb-NO" sz="2400" dirty="0" err="1" smtClean="0"/>
              <a:t>hh</a:t>
            </a:r>
            <a:r>
              <a:rPr lang="nb-NO" sz="2400" dirty="0" smtClean="0"/>
              <a:t>/</a:t>
            </a:r>
            <a:r>
              <a:rPr lang="nb-NO" sz="2400" dirty="0" err="1" smtClean="0"/>
              <a:t>year</a:t>
            </a:r>
            <a:r>
              <a:rPr lang="nb-NO" sz="2400" dirty="0" smtClean="0"/>
              <a:t> per % </a:t>
            </a:r>
            <a:r>
              <a:rPr lang="nb-NO" sz="2400" dirty="0" err="1" smtClean="0"/>
              <a:t>point</a:t>
            </a:r>
            <a:r>
              <a:rPr lang="nb-NO" sz="2400" dirty="0" smtClean="0"/>
              <a:t> </a:t>
            </a:r>
            <a:r>
              <a:rPr lang="nb-NO" sz="2400" dirty="0" err="1" smtClean="0"/>
              <a:t>forest</a:t>
            </a:r>
            <a:r>
              <a:rPr lang="nb-NO" sz="2400" dirty="0" smtClean="0"/>
              <a:t> </a:t>
            </a:r>
            <a:r>
              <a:rPr lang="nb-NO" sz="2400" dirty="0" err="1" smtClean="0"/>
              <a:t>saved</a:t>
            </a:r>
            <a:r>
              <a:rPr lang="nb-NO" sz="2400" dirty="0" smtClean="0"/>
              <a:t> = $66/</a:t>
            </a:r>
            <a:r>
              <a:rPr lang="nb-NO" sz="2400" dirty="0" err="1" smtClean="0"/>
              <a:t>hh</a:t>
            </a:r>
            <a:r>
              <a:rPr lang="nb-NO" sz="2400" dirty="0" smtClean="0"/>
              <a:t>/</a:t>
            </a:r>
            <a:r>
              <a:rPr lang="nb-NO" sz="2400" dirty="0" err="1" smtClean="0"/>
              <a:t>year</a:t>
            </a:r>
            <a:r>
              <a:rPr lang="nb-NO" sz="2400" dirty="0" smtClean="0"/>
              <a:t> for 12% </a:t>
            </a:r>
            <a:r>
              <a:rPr lang="nb-NO" sz="2400" dirty="0" err="1" smtClean="0"/>
              <a:t>points</a:t>
            </a:r>
            <a:endParaRPr lang="nb-NO" sz="2400" dirty="0" smtClean="0"/>
          </a:p>
          <a:p>
            <a:r>
              <a:rPr lang="nb-NO" sz="2400" dirty="0" smtClean="0"/>
              <a:t>$6.40/</a:t>
            </a:r>
            <a:r>
              <a:rPr lang="nb-NO" sz="2400" dirty="0" err="1" smtClean="0"/>
              <a:t>hh</a:t>
            </a:r>
            <a:r>
              <a:rPr lang="nb-NO" sz="2400" dirty="0" smtClean="0"/>
              <a:t>/</a:t>
            </a:r>
            <a:r>
              <a:rPr lang="nb-NO" sz="2400" dirty="0" err="1" smtClean="0"/>
              <a:t>year</a:t>
            </a:r>
            <a:r>
              <a:rPr lang="nb-NO" sz="2400" dirty="0" smtClean="0"/>
              <a:t> per % </a:t>
            </a:r>
            <a:r>
              <a:rPr lang="nb-NO" sz="2400" dirty="0" err="1" smtClean="0"/>
              <a:t>point</a:t>
            </a:r>
            <a:r>
              <a:rPr lang="nb-NO" sz="2400" dirty="0" smtClean="0"/>
              <a:t> species </a:t>
            </a:r>
            <a:r>
              <a:rPr lang="nb-NO" sz="2400" dirty="0" err="1" smtClean="0"/>
              <a:t>saved</a:t>
            </a:r>
            <a:r>
              <a:rPr lang="nb-NO" sz="2400" dirty="0" smtClean="0"/>
              <a:t> = $64/</a:t>
            </a:r>
            <a:r>
              <a:rPr lang="nb-NO" sz="2400" dirty="0" err="1" smtClean="0"/>
              <a:t>hh</a:t>
            </a:r>
            <a:r>
              <a:rPr lang="nb-NO" sz="2400" dirty="0" smtClean="0"/>
              <a:t>/</a:t>
            </a:r>
            <a:r>
              <a:rPr lang="nb-NO" sz="2400" dirty="0" err="1" smtClean="0"/>
              <a:t>year</a:t>
            </a:r>
            <a:r>
              <a:rPr lang="nb-NO" sz="2400" dirty="0" smtClean="0"/>
              <a:t> for 10% </a:t>
            </a:r>
            <a:r>
              <a:rPr lang="nb-NO" sz="2400" dirty="0" err="1" smtClean="0"/>
              <a:t>points</a:t>
            </a:r>
            <a:endParaRPr lang="nb-NO" sz="2400" dirty="0" smtClean="0"/>
          </a:p>
          <a:p>
            <a:endParaRPr lang="nb-NO" sz="2400" dirty="0" smtClean="0"/>
          </a:p>
          <a:p>
            <a:r>
              <a:rPr lang="nb-NO" sz="2400" dirty="0" smtClean="0"/>
              <a:t>With 140 million households in </a:t>
            </a:r>
            <a:r>
              <a:rPr lang="nb-NO" sz="2400" dirty="0" err="1" smtClean="0"/>
              <a:t>the</a:t>
            </a:r>
            <a:r>
              <a:rPr lang="nb-NO" sz="2400" dirty="0" smtClean="0"/>
              <a:t> </a:t>
            </a:r>
            <a:r>
              <a:rPr lang="nb-NO" sz="2400" dirty="0" err="1" smtClean="0"/>
              <a:t>two</a:t>
            </a:r>
            <a:r>
              <a:rPr lang="nb-NO" sz="2400" dirty="0" smtClean="0"/>
              <a:t> </a:t>
            </a:r>
            <a:r>
              <a:rPr lang="nb-NO" sz="2400" dirty="0" err="1" smtClean="0"/>
              <a:t>countries</a:t>
            </a:r>
            <a:r>
              <a:rPr lang="nb-NO" sz="2400" dirty="0" smtClean="0"/>
              <a:t>:</a:t>
            </a:r>
          </a:p>
          <a:p>
            <a:r>
              <a:rPr lang="nb-NO" sz="2400" dirty="0" smtClean="0"/>
              <a:t>$9.24 billion/</a:t>
            </a:r>
            <a:r>
              <a:rPr lang="nb-NO" sz="2400" dirty="0" err="1" smtClean="0"/>
              <a:t>year</a:t>
            </a:r>
            <a:r>
              <a:rPr lang="nb-NO" sz="2400" dirty="0" smtClean="0"/>
              <a:t> for </a:t>
            </a:r>
            <a:r>
              <a:rPr lang="nb-NO" sz="2400" dirty="0" err="1" smtClean="0"/>
              <a:t>saving</a:t>
            </a:r>
            <a:r>
              <a:rPr lang="nb-NO" sz="2400" dirty="0" smtClean="0"/>
              <a:t> Amazon </a:t>
            </a:r>
            <a:r>
              <a:rPr lang="nb-NO" sz="2400" dirty="0" err="1" smtClean="0"/>
              <a:t>rainforests</a:t>
            </a:r>
            <a:r>
              <a:rPr lang="nb-NO" sz="2400" dirty="0" smtClean="0"/>
              <a:t> as </a:t>
            </a:r>
            <a:r>
              <a:rPr lang="nb-NO" sz="2400" dirty="0" err="1" smtClean="0"/>
              <a:t>such</a:t>
            </a:r>
            <a:endParaRPr lang="nb-NO" sz="2400" dirty="0" smtClean="0"/>
          </a:p>
          <a:p>
            <a:r>
              <a:rPr lang="nb-NO" sz="2400" dirty="0" smtClean="0"/>
              <a:t>$8.96 billion/</a:t>
            </a:r>
            <a:r>
              <a:rPr lang="nb-NO" sz="2400" dirty="0" err="1" smtClean="0"/>
              <a:t>year</a:t>
            </a:r>
            <a:r>
              <a:rPr lang="nb-NO" sz="2400" dirty="0" smtClean="0"/>
              <a:t> for </a:t>
            </a:r>
            <a:r>
              <a:rPr lang="nb-NO" sz="2400" dirty="0" err="1" smtClean="0"/>
              <a:t>protecting</a:t>
            </a:r>
            <a:r>
              <a:rPr lang="nb-NO" sz="2400" dirty="0" smtClean="0"/>
              <a:t> </a:t>
            </a:r>
            <a:r>
              <a:rPr lang="nb-NO" sz="2400" dirty="0" err="1" smtClean="0"/>
              <a:t>the</a:t>
            </a:r>
            <a:r>
              <a:rPr lang="nb-NO" sz="2400" dirty="0" smtClean="0"/>
              <a:t> species in </a:t>
            </a:r>
            <a:r>
              <a:rPr lang="nb-NO" sz="2400" dirty="0" err="1" smtClean="0"/>
              <a:t>the</a:t>
            </a:r>
            <a:r>
              <a:rPr lang="nb-NO" sz="2400" dirty="0" smtClean="0"/>
              <a:t> Amazon</a:t>
            </a:r>
          </a:p>
          <a:p>
            <a:r>
              <a:rPr lang="nb-NO" sz="2400" dirty="0" smtClean="0"/>
              <a:t>Total WTP/</a:t>
            </a:r>
            <a:r>
              <a:rPr lang="nb-NO" sz="2400" dirty="0" err="1" smtClean="0"/>
              <a:t>year</a:t>
            </a:r>
            <a:r>
              <a:rPr lang="nb-NO" sz="2400" dirty="0" smtClean="0"/>
              <a:t> in U.S.+ Canada for </a:t>
            </a:r>
            <a:r>
              <a:rPr lang="nb-NO" sz="2400" dirty="0" err="1" smtClean="0"/>
              <a:t>protecting</a:t>
            </a:r>
            <a:r>
              <a:rPr lang="nb-NO" sz="2400" dirty="0" smtClean="0"/>
              <a:t> </a:t>
            </a:r>
            <a:r>
              <a:rPr lang="nb-NO" sz="2400" dirty="0" err="1" smtClean="0"/>
              <a:t>the</a:t>
            </a:r>
            <a:r>
              <a:rPr lang="nb-NO" sz="2400" dirty="0" smtClean="0"/>
              <a:t> </a:t>
            </a:r>
            <a:r>
              <a:rPr lang="nb-NO" sz="2400" dirty="0" err="1" smtClean="0"/>
              <a:t>forest</a:t>
            </a:r>
            <a:r>
              <a:rPr lang="nb-NO" sz="2400" dirty="0" smtClean="0"/>
              <a:t> and species </a:t>
            </a:r>
          </a:p>
          <a:p>
            <a:pPr marL="0" indent="0">
              <a:buNone/>
            </a:pPr>
            <a:r>
              <a:rPr lang="nb-NO" sz="2400" dirty="0" smtClean="0"/>
              <a:t>    = $18.2 billion</a:t>
            </a:r>
          </a:p>
          <a:p>
            <a:r>
              <a:rPr lang="nb-NO" sz="2400" dirty="0" smtClean="0"/>
              <a:t>Per-</a:t>
            </a:r>
            <a:r>
              <a:rPr lang="nb-NO" sz="2400" dirty="0" err="1" smtClean="0"/>
              <a:t>hectare</a:t>
            </a:r>
            <a:r>
              <a:rPr lang="nb-NO" sz="2400" dirty="0" smtClean="0"/>
              <a:t> </a:t>
            </a:r>
            <a:r>
              <a:rPr lang="nb-NO" sz="2400" dirty="0" err="1" smtClean="0"/>
              <a:t>value</a:t>
            </a:r>
            <a:r>
              <a:rPr lang="nb-NO" sz="2400" dirty="0" smtClean="0"/>
              <a:t> (given 12 % </a:t>
            </a:r>
            <a:r>
              <a:rPr lang="nb-NO" sz="2400" dirty="0" err="1" smtClean="0"/>
              <a:t>of</a:t>
            </a:r>
            <a:r>
              <a:rPr lang="nb-NO" sz="2400" dirty="0" smtClean="0"/>
              <a:t> 500 million has = 60 million has) = $303/ha/</a:t>
            </a:r>
            <a:r>
              <a:rPr lang="nb-NO" sz="2400" dirty="0" err="1" smtClean="0"/>
              <a:t>year</a:t>
            </a:r>
            <a:endParaRPr lang="nb-NO" sz="2400" dirty="0" smtClean="0"/>
          </a:p>
          <a:p>
            <a:r>
              <a:rPr lang="nb-NO" sz="2400" dirty="0" smtClean="0"/>
              <a:t>With 5% </a:t>
            </a:r>
            <a:r>
              <a:rPr lang="nb-NO" sz="2400" dirty="0" err="1" smtClean="0"/>
              <a:t>discounting</a:t>
            </a:r>
            <a:r>
              <a:rPr lang="nb-NO" sz="2400" dirty="0" smtClean="0"/>
              <a:t> (</a:t>
            </a:r>
            <a:r>
              <a:rPr lang="nb-NO" sz="2400" dirty="0" err="1" smtClean="0"/>
              <a:t>high</a:t>
            </a:r>
            <a:r>
              <a:rPr lang="nb-NO" sz="2400" dirty="0" smtClean="0"/>
              <a:t>) </a:t>
            </a:r>
            <a:r>
              <a:rPr lang="nb-NO" sz="2400" dirty="0" err="1" smtClean="0"/>
              <a:t>this</a:t>
            </a:r>
            <a:r>
              <a:rPr lang="nb-NO" sz="2400" dirty="0" smtClean="0"/>
              <a:t> is </a:t>
            </a:r>
            <a:r>
              <a:rPr lang="nb-NO" sz="2400" dirty="0" err="1" smtClean="0"/>
              <a:t>eqivalent</a:t>
            </a:r>
            <a:r>
              <a:rPr lang="nb-NO" sz="2400" dirty="0" smtClean="0"/>
              <a:t> to more </a:t>
            </a:r>
            <a:r>
              <a:rPr lang="nb-NO" sz="2400" dirty="0" err="1" smtClean="0"/>
              <a:t>than</a:t>
            </a:r>
            <a:r>
              <a:rPr lang="nb-NO" sz="2400" dirty="0" smtClean="0"/>
              <a:t> $5,000/ha up to 2050.</a:t>
            </a:r>
            <a:endParaRPr lang="en-US" sz="2400" dirty="0"/>
          </a:p>
        </p:txBody>
      </p:sp>
      <p:sp>
        <p:nvSpPr>
          <p:cNvPr id="4" name="Slide Number Placeholder 3"/>
          <p:cNvSpPr>
            <a:spLocks noGrp="1"/>
          </p:cNvSpPr>
          <p:nvPr>
            <p:ph type="sldNum" sz="quarter" idx="12"/>
          </p:nvPr>
        </p:nvSpPr>
        <p:spPr/>
        <p:txBody>
          <a:bodyPr/>
          <a:lstStyle/>
          <a:p>
            <a:fld id="{2BE6747C-73E0-4F3A-97B7-CF8294304376}" type="slidenum">
              <a:rPr lang="en-US" smtClean="0"/>
              <a:t>30</a:t>
            </a:fld>
            <a:endParaRPr lang="en-US"/>
          </a:p>
        </p:txBody>
      </p:sp>
    </p:spTree>
    <p:extLst>
      <p:ext uri="{BB962C8B-B14F-4D97-AF65-F5344CB8AC3E}">
        <p14:creationId xmlns:p14="http://schemas.microsoft.com/office/powerpoint/2010/main" val="402849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01" y="363151"/>
            <a:ext cx="9404723" cy="1400530"/>
          </a:xfrm>
        </p:spPr>
        <p:txBody>
          <a:bodyPr/>
          <a:lstStyle/>
          <a:p>
            <a:pPr algn="ctr"/>
            <a:r>
              <a:rPr lang="en-US" sz="3600" b="1" dirty="0"/>
              <a:t>Value components in Amazon rainforest valuation (cont.)</a:t>
            </a:r>
          </a:p>
        </p:txBody>
      </p:sp>
      <p:sp>
        <p:nvSpPr>
          <p:cNvPr id="3" name="Content Placeholder 2"/>
          <p:cNvSpPr>
            <a:spLocks noGrp="1"/>
          </p:cNvSpPr>
          <p:nvPr>
            <p:ph idx="1"/>
          </p:nvPr>
        </p:nvSpPr>
        <p:spPr>
          <a:xfrm>
            <a:off x="674601" y="2029325"/>
            <a:ext cx="10253593" cy="3981181"/>
          </a:xfrm>
        </p:spPr>
        <p:txBody>
          <a:bodyPr>
            <a:normAutofit/>
          </a:bodyPr>
          <a:lstStyle/>
          <a:p>
            <a:r>
              <a:rPr lang="en-US" b="1" dirty="0"/>
              <a:t>Values 1-2 </a:t>
            </a:r>
            <a:r>
              <a:rPr lang="en-US" dirty="0"/>
              <a:t>are the objectives </a:t>
            </a:r>
            <a:r>
              <a:rPr lang="en-US" dirty="0" smtClean="0"/>
              <a:t>the spatial </a:t>
            </a:r>
            <a:r>
              <a:rPr lang="en-US" dirty="0"/>
              <a:t>World Bank project.</a:t>
            </a:r>
          </a:p>
          <a:p>
            <a:r>
              <a:rPr lang="en-US" b="1" dirty="0"/>
              <a:t>For carbon values</a:t>
            </a:r>
            <a:r>
              <a:rPr lang="en-US" dirty="0"/>
              <a:t>, 100-160 tons of carbon (360-550 tons of CO2) are assumed to be released on average per ha of rainforest deforested. With a (global) social cost of carbon = $30 per ton CO2, this is equivalent to a deforestation cost of about $10,000-16,000 per hectare, as the “carbon value of preventing deforestation”.</a:t>
            </a:r>
          </a:p>
          <a:p>
            <a:r>
              <a:rPr lang="en-US" dirty="0" smtClean="0"/>
              <a:t>For </a:t>
            </a:r>
            <a:r>
              <a:rPr lang="en-US" b="1" dirty="0" smtClean="0"/>
              <a:t>category 3 values</a:t>
            </a:r>
            <a:r>
              <a:rPr lang="en-US" dirty="0" smtClean="0"/>
              <a:t>, we find from </a:t>
            </a:r>
            <a:r>
              <a:rPr lang="en-US" dirty="0"/>
              <a:t>the </a:t>
            </a:r>
            <a:r>
              <a:rPr lang="en-US" dirty="0" smtClean="0"/>
              <a:t>U.S./Canada survey </a:t>
            </a:r>
            <a:r>
              <a:rPr lang="en-US" dirty="0"/>
              <a:t>a protection value of </a:t>
            </a:r>
            <a:r>
              <a:rPr lang="en-US" dirty="0" smtClean="0"/>
              <a:t>at least about </a:t>
            </a:r>
            <a:r>
              <a:rPr lang="en-US" dirty="0"/>
              <a:t>$5,000 per hectare of saved rainforest in the </a:t>
            </a:r>
            <a:r>
              <a:rPr lang="en-US" dirty="0" smtClean="0"/>
              <a:t>Amazon. (This is, presumably, non-carbon.)</a:t>
            </a:r>
            <a:endParaRPr lang="en-US" dirty="0"/>
          </a:p>
          <a:p>
            <a:endParaRPr lang="en-US" dirty="0"/>
          </a:p>
        </p:txBody>
      </p:sp>
      <p:sp>
        <p:nvSpPr>
          <p:cNvPr id="4" name="Slide Number Placeholder 3"/>
          <p:cNvSpPr>
            <a:spLocks noGrp="1"/>
          </p:cNvSpPr>
          <p:nvPr>
            <p:ph type="sldNum" sz="quarter" idx="12"/>
          </p:nvPr>
        </p:nvSpPr>
        <p:spPr/>
        <p:txBody>
          <a:bodyPr/>
          <a:lstStyle/>
          <a:p>
            <a:fld id="{2BE6747C-73E0-4F3A-97B7-CF8294304376}" type="slidenum">
              <a:rPr lang="en-US" smtClean="0"/>
              <a:t>31</a:t>
            </a:fld>
            <a:endParaRPr lang="en-US"/>
          </a:p>
        </p:txBody>
      </p:sp>
    </p:spTree>
    <p:extLst>
      <p:ext uri="{BB962C8B-B14F-4D97-AF65-F5344CB8AC3E}">
        <p14:creationId xmlns:p14="http://schemas.microsoft.com/office/powerpoint/2010/main" val="359861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685" y="295729"/>
            <a:ext cx="9409150" cy="1557519"/>
          </a:xfrm>
        </p:spPr>
        <p:txBody>
          <a:bodyPr/>
          <a:lstStyle/>
          <a:p>
            <a:pPr algn="ctr"/>
            <a:r>
              <a:rPr lang="nb-NO" sz="2800" b="1" dirty="0"/>
              <a:t/>
            </a:r>
            <a:br>
              <a:rPr lang="nb-NO" sz="2800" b="1" dirty="0"/>
            </a:br>
            <a:r>
              <a:rPr lang="nb-NO" sz="3600" b="1" dirty="0"/>
              <a:t>Value </a:t>
            </a:r>
            <a:r>
              <a:rPr lang="nb-NO" sz="3600" b="1" dirty="0" err="1"/>
              <a:t>components</a:t>
            </a:r>
            <a:r>
              <a:rPr lang="nb-NO" sz="3600" b="1" dirty="0"/>
              <a:t> in Amazon </a:t>
            </a:r>
            <a:r>
              <a:rPr lang="nb-NO" sz="3600" b="1" dirty="0" err="1"/>
              <a:t>rainforest</a:t>
            </a:r>
            <a:r>
              <a:rPr lang="nb-NO" sz="3600" b="1" dirty="0"/>
              <a:t> </a:t>
            </a:r>
            <a:r>
              <a:rPr lang="nb-NO" sz="3600" b="1" dirty="0" err="1"/>
              <a:t>valuation</a:t>
            </a:r>
            <a:r>
              <a:rPr lang="nb-NO" sz="3600" b="1" dirty="0"/>
              <a:t> (</a:t>
            </a:r>
            <a:r>
              <a:rPr lang="nb-NO" sz="3600" b="1" dirty="0" err="1"/>
              <a:t>cont</a:t>
            </a:r>
            <a:r>
              <a:rPr lang="nb-NO" sz="3600" b="1" dirty="0"/>
              <a:t>.)</a:t>
            </a:r>
            <a:endParaRPr lang="en-US" sz="3600" b="1" dirty="0"/>
          </a:p>
        </p:txBody>
      </p:sp>
      <p:sp>
        <p:nvSpPr>
          <p:cNvPr id="3" name="Content Placeholder 2"/>
          <p:cNvSpPr>
            <a:spLocks noGrp="1"/>
          </p:cNvSpPr>
          <p:nvPr>
            <p:ph idx="1"/>
          </p:nvPr>
        </p:nvSpPr>
        <p:spPr>
          <a:xfrm>
            <a:off x="1010652" y="1933074"/>
            <a:ext cx="9168063" cy="4604084"/>
          </a:xfrm>
        </p:spPr>
        <p:txBody>
          <a:bodyPr>
            <a:normAutofit/>
          </a:bodyPr>
          <a:lstStyle/>
          <a:p>
            <a:r>
              <a:rPr lang="nb-NO" dirty="0"/>
              <a:t>Consider adding all value components 1-3 up to an integrated, spatially explicit and differentiated, value of the Brazilian Amazon rainforest. </a:t>
            </a:r>
          </a:p>
          <a:p>
            <a:r>
              <a:rPr lang="nb-NO" dirty="0" err="1" smtClean="0"/>
              <a:t>These</a:t>
            </a:r>
            <a:r>
              <a:rPr lang="nb-NO" dirty="0" smtClean="0"/>
              <a:t> </a:t>
            </a:r>
            <a:r>
              <a:rPr lang="nb-NO" dirty="0"/>
              <a:t>benefits can be compared to program costs, for an overall evaluation in economic terms, of programs for </a:t>
            </a:r>
            <a:r>
              <a:rPr lang="nb-NO" dirty="0" smtClean="0"/>
              <a:t>Amazon </a:t>
            </a:r>
            <a:r>
              <a:rPr lang="nb-NO" dirty="0" err="1"/>
              <a:t>protection</a:t>
            </a:r>
            <a:r>
              <a:rPr lang="nb-NO" dirty="0" smtClean="0"/>
              <a:t>.</a:t>
            </a:r>
          </a:p>
          <a:p>
            <a:r>
              <a:rPr lang="nb-NO" i="1" dirty="0"/>
              <a:t>(Note </a:t>
            </a:r>
            <a:r>
              <a:rPr lang="nb-NO" i="1" dirty="0" err="1"/>
              <a:t>again</a:t>
            </a:r>
            <a:r>
              <a:rPr lang="nb-NO" i="1" dirty="0"/>
              <a:t> </a:t>
            </a:r>
            <a:r>
              <a:rPr lang="nb-NO" i="1" dirty="0" err="1"/>
              <a:t>that</a:t>
            </a:r>
            <a:r>
              <a:rPr lang="nb-NO" i="1" dirty="0"/>
              <a:t> </a:t>
            </a:r>
            <a:r>
              <a:rPr lang="nb-NO" i="1" dirty="0" err="1"/>
              <a:t>outside</a:t>
            </a:r>
            <a:r>
              <a:rPr lang="nb-NO" i="1" dirty="0"/>
              <a:t> </a:t>
            </a:r>
            <a:r>
              <a:rPr lang="nb-NO" i="1" dirty="0" err="1"/>
              <a:t>of</a:t>
            </a:r>
            <a:r>
              <a:rPr lang="nb-NO" i="1" dirty="0"/>
              <a:t> South America </a:t>
            </a:r>
            <a:r>
              <a:rPr lang="nb-NO" i="1" dirty="0" err="1"/>
              <a:t>only</a:t>
            </a:r>
            <a:r>
              <a:rPr lang="nb-NO" i="1" dirty="0"/>
              <a:t> </a:t>
            </a:r>
            <a:r>
              <a:rPr lang="nb-NO" i="1" dirty="0" err="1"/>
              <a:t>carbon</a:t>
            </a:r>
            <a:r>
              <a:rPr lang="nb-NO" i="1" dirty="0"/>
              <a:t> </a:t>
            </a:r>
            <a:r>
              <a:rPr lang="nb-NO" i="1" dirty="0" err="1"/>
              <a:t>values</a:t>
            </a:r>
            <a:r>
              <a:rPr lang="nb-NO" i="1" dirty="0"/>
              <a:t>, </a:t>
            </a:r>
            <a:r>
              <a:rPr lang="nb-NO" i="1" dirty="0" err="1"/>
              <a:t>plus</a:t>
            </a:r>
            <a:r>
              <a:rPr lang="nb-NO" i="1" dirty="0"/>
              <a:t> </a:t>
            </a:r>
            <a:r>
              <a:rPr lang="nb-NO" i="1" dirty="0" err="1"/>
              <a:t>other</a:t>
            </a:r>
            <a:r>
              <a:rPr lang="nb-NO" i="1" dirty="0"/>
              <a:t> </a:t>
            </a:r>
            <a:r>
              <a:rPr lang="nb-NO" i="1" dirty="0" err="1"/>
              <a:t>values</a:t>
            </a:r>
            <a:r>
              <a:rPr lang="nb-NO" i="1" dirty="0"/>
              <a:t> for U.S./Canada, </a:t>
            </a:r>
            <a:r>
              <a:rPr lang="nb-NO" i="1" dirty="0" err="1"/>
              <a:t>are</a:t>
            </a:r>
            <a:r>
              <a:rPr lang="nb-NO" i="1" dirty="0"/>
              <a:t> </a:t>
            </a:r>
            <a:r>
              <a:rPr lang="nb-NO" i="1" dirty="0" err="1"/>
              <a:t>included</a:t>
            </a:r>
            <a:r>
              <a:rPr lang="nb-NO" i="1" dirty="0"/>
              <a:t>. </a:t>
            </a:r>
            <a:r>
              <a:rPr lang="nb-NO" i="1" dirty="0" err="1"/>
              <a:t>Several</a:t>
            </a:r>
            <a:r>
              <a:rPr lang="nb-NO" i="1" dirty="0"/>
              <a:t> </a:t>
            </a:r>
            <a:r>
              <a:rPr lang="nb-NO" i="1" dirty="0" err="1"/>
              <a:t>local</a:t>
            </a:r>
            <a:r>
              <a:rPr lang="nb-NO" i="1" dirty="0"/>
              <a:t>/regional elements </a:t>
            </a:r>
            <a:r>
              <a:rPr lang="nb-NO" i="1" dirty="0" err="1"/>
              <a:t>are</a:t>
            </a:r>
            <a:r>
              <a:rPr lang="nb-NO" i="1" dirty="0"/>
              <a:t> </a:t>
            </a:r>
            <a:r>
              <a:rPr lang="nb-NO" i="1" dirty="0" err="1"/>
              <a:t>also</a:t>
            </a:r>
            <a:r>
              <a:rPr lang="nb-NO" i="1" dirty="0"/>
              <a:t> not </a:t>
            </a:r>
            <a:r>
              <a:rPr lang="nb-NO" i="1" dirty="0" err="1"/>
              <a:t>included</a:t>
            </a:r>
            <a:r>
              <a:rPr lang="nb-NO" i="1" dirty="0"/>
              <a:t>.)</a:t>
            </a:r>
            <a:endParaRPr lang="nb-NO" dirty="0"/>
          </a:p>
          <a:p>
            <a:endParaRPr lang="en-US" dirty="0"/>
          </a:p>
        </p:txBody>
      </p:sp>
      <p:sp>
        <p:nvSpPr>
          <p:cNvPr id="4" name="Slide Number Placeholder 3"/>
          <p:cNvSpPr>
            <a:spLocks noGrp="1"/>
          </p:cNvSpPr>
          <p:nvPr>
            <p:ph type="sldNum" sz="quarter" idx="12"/>
          </p:nvPr>
        </p:nvSpPr>
        <p:spPr/>
        <p:txBody>
          <a:bodyPr/>
          <a:lstStyle/>
          <a:p>
            <a:fld id="{2BE6747C-73E0-4F3A-97B7-CF8294304376}" type="slidenum">
              <a:rPr lang="en-US" smtClean="0"/>
              <a:t>32</a:t>
            </a:fld>
            <a:endParaRPr lang="en-US"/>
          </a:p>
        </p:txBody>
      </p:sp>
    </p:spTree>
    <p:extLst>
      <p:ext uri="{BB962C8B-B14F-4D97-AF65-F5344CB8AC3E}">
        <p14:creationId xmlns:p14="http://schemas.microsoft.com/office/powerpoint/2010/main" val="23012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7294"/>
            <a:ext cx="9398608" cy="1112244"/>
          </a:xfrm>
        </p:spPr>
        <p:txBody>
          <a:bodyPr/>
          <a:lstStyle/>
          <a:p>
            <a:pPr algn="ctr"/>
            <a:r>
              <a:rPr lang="en-US" sz="3200" b="1" dirty="0"/>
              <a:t>What is the value of the Amazon rainforest?</a:t>
            </a:r>
          </a:p>
        </p:txBody>
      </p:sp>
      <p:sp>
        <p:nvSpPr>
          <p:cNvPr id="3" name="Content Placeholder 2"/>
          <p:cNvSpPr>
            <a:spLocks noGrp="1"/>
          </p:cNvSpPr>
          <p:nvPr>
            <p:ph idx="1"/>
          </p:nvPr>
        </p:nvSpPr>
        <p:spPr>
          <a:xfrm>
            <a:off x="1100718" y="1490542"/>
            <a:ext cx="8909030" cy="4437016"/>
          </a:xfrm>
        </p:spPr>
        <p:txBody>
          <a:bodyPr>
            <a:noAutofit/>
          </a:bodyPr>
          <a:lstStyle/>
          <a:p>
            <a:pPr marL="0" indent="0">
              <a:buNone/>
            </a:pPr>
            <a:r>
              <a:rPr lang="en-US" sz="2400" dirty="0"/>
              <a:t>    We separate between three classes of value:</a:t>
            </a:r>
          </a:p>
          <a:p>
            <a:r>
              <a:rPr lang="en-US" sz="2400" dirty="0"/>
              <a:t>1) Local and regional values to the population in South America</a:t>
            </a:r>
          </a:p>
          <a:p>
            <a:r>
              <a:rPr lang="en-US" sz="2400" dirty="0"/>
              <a:t>2) Carbon values: The global benefit from carbon sequestration by keeping the forest</a:t>
            </a:r>
          </a:p>
          <a:p>
            <a:r>
              <a:rPr lang="en-US" sz="2400" dirty="0"/>
              <a:t>3) “Other global values”: Willingness to pay in other countries to preserve the Amazon </a:t>
            </a:r>
            <a:r>
              <a:rPr lang="en-US" sz="2400" dirty="0" smtClean="0"/>
              <a:t>rainforest</a:t>
            </a:r>
            <a:endParaRPr lang="en-US" sz="2400" dirty="0"/>
          </a:p>
          <a:p>
            <a:pPr marL="0" indent="0">
              <a:buNone/>
            </a:pPr>
            <a:r>
              <a:rPr lang="en-US" sz="2400" dirty="0" smtClean="0"/>
              <a:t>The project that is mainly discussed here </a:t>
            </a:r>
            <a:r>
              <a:rPr lang="en-US" sz="2400" dirty="0"/>
              <a:t>considers elements 1 and 2 only. Parts of element 3 have been subject to separate research in the World Bank. </a:t>
            </a:r>
          </a:p>
        </p:txBody>
      </p:sp>
      <p:sp>
        <p:nvSpPr>
          <p:cNvPr id="4" name="Slide Number Placeholder 3"/>
          <p:cNvSpPr>
            <a:spLocks noGrp="1"/>
          </p:cNvSpPr>
          <p:nvPr>
            <p:ph type="sldNum" sz="quarter" idx="12"/>
          </p:nvPr>
        </p:nvSpPr>
        <p:spPr/>
        <p:txBody>
          <a:bodyPr/>
          <a:lstStyle/>
          <a:p>
            <a:fld id="{2BE6747C-73E0-4F3A-97B7-CF8294304376}" type="slidenum">
              <a:rPr lang="en-US" smtClean="0"/>
              <a:t>4</a:t>
            </a:fld>
            <a:endParaRPr lang="en-US"/>
          </a:p>
        </p:txBody>
      </p:sp>
    </p:spTree>
    <p:extLst>
      <p:ext uri="{BB962C8B-B14F-4D97-AF65-F5344CB8AC3E}">
        <p14:creationId xmlns:p14="http://schemas.microsoft.com/office/powerpoint/2010/main" val="367804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Why is spatial </a:t>
            </a:r>
            <a:r>
              <a:rPr lang="en-US" sz="3200" b="1" dirty="0"/>
              <a:t>economic valuation of the </a:t>
            </a:r>
            <a:r>
              <a:rPr lang="en-US" sz="3200" b="1" dirty="0" smtClean="0"/>
              <a:t>Amazon particularly useful?</a:t>
            </a:r>
            <a:endParaRPr lang="en-US" sz="3200" b="1" dirty="0"/>
          </a:p>
        </p:txBody>
      </p:sp>
      <p:sp>
        <p:nvSpPr>
          <p:cNvPr id="3" name="Content Placeholder 2"/>
          <p:cNvSpPr>
            <a:spLocks noGrp="1"/>
          </p:cNvSpPr>
          <p:nvPr>
            <p:ph idx="1"/>
          </p:nvPr>
        </p:nvSpPr>
        <p:spPr>
          <a:xfrm>
            <a:off x="1024128" y="1914144"/>
            <a:ext cx="10241280" cy="4442206"/>
          </a:xfrm>
        </p:spPr>
        <p:txBody>
          <a:bodyPr>
            <a:normAutofit fontScale="92500" lnSpcReduction="10000"/>
          </a:bodyPr>
          <a:lstStyle/>
          <a:p>
            <a:r>
              <a:rPr lang="en-US" dirty="0"/>
              <a:t>Tells us w</a:t>
            </a:r>
            <a:r>
              <a:rPr lang="en-US" sz="2800" dirty="0"/>
              <a:t>here to most discourage conversion of rainforest to agriculture, by comparing preservation values to local opportunity values.</a:t>
            </a:r>
          </a:p>
          <a:p>
            <a:r>
              <a:rPr lang="en-US" sz="2800" dirty="0"/>
              <a:t>Where to put most effort to prevent illegal logging. </a:t>
            </a:r>
          </a:p>
          <a:p>
            <a:r>
              <a:rPr lang="en-US" dirty="0"/>
              <a:t>W</a:t>
            </a:r>
            <a:r>
              <a:rPr lang="en-US" sz="2800" dirty="0"/>
              <a:t>here to prevent forest fires, and how hard to work at this.</a:t>
            </a:r>
          </a:p>
          <a:p>
            <a:r>
              <a:rPr lang="en-US" sz="2800" dirty="0"/>
              <a:t>Where to establish new national parks and indigenous zones. </a:t>
            </a:r>
          </a:p>
          <a:p>
            <a:r>
              <a:rPr lang="nb-NO" dirty="0"/>
              <a:t>All these issues are crucially important for governments in the Amazon region.</a:t>
            </a:r>
          </a:p>
          <a:p>
            <a:r>
              <a:rPr lang="nb-NO" dirty="0"/>
              <a:t>Value mapping is helpful for these governments in this </a:t>
            </a:r>
            <a:r>
              <a:rPr lang="nb-NO" dirty="0" err="1"/>
              <a:t>work</a:t>
            </a:r>
            <a:r>
              <a:rPr lang="nb-NO" dirty="0" smtClean="0"/>
              <a:t>.</a:t>
            </a:r>
          </a:p>
          <a:p>
            <a:r>
              <a:rPr lang="nb-NO" sz="2800" dirty="0" err="1" smtClean="0"/>
              <a:t>But</a:t>
            </a:r>
            <a:r>
              <a:rPr lang="nb-NO" sz="2800" dirty="0" smtClean="0"/>
              <a:t> – far from all </a:t>
            </a:r>
            <a:r>
              <a:rPr lang="nb-NO" sz="2800" dirty="0" err="1" smtClean="0"/>
              <a:t>resources</a:t>
            </a:r>
            <a:r>
              <a:rPr lang="nb-NO" sz="2800" dirty="0" smtClean="0"/>
              <a:t> in </a:t>
            </a:r>
            <a:r>
              <a:rPr lang="nb-NO" sz="2800" dirty="0" err="1" smtClean="0"/>
              <a:t>the</a:t>
            </a:r>
            <a:r>
              <a:rPr lang="nb-NO" sz="2800" dirty="0" smtClean="0"/>
              <a:t> Amazon </a:t>
            </a:r>
            <a:r>
              <a:rPr lang="nb-NO" sz="2800" dirty="0" err="1" smtClean="0"/>
              <a:t>can</a:t>
            </a:r>
            <a:r>
              <a:rPr lang="nb-NO" sz="2800" dirty="0" smtClean="0"/>
              <a:t> </a:t>
            </a:r>
            <a:r>
              <a:rPr lang="nb-NO" sz="2800" dirty="0" err="1" smtClean="0"/>
              <a:t>easily</a:t>
            </a:r>
            <a:r>
              <a:rPr lang="nb-NO" sz="2800" dirty="0" smtClean="0"/>
              <a:t> be </a:t>
            </a:r>
            <a:r>
              <a:rPr lang="nb-NO" sz="2800" dirty="0" err="1" smtClean="0"/>
              <a:t>valued</a:t>
            </a:r>
            <a:r>
              <a:rPr lang="nb-NO" sz="2800" dirty="0" smtClean="0"/>
              <a:t> at a fine spatial </a:t>
            </a:r>
            <a:r>
              <a:rPr lang="nb-NO" sz="2800" dirty="0" err="1" smtClean="0"/>
              <a:t>scale</a:t>
            </a:r>
            <a:r>
              <a:rPr lang="nb-NO" sz="2800" dirty="0" smtClean="0"/>
              <a:t>. One </a:t>
            </a:r>
            <a:r>
              <a:rPr lang="nb-NO" sz="2800" dirty="0" err="1" smtClean="0"/>
              <a:t>example</a:t>
            </a:r>
            <a:r>
              <a:rPr lang="nb-NO" sz="2800" dirty="0" smtClean="0"/>
              <a:t> is </a:t>
            </a:r>
            <a:r>
              <a:rPr lang="nb-NO" sz="2800" dirty="0" err="1" smtClean="0"/>
              <a:t>biodiversity</a:t>
            </a:r>
            <a:r>
              <a:rPr lang="nb-NO" sz="2800" dirty="0" smtClean="0"/>
              <a:t>, </a:t>
            </a:r>
            <a:r>
              <a:rPr lang="nb-NO" sz="2800" dirty="0" err="1" smtClean="0"/>
              <a:t>another</a:t>
            </a:r>
            <a:r>
              <a:rPr lang="nb-NO" sz="2800" dirty="0" smtClean="0"/>
              <a:t> is </a:t>
            </a:r>
            <a:r>
              <a:rPr lang="nb-NO" sz="2800" dirty="0" err="1" smtClean="0"/>
              <a:t>recreation</a:t>
            </a:r>
            <a:r>
              <a:rPr lang="nb-NO" sz="2800" dirty="0" smtClean="0"/>
              <a:t> and </a:t>
            </a:r>
            <a:r>
              <a:rPr lang="nb-NO" sz="2800" dirty="0" err="1" smtClean="0"/>
              <a:t>tourism</a:t>
            </a:r>
            <a:r>
              <a:rPr lang="nb-NO" sz="2800" dirty="0" smtClean="0"/>
              <a:t>.</a:t>
            </a:r>
            <a:endParaRPr lang="en-US" sz="2800" dirty="0"/>
          </a:p>
          <a:p>
            <a:endParaRPr lang="en-US" sz="2400" dirty="0"/>
          </a:p>
        </p:txBody>
      </p:sp>
      <p:sp>
        <p:nvSpPr>
          <p:cNvPr id="4" name="Slide Number Placeholder 3"/>
          <p:cNvSpPr>
            <a:spLocks noGrp="1"/>
          </p:cNvSpPr>
          <p:nvPr>
            <p:ph type="sldNum" sz="quarter" idx="12"/>
          </p:nvPr>
        </p:nvSpPr>
        <p:spPr/>
        <p:txBody>
          <a:bodyPr/>
          <a:lstStyle/>
          <a:p>
            <a:fld id="{2BE6747C-73E0-4F3A-97B7-CF8294304376}" type="slidenum">
              <a:rPr lang="en-US" smtClean="0"/>
              <a:t>5</a:t>
            </a:fld>
            <a:endParaRPr lang="en-US"/>
          </a:p>
        </p:txBody>
      </p:sp>
    </p:spTree>
    <p:extLst>
      <p:ext uri="{BB962C8B-B14F-4D97-AF65-F5344CB8AC3E}">
        <p14:creationId xmlns:p14="http://schemas.microsoft.com/office/powerpoint/2010/main" val="152869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b-NO" sz="3600" b="1" dirty="0" err="1" smtClean="0"/>
              <a:t>Environmental</a:t>
            </a:r>
            <a:r>
              <a:rPr lang="nb-NO" sz="3600" b="1" dirty="0" smtClean="0"/>
              <a:t> </a:t>
            </a:r>
            <a:r>
              <a:rPr lang="nb-NO" sz="3600" b="1" dirty="0" err="1" smtClean="0"/>
              <a:t>valuation</a:t>
            </a:r>
            <a:r>
              <a:rPr lang="nb-NO" sz="3600" b="1" dirty="0" smtClean="0"/>
              <a:t>: Types </a:t>
            </a:r>
            <a:r>
              <a:rPr lang="nb-NO" sz="3600" b="1" dirty="0" err="1" smtClean="0"/>
              <a:t>of</a:t>
            </a:r>
            <a:r>
              <a:rPr lang="nb-NO" sz="3600" b="1" dirty="0" smtClean="0"/>
              <a:t> </a:t>
            </a:r>
            <a:r>
              <a:rPr lang="nb-NO" sz="3600" b="1" dirty="0" err="1" smtClean="0"/>
              <a:t>value</a:t>
            </a:r>
            <a:endParaRPr lang="en-US" sz="3600" b="1" dirty="0"/>
          </a:p>
        </p:txBody>
      </p:sp>
      <p:sp>
        <p:nvSpPr>
          <p:cNvPr id="3" name="Content Placeholder 2"/>
          <p:cNvSpPr>
            <a:spLocks noGrp="1"/>
          </p:cNvSpPr>
          <p:nvPr>
            <p:ph idx="1"/>
          </p:nvPr>
        </p:nvSpPr>
        <p:spPr/>
        <p:txBody>
          <a:bodyPr/>
          <a:lstStyle/>
          <a:p>
            <a:r>
              <a:rPr lang="nb-NO" b="1" dirty="0" err="1" smtClean="0"/>
              <a:t>Use</a:t>
            </a:r>
            <a:r>
              <a:rPr lang="nb-NO" b="1" dirty="0" smtClean="0"/>
              <a:t> </a:t>
            </a:r>
            <a:r>
              <a:rPr lang="nb-NO" b="1" dirty="0" err="1" smtClean="0"/>
              <a:t>value</a:t>
            </a:r>
            <a:r>
              <a:rPr lang="nb-NO" dirty="0" smtClean="0"/>
              <a:t>: This is </a:t>
            </a:r>
            <a:r>
              <a:rPr lang="nb-NO" dirty="0" err="1" smtClean="0"/>
              <a:t>our</a:t>
            </a:r>
            <a:r>
              <a:rPr lang="nb-NO" dirty="0" smtClean="0"/>
              <a:t> </a:t>
            </a:r>
            <a:r>
              <a:rPr lang="nb-NO" dirty="0" err="1" smtClean="0"/>
              <a:t>direct</a:t>
            </a:r>
            <a:r>
              <a:rPr lang="nb-NO" dirty="0" smtClean="0"/>
              <a:t> </a:t>
            </a:r>
            <a:r>
              <a:rPr lang="nb-NO" dirty="0" err="1" smtClean="0"/>
              <a:t>value</a:t>
            </a:r>
            <a:r>
              <a:rPr lang="nb-NO" dirty="0" smtClean="0"/>
              <a:t> from </a:t>
            </a:r>
            <a:r>
              <a:rPr lang="nb-NO" dirty="0" err="1" smtClean="0"/>
              <a:t>the</a:t>
            </a:r>
            <a:r>
              <a:rPr lang="nb-NO" dirty="0" smtClean="0"/>
              <a:t> </a:t>
            </a:r>
            <a:r>
              <a:rPr lang="nb-NO" dirty="0" err="1" smtClean="0"/>
              <a:t>forest</a:t>
            </a:r>
            <a:r>
              <a:rPr lang="nb-NO" dirty="0" smtClean="0"/>
              <a:t> (or </a:t>
            </a:r>
            <a:r>
              <a:rPr lang="nb-NO" dirty="0" err="1" smtClean="0"/>
              <a:t>another</a:t>
            </a:r>
            <a:r>
              <a:rPr lang="nb-NO" dirty="0" smtClean="0"/>
              <a:t> </a:t>
            </a:r>
            <a:r>
              <a:rPr lang="nb-NO" dirty="0" err="1" smtClean="0"/>
              <a:t>environmental</a:t>
            </a:r>
            <a:r>
              <a:rPr lang="nb-NO" dirty="0" smtClean="0"/>
              <a:t> </a:t>
            </a:r>
            <a:r>
              <a:rPr lang="nb-NO" dirty="0" err="1" smtClean="0"/>
              <a:t>good</a:t>
            </a:r>
            <a:r>
              <a:rPr lang="nb-NO" dirty="0" smtClean="0"/>
              <a:t>), in terms </a:t>
            </a:r>
            <a:r>
              <a:rPr lang="nb-NO" dirty="0" err="1" smtClean="0"/>
              <a:t>of</a:t>
            </a:r>
            <a:r>
              <a:rPr lang="nb-NO" dirty="0" smtClean="0"/>
              <a:t> </a:t>
            </a:r>
            <a:r>
              <a:rPr lang="nb-NO" dirty="0" err="1" smtClean="0"/>
              <a:t>products</a:t>
            </a:r>
            <a:r>
              <a:rPr lang="nb-NO" dirty="0" smtClean="0"/>
              <a:t>, or services (</a:t>
            </a:r>
            <a:r>
              <a:rPr lang="nb-NO" dirty="0" err="1" smtClean="0"/>
              <a:t>such</a:t>
            </a:r>
            <a:r>
              <a:rPr lang="nb-NO" dirty="0" smtClean="0"/>
              <a:t> as </a:t>
            </a:r>
            <a:r>
              <a:rPr lang="nb-NO" dirty="0" err="1" smtClean="0"/>
              <a:t>tourism</a:t>
            </a:r>
            <a:r>
              <a:rPr lang="nb-NO" dirty="0" smtClean="0"/>
              <a:t> and </a:t>
            </a:r>
            <a:r>
              <a:rPr lang="nb-NO" dirty="0" err="1" smtClean="0"/>
              <a:t>recreation</a:t>
            </a:r>
            <a:r>
              <a:rPr lang="nb-NO" dirty="0" smtClean="0"/>
              <a:t>, </a:t>
            </a:r>
            <a:r>
              <a:rPr lang="nb-NO" dirty="0" err="1" smtClean="0"/>
              <a:t>health</a:t>
            </a:r>
            <a:r>
              <a:rPr lang="nb-NO" dirty="0" smtClean="0"/>
              <a:t> </a:t>
            </a:r>
            <a:r>
              <a:rPr lang="nb-NO" dirty="0" err="1" smtClean="0"/>
              <a:t>benefits</a:t>
            </a:r>
            <a:r>
              <a:rPr lang="nb-NO" dirty="0" smtClean="0"/>
              <a:t>).</a:t>
            </a:r>
          </a:p>
          <a:p>
            <a:r>
              <a:rPr lang="nb-NO" b="1" dirty="0" smtClean="0"/>
              <a:t>Option </a:t>
            </a:r>
            <a:r>
              <a:rPr lang="nb-NO" b="1" dirty="0" err="1" smtClean="0"/>
              <a:t>value</a:t>
            </a:r>
            <a:r>
              <a:rPr lang="nb-NO" dirty="0" smtClean="0"/>
              <a:t>: The </a:t>
            </a:r>
            <a:r>
              <a:rPr lang="nb-NO" dirty="0" err="1" smtClean="0"/>
              <a:t>value</a:t>
            </a:r>
            <a:r>
              <a:rPr lang="nb-NO" dirty="0" smtClean="0"/>
              <a:t> </a:t>
            </a:r>
            <a:r>
              <a:rPr lang="nb-NO" dirty="0" err="1" smtClean="0"/>
              <a:t>we</a:t>
            </a:r>
            <a:r>
              <a:rPr lang="nb-NO" dirty="0" smtClean="0"/>
              <a:t> </a:t>
            </a:r>
            <a:r>
              <a:rPr lang="nb-NO" dirty="0" err="1" smtClean="0"/>
              <a:t>put</a:t>
            </a:r>
            <a:r>
              <a:rPr lang="nb-NO" dirty="0" smtClean="0"/>
              <a:t> to have </a:t>
            </a:r>
            <a:r>
              <a:rPr lang="nb-NO" dirty="0" err="1" smtClean="0"/>
              <a:t>the</a:t>
            </a:r>
            <a:r>
              <a:rPr lang="nb-NO" dirty="0" smtClean="0"/>
              <a:t> </a:t>
            </a:r>
            <a:r>
              <a:rPr lang="nb-NO" dirty="0" err="1" smtClean="0"/>
              <a:t>option</a:t>
            </a:r>
            <a:r>
              <a:rPr lang="nb-NO" dirty="0" smtClean="0"/>
              <a:t> to </a:t>
            </a:r>
            <a:r>
              <a:rPr lang="nb-NO" dirty="0" err="1" smtClean="0"/>
              <a:t>use</a:t>
            </a:r>
            <a:r>
              <a:rPr lang="nb-NO" dirty="0" smtClean="0"/>
              <a:t> </a:t>
            </a:r>
            <a:r>
              <a:rPr lang="nb-NO" dirty="0" err="1" smtClean="0"/>
              <a:t>the</a:t>
            </a:r>
            <a:r>
              <a:rPr lang="nb-NO" dirty="0" smtClean="0"/>
              <a:t> </a:t>
            </a:r>
            <a:r>
              <a:rPr lang="nb-NO" dirty="0" err="1" smtClean="0"/>
              <a:t>resource</a:t>
            </a:r>
            <a:r>
              <a:rPr lang="nb-NO" dirty="0" smtClean="0"/>
              <a:t>, </a:t>
            </a:r>
            <a:r>
              <a:rPr lang="nb-NO" dirty="0" err="1" smtClean="0"/>
              <a:t>even</a:t>
            </a:r>
            <a:r>
              <a:rPr lang="nb-NO" dirty="0" smtClean="0"/>
              <a:t> </a:t>
            </a:r>
            <a:r>
              <a:rPr lang="nb-NO" dirty="0" err="1" smtClean="0"/>
              <a:t>if</a:t>
            </a:r>
            <a:r>
              <a:rPr lang="nb-NO" dirty="0" smtClean="0"/>
              <a:t> </a:t>
            </a:r>
            <a:r>
              <a:rPr lang="nb-NO" dirty="0" err="1" smtClean="0"/>
              <a:t>we</a:t>
            </a:r>
            <a:r>
              <a:rPr lang="nb-NO" dirty="0" smtClean="0"/>
              <a:t> </a:t>
            </a:r>
            <a:r>
              <a:rPr lang="nb-NO" dirty="0" err="1" smtClean="0"/>
              <a:t>are</a:t>
            </a:r>
            <a:r>
              <a:rPr lang="nb-NO" dirty="0" smtClean="0"/>
              <a:t> </a:t>
            </a:r>
            <a:r>
              <a:rPr lang="nb-NO" dirty="0" err="1" smtClean="0"/>
              <a:t>currently</a:t>
            </a:r>
            <a:r>
              <a:rPr lang="nb-NO" dirty="0" smtClean="0"/>
              <a:t> not </a:t>
            </a:r>
            <a:r>
              <a:rPr lang="nb-NO" dirty="0" err="1" smtClean="0"/>
              <a:t>using</a:t>
            </a:r>
            <a:r>
              <a:rPr lang="nb-NO" dirty="0" smtClean="0"/>
              <a:t> it. </a:t>
            </a:r>
          </a:p>
          <a:p>
            <a:r>
              <a:rPr lang="nb-NO" b="1" dirty="0" err="1" smtClean="0"/>
              <a:t>Existence</a:t>
            </a:r>
            <a:r>
              <a:rPr lang="nb-NO" b="1" dirty="0" smtClean="0"/>
              <a:t> or </a:t>
            </a:r>
            <a:r>
              <a:rPr lang="nb-NO" b="1" dirty="0" err="1" smtClean="0"/>
              <a:t>preservation</a:t>
            </a:r>
            <a:r>
              <a:rPr lang="nb-NO" b="1" dirty="0" smtClean="0"/>
              <a:t> («passive-</a:t>
            </a:r>
            <a:r>
              <a:rPr lang="nb-NO" b="1" dirty="0" err="1" smtClean="0"/>
              <a:t>use</a:t>
            </a:r>
            <a:r>
              <a:rPr lang="nb-NO" b="1" dirty="0" smtClean="0"/>
              <a:t>») </a:t>
            </a:r>
            <a:r>
              <a:rPr lang="nb-NO" b="1" dirty="0" err="1" smtClean="0"/>
              <a:t>value</a:t>
            </a:r>
            <a:r>
              <a:rPr lang="nb-NO" dirty="0" smtClean="0"/>
              <a:t>: This is </a:t>
            </a:r>
            <a:r>
              <a:rPr lang="nb-NO" dirty="0" err="1" smtClean="0"/>
              <a:t>the</a:t>
            </a:r>
            <a:r>
              <a:rPr lang="nb-NO" dirty="0" smtClean="0"/>
              <a:t> </a:t>
            </a:r>
            <a:r>
              <a:rPr lang="nb-NO" dirty="0" err="1" smtClean="0"/>
              <a:t>value</a:t>
            </a:r>
            <a:r>
              <a:rPr lang="nb-NO" dirty="0" smtClean="0"/>
              <a:t> </a:t>
            </a:r>
            <a:r>
              <a:rPr lang="nb-NO" dirty="0" err="1" smtClean="0"/>
              <a:t>we</a:t>
            </a:r>
            <a:r>
              <a:rPr lang="nb-NO" dirty="0" smtClean="0"/>
              <a:t> </a:t>
            </a:r>
            <a:r>
              <a:rPr lang="nb-NO" dirty="0" err="1" smtClean="0"/>
              <a:t>put</a:t>
            </a:r>
            <a:r>
              <a:rPr lang="nb-NO" dirty="0" smtClean="0"/>
              <a:t> to </a:t>
            </a:r>
            <a:r>
              <a:rPr lang="nb-NO" dirty="0" err="1" smtClean="0"/>
              <a:t>the</a:t>
            </a:r>
            <a:r>
              <a:rPr lang="nb-NO" dirty="0" smtClean="0"/>
              <a:t> </a:t>
            </a:r>
            <a:r>
              <a:rPr lang="nb-NO" dirty="0" err="1" smtClean="0"/>
              <a:t>resource</a:t>
            </a:r>
            <a:r>
              <a:rPr lang="nb-NO" dirty="0" smtClean="0"/>
              <a:t>, just </a:t>
            </a:r>
            <a:r>
              <a:rPr lang="nb-NO" dirty="0" err="1" smtClean="0"/>
              <a:t>because</a:t>
            </a:r>
            <a:r>
              <a:rPr lang="nb-NO" dirty="0" smtClean="0"/>
              <a:t> </a:t>
            </a:r>
            <a:r>
              <a:rPr lang="nb-NO" dirty="0" err="1" smtClean="0"/>
              <a:t>we</a:t>
            </a:r>
            <a:r>
              <a:rPr lang="nb-NO" dirty="0" smtClean="0"/>
              <a:t> </a:t>
            </a:r>
            <a:r>
              <a:rPr lang="nb-NO" dirty="0" err="1" smtClean="0"/>
              <a:t>want</a:t>
            </a:r>
            <a:r>
              <a:rPr lang="nb-NO" dirty="0" smtClean="0"/>
              <a:t> it to </a:t>
            </a:r>
            <a:r>
              <a:rPr lang="nb-NO" dirty="0" err="1" smtClean="0"/>
              <a:t>exist</a:t>
            </a:r>
            <a:r>
              <a:rPr lang="nb-NO" dirty="0" smtClean="0"/>
              <a:t> and be </a:t>
            </a:r>
            <a:r>
              <a:rPr lang="nb-NO" dirty="0" err="1" smtClean="0"/>
              <a:t>preserved</a:t>
            </a:r>
            <a:r>
              <a:rPr lang="nb-NO" dirty="0" smtClean="0"/>
              <a:t>, for </a:t>
            </a:r>
            <a:r>
              <a:rPr lang="nb-NO" dirty="0" err="1" smtClean="0"/>
              <a:t>us</a:t>
            </a:r>
            <a:r>
              <a:rPr lang="nb-NO" dirty="0" smtClean="0"/>
              <a:t> </a:t>
            </a:r>
            <a:r>
              <a:rPr lang="nb-NO" dirty="0" err="1" smtClean="0"/>
              <a:t>now</a:t>
            </a:r>
            <a:r>
              <a:rPr lang="nb-NO" dirty="0" smtClean="0"/>
              <a:t> and in </a:t>
            </a:r>
            <a:r>
              <a:rPr lang="nb-NO" dirty="0" err="1" smtClean="0"/>
              <a:t>the</a:t>
            </a:r>
            <a:r>
              <a:rPr lang="nb-NO" dirty="0" smtClean="0"/>
              <a:t> </a:t>
            </a:r>
            <a:r>
              <a:rPr lang="nb-NO" dirty="0" err="1" smtClean="0"/>
              <a:t>future</a:t>
            </a:r>
            <a:r>
              <a:rPr lang="nb-NO" dirty="0" smtClean="0"/>
              <a:t>, and for </a:t>
            </a:r>
            <a:r>
              <a:rPr lang="nb-NO" dirty="0" err="1" smtClean="0"/>
              <a:t>future</a:t>
            </a:r>
            <a:r>
              <a:rPr lang="nb-NO" dirty="0" smtClean="0"/>
              <a:t> </a:t>
            </a:r>
            <a:r>
              <a:rPr lang="nb-NO" dirty="0" err="1" smtClean="0"/>
              <a:t>generations</a:t>
            </a:r>
            <a:r>
              <a:rPr lang="nb-NO" dirty="0" smtClean="0"/>
              <a:t>. </a:t>
            </a:r>
            <a:endParaRPr lang="en-US" dirty="0"/>
          </a:p>
        </p:txBody>
      </p:sp>
      <p:sp>
        <p:nvSpPr>
          <p:cNvPr id="4" name="Slide Number Placeholder 3"/>
          <p:cNvSpPr>
            <a:spLocks noGrp="1"/>
          </p:cNvSpPr>
          <p:nvPr>
            <p:ph type="sldNum" sz="quarter" idx="12"/>
          </p:nvPr>
        </p:nvSpPr>
        <p:spPr/>
        <p:txBody>
          <a:bodyPr/>
          <a:lstStyle/>
          <a:p>
            <a:fld id="{2BE6747C-73E0-4F3A-97B7-CF8294304376}" type="slidenum">
              <a:rPr lang="en-US" smtClean="0"/>
              <a:t>6</a:t>
            </a:fld>
            <a:endParaRPr lang="en-US"/>
          </a:p>
        </p:txBody>
      </p:sp>
    </p:spTree>
    <p:extLst>
      <p:ext uri="{BB962C8B-B14F-4D97-AF65-F5344CB8AC3E}">
        <p14:creationId xmlns:p14="http://schemas.microsoft.com/office/powerpoint/2010/main" val="2838126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b-NO" sz="3600" b="1" dirty="0" smtClean="0"/>
              <a:t>3 </a:t>
            </a:r>
            <a:r>
              <a:rPr lang="nb-NO" sz="3600" b="1" dirty="0" err="1" smtClean="0"/>
              <a:t>main</a:t>
            </a:r>
            <a:r>
              <a:rPr lang="nb-NO" sz="3600" b="1" dirty="0" smtClean="0"/>
              <a:t> </a:t>
            </a:r>
            <a:r>
              <a:rPr lang="nb-NO" sz="3600" b="1" dirty="0" err="1" smtClean="0"/>
              <a:t>groups</a:t>
            </a:r>
            <a:r>
              <a:rPr lang="nb-NO" sz="3600" b="1" dirty="0" smtClean="0"/>
              <a:t> </a:t>
            </a:r>
            <a:r>
              <a:rPr lang="nb-NO" sz="3600" b="1" dirty="0" err="1" smtClean="0"/>
              <a:t>of</a:t>
            </a:r>
            <a:r>
              <a:rPr lang="nb-NO" sz="3600" b="1" dirty="0" smtClean="0"/>
              <a:t> </a:t>
            </a:r>
            <a:r>
              <a:rPr lang="nb-NO" sz="3600" b="1" dirty="0" err="1" smtClean="0"/>
              <a:t>goods</a:t>
            </a:r>
            <a:r>
              <a:rPr lang="nb-NO" sz="3600" b="1" dirty="0" smtClean="0"/>
              <a:t> and services </a:t>
            </a:r>
            <a:r>
              <a:rPr lang="nb-NO" sz="3600" b="1" dirty="0" err="1" smtClean="0"/>
              <a:t>that</a:t>
            </a:r>
            <a:r>
              <a:rPr lang="nb-NO" sz="3600" b="1" dirty="0" smtClean="0"/>
              <a:t> </a:t>
            </a:r>
            <a:r>
              <a:rPr lang="nb-NO" sz="3600" b="1" dirty="0" err="1" smtClean="0"/>
              <a:t>give</a:t>
            </a:r>
            <a:r>
              <a:rPr lang="nb-NO" sz="3600" b="1" dirty="0" smtClean="0"/>
              <a:t> </a:t>
            </a:r>
            <a:r>
              <a:rPr lang="nb-NO" sz="3600" b="1" dirty="0" err="1" smtClean="0"/>
              <a:t>rainforests</a:t>
            </a:r>
            <a:r>
              <a:rPr lang="nb-NO" sz="3600" b="1" dirty="0" smtClean="0"/>
              <a:t> </a:t>
            </a:r>
            <a:r>
              <a:rPr lang="nb-NO" sz="3600" b="1" dirty="0" err="1" smtClean="0"/>
              <a:t>value</a:t>
            </a:r>
            <a:r>
              <a:rPr lang="nb-NO" sz="3600" b="1" dirty="0" smtClean="0"/>
              <a:t>:</a:t>
            </a:r>
            <a:endParaRPr lang="en-US" sz="3600" b="1" dirty="0"/>
          </a:p>
        </p:txBody>
      </p:sp>
      <p:sp>
        <p:nvSpPr>
          <p:cNvPr id="3" name="Content Placeholder 2"/>
          <p:cNvSpPr>
            <a:spLocks noGrp="1"/>
          </p:cNvSpPr>
          <p:nvPr>
            <p:ph idx="1"/>
          </p:nvPr>
        </p:nvSpPr>
        <p:spPr/>
        <p:txBody>
          <a:bodyPr/>
          <a:lstStyle/>
          <a:p>
            <a:pPr marL="514350" indent="-514350">
              <a:buAutoNum type="arabicPeriod"/>
            </a:pPr>
            <a:r>
              <a:rPr lang="nb-NO" b="1" dirty="0" err="1" smtClean="0"/>
              <a:t>Provisioning</a:t>
            </a:r>
            <a:r>
              <a:rPr lang="nb-NO" b="1" dirty="0" smtClean="0"/>
              <a:t> services</a:t>
            </a:r>
            <a:r>
              <a:rPr lang="nb-NO" dirty="0" smtClean="0"/>
              <a:t>: </a:t>
            </a:r>
            <a:r>
              <a:rPr lang="nb-NO" dirty="0" err="1" smtClean="0"/>
              <a:t>timber</a:t>
            </a:r>
            <a:r>
              <a:rPr lang="nb-NO" dirty="0" smtClean="0"/>
              <a:t>, non-</a:t>
            </a:r>
            <a:r>
              <a:rPr lang="nb-NO" dirty="0" err="1" smtClean="0"/>
              <a:t>timber</a:t>
            </a:r>
            <a:r>
              <a:rPr lang="nb-NO" dirty="0" smtClean="0"/>
              <a:t> </a:t>
            </a:r>
            <a:r>
              <a:rPr lang="nb-NO" dirty="0" err="1" smtClean="0"/>
              <a:t>products</a:t>
            </a:r>
            <a:r>
              <a:rPr lang="nb-NO" dirty="0" smtClean="0"/>
              <a:t>, game, </a:t>
            </a:r>
            <a:r>
              <a:rPr lang="nb-NO" dirty="0" err="1" smtClean="0"/>
              <a:t>fish</a:t>
            </a:r>
            <a:r>
              <a:rPr lang="nb-NO" dirty="0" smtClean="0"/>
              <a:t>, </a:t>
            </a:r>
            <a:r>
              <a:rPr lang="nb-NO" dirty="0" err="1" smtClean="0"/>
              <a:t>bioprospecting</a:t>
            </a:r>
            <a:r>
              <a:rPr lang="nb-NO" dirty="0" smtClean="0"/>
              <a:t>.</a:t>
            </a:r>
          </a:p>
          <a:p>
            <a:pPr marL="514350" indent="-514350">
              <a:buAutoNum type="arabicPeriod"/>
            </a:pPr>
            <a:r>
              <a:rPr lang="nb-NO" b="1" dirty="0" err="1" smtClean="0"/>
              <a:t>Supporting</a:t>
            </a:r>
            <a:r>
              <a:rPr lang="nb-NO" b="1" dirty="0" smtClean="0"/>
              <a:t> and </a:t>
            </a:r>
            <a:r>
              <a:rPr lang="nb-NO" b="1" dirty="0" err="1" smtClean="0"/>
              <a:t>regulating</a:t>
            </a:r>
            <a:r>
              <a:rPr lang="nb-NO" b="1" dirty="0" smtClean="0"/>
              <a:t> services</a:t>
            </a:r>
            <a:r>
              <a:rPr lang="nb-NO" dirty="0" smtClean="0"/>
              <a:t>: </a:t>
            </a:r>
            <a:r>
              <a:rPr lang="nb-NO" dirty="0" err="1" smtClean="0"/>
              <a:t>Carbon</a:t>
            </a:r>
            <a:r>
              <a:rPr lang="nb-NO" dirty="0" smtClean="0"/>
              <a:t> </a:t>
            </a:r>
            <a:r>
              <a:rPr lang="nb-NO" dirty="0" err="1" smtClean="0"/>
              <a:t>sequestration</a:t>
            </a:r>
            <a:r>
              <a:rPr lang="nb-NO" dirty="0" smtClean="0"/>
              <a:t>, </a:t>
            </a:r>
            <a:r>
              <a:rPr lang="nb-NO" dirty="0" err="1" smtClean="0"/>
              <a:t>biodiversity</a:t>
            </a:r>
            <a:r>
              <a:rPr lang="nb-NO" dirty="0" smtClean="0"/>
              <a:t> and </a:t>
            </a:r>
            <a:r>
              <a:rPr lang="nb-NO" dirty="0" err="1" smtClean="0"/>
              <a:t>biological</a:t>
            </a:r>
            <a:r>
              <a:rPr lang="nb-NO" dirty="0" smtClean="0"/>
              <a:t> </a:t>
            </a:r>
            <a:r>
              <a:rPr lang="nb-NO" dirty="0" err="1" smtClean="0"/>
              <a:t>resources</a:t>
            </a:r>
            <a:r>
              <a:rPr lang="nb-NO" dirty="0" smtClean="0"/>
              <a:t>, </a:t>
            </a:r>
            <a:r>
              <a:rPr lang="nb-NO" dirty="0" err="1" smtClean="0"/>
              <a:t>hydrological</a:t>
            </a:r>
            <a:r>
              <a:rPr lang="nb-NO" dirty="0" smtClean="0"/>
              <a:t> </a:t>
            </a:r>
            <a:r>
              <a:rPr lang="nb-NO" dirty="0" err="1" smtClean="0"/>
              <a:t>impacts</a:t>
            </a:r>
            <a:r>
              <a:rPr lang="nb-NO" dirty="0" smtClean="0"/>
              <a:t>, </a:t>
            </a:r>
            <a:r>
              <a:rPr lang="nb-NO" dirty="0" err="1" smtClean="0"/>
              <a:t>watershed</a:t>
            </a:r>
            <a:r>
              <a:rPr lang="nb-NO" dirty="0" smtClean="0"/>
              <a:t> </a:t>
            </a:r>
            <a:r>
              <a:rPr lang="nb-NO" dirty="0" err="1" smtClean="0"/>
              <a:t>protection</a:t>
            </a:r>
            <a:r>
              <a:rPr lang="nb-NO" dirty="0" smtClean="0"/>
              <a:t>, </a:t>
            </a:r>
            <a:r>
              <a:rPr lang="nb-NO" dirty="0" err="1" smtClean="0"/>
              <a:t>erosion</a:t>
            </a:r>
            <a:r>
              <a:rPr lang="nb-NO" dirty="0" smtClean="0"/>
              <a:t> </a:t>
            </a:r>
            <a:r>
              <a:rPr lang="nb-NO" dirty="0" err="1" smtClean="0"/>
              <a:t>prevention</a:t>
            </a:r>
            <a:r>
              <a:rPr lang="nb-NO" dirty="0" smtClean="0"/>
              <a:t>, </a:t>
            </a:r>
            <a:r>
              <a:rPr lang="nb-NO" dirty="0" err="1" smtClean="0"/>
              <a:t>forest</a:t>
            </a:r>
            <a:r>
              <a:rPr lang="nb-NO" dirty="0" smtClean="0"/>
              <a:t> fire </a:t>
            </a:r>
            <a:r>
              <a:rPr lang="nb-NO" dirty="0" err="1" smtClean="0"/>
              <a:t>regulation</a:t>
            </a:r>
            <a:r>
              <a:rPr lang="nb-NO" dirty="0" smtClean="0"/>
              <a:t>.</a:t>
            </a:r>
            <a:endParaRPr lang="nb-NO" dirty="0"/>
          </a:p>
          <a:p>
            <a:pPr marL="514350" indent="-514350">
              <a:buAutoNum type="arabicPeriod"/>
            </a:pPr>
            <a:r>
              <a:rPr lang="nb-NO" b="1" dirty="0" smtClean="0"/>
              <a:t>Cultural and </a:t>
            </a:r>
            <a:r>
              <a:rPr lang="nb-NO" b="1" dirty="0" err="1" smtClean="0"/>
              <a:t>other</a:t>
            </a:r>
            <a:r>
              <a:rPr lang="nb-NO" b="1" dirty="0" smtClean="0"/>
              <a:t> human services</a:t>
            </a:r>
            <a:r>
              <a:rPr lang="nb-NO" dirty="0" smtClean="0"/>
              <a:t>: </a:t>
            </a:r>
            <a:r>
              <a:rPr lang="nb-NO" dirty="0" err="1" smtClean="0"/>
              <a:t>Tourism</a:t>
            </a:r>
            <a:r>
              <a:rPr lang="nb-NO" dirty="0" smtClean="0"/>
              <a:t> and </a:t>
            </a:r>
            <a:r>
              <a:rPr lang="nb-NO" dirty="0" err="1" smtClean="0"/>
              <a:t>recreation</a:t>
            </a:r>
            <a:r>
              <a:rPr lang="nb-NO" dirty="0" smtClean="0"/>
              <a:t>, human </a:t>
            </a:r>
            <a:r>
              <a:rPr lang="nb-NO" dirty="0" err="1" smtClean="0"/>
              <a:t>health</a:t>
            </a:r>
            <a:r>
              <a:rPr lang="nb-NO" dirty="0" smtClean="0"/>
              <a:t> </a:t>
            </a:r>
            <a:r>
              <a:rPr lang="nb-NO" dirty="0" err="1" smtClean="0"/>
              <a:t>impacts</a:t>
            </a:r>
            <a:r>
              <a:rPr lang="nb-NO" dirty="0" smtClean="0"/>
              <a:t>.</a:t>
            </a:r>
          </a:p>
          <a:p>
            <a:pPr marL="514350" indent="-514350">
              <a:buAutoNum type="arabicPeriod"/>
            </a:pPr>
            <a:r>
              <a:rPr lang="nb-NO" dirty="0" smtClean="0"/>
              <a:t>My Amazon </a:t>
            </a:r>
            <a:r>
              <a:rPr lang="nb-NO" dirty="0" err="1" smtClean="0"/>
              <a:t>project</a:t>
            </a:r>
            <a:r>
              <a:rPr lang="nb-NO" dirty="0" smtClean="0"/>
              <a:t> </a:t>
            </a:r>
            <a:r>
              <a:rPr lang="nb-NO" dirty="0" err="1" smtClean="0"/>
              <a:t>values</a:t>
            </a:r>
            <a:r>
              <a:rPr lang="nb-NO" dirty="0" smtClean="0"/>
              <a:t> </a:t>
            </a:r>
            <a:r>
              <a:rPr lang="nb-NO" dirty="0" err="1" smtClean="0"/>
              <a:t>only</a:t>
            </a:r>
            <a:r>
              <a:rPr lang="nb-NO" dirty="0" smtClean="0"/>
              <a:t> </a:t>
            </a:r>
            <a:r>
              <a:rPr lang="nb-NO" dirty="0" err="1" smtClean="0"/>
              <a:t>some</a:t>
            </a:r>
            <a:r>
              <a:rPr lang="nb-NO" dirty="0" smtClean="0"/>
              <a:t> </a:t>
            </a:r>
            <a:r>
              <a:rPr lang="nb-NO" dirty="0" err="1" smtClean="0"/>
              <a:t>of</a:t>
            </a:r>
            <a:r>
              <a:rPr lang="nb-NO" dirty="0" smtClean="0"/>
              <a:t> </a:t>
            </a:r>
            <a:r>
              <a:rPr lang="nb-NO" dirty="0" err="1" smtClean="0"/>
              <a:t>these</a:t>
            </a:r>
            <a:r>
              <a:rPr lang="nb-NO" dirty="0" smtClean="0"/>
              <a:t> services, </a:t>
            </a:r>
            <a:r>
              <a:rPr lang="nb-NO" dirty="0" err="1" smtClean="0"/>
              <a:t>those</a:t>
            </a:r>
            <a:r>
              <a:rPr lang="nb-NO" dirty="0" smtClean="0"/>
              <a:t> </a:t>
            </a:r>
            <a:r>
              <a:rPr lang="nb-NO" dirty="0" err="1" smtClean="0"/>
              <a:t>easiest</a:t>
            </a:r>
            <a:r>
              <a:rPr lang="nb-NO" dirty="0" smtClean="0"/>
              <a:t> to </a:t>
            </a:r>
            <a:r>
              <a:rPr lang="nb-NO" dirty="0" err="1" smtClean="0"/>
              <a:t>map</a:t>
            </a:r>
            <a:r>
              <a:rPr lang="nb-NO" dirty="0" smtClean="0"/>
              <a:t> and </a:t>
            </a:r>
            <a:r>
              <a:rPr lang="nb-NO" dirty="0" err="1" smtClean="0"/>
              <a:t>value</a:t>
            </a:r>
            <a:r>
              <a:rPr lang="nb-NO" dirty="0" smtClean="0"/>
              <a:t> in </a:t>
            </a:r>
            <a:r>
              <a:rPr lang="nb-NO" dirty="0" err="1" smtClean="0"/>
              <a:t>economic</a:t>
            </a:r>
            <a:r>
              <a:rPr lang="nb-NO" dirty="0" smtClean="0"/>
              <a:t> terms (</a:t>
            </a:r>
            <a:r>
              <a:rPr lang="nb-NO" dirty="0" err="1" smtClean="0"/>
              <a:t>timber</a:t>
            </a:r>
            <a:r>
              <a:rPr lang="nb-NO" dirty="0" smtClean="0"/>
              <a:t>; </a:t>
            </a:r>
            <a:r>
              <a:rPr lang="nb-NO" dirty="0" err="1" smtClean="0"/>
              <a:t>NTFPs</a:t>
            </a:r>
            <a:r>
              <a:rPr lang="nb-NO" dirty="0" smtClean="0"/>
              <a:t>; </a:t>
            </a:r>
            <a:r>
              <a:rPr lang="nb-NO" dirty="0" err="1" smtClean="0"/>
              <a:t>carbon</a:t>
            </a:r>
            <a:r>
              <a:rPr lang="nb-NO" dirty="0" smtClean="0"/>
              <a:t>; </a:t>
            </a:r>
            <a:r>
              <a:rPr lang="nb-NO" dirty="0" err="1" smtClean="0"/>
              <a:t>certain</a:t>
            </a:r>
            <a:r>
              <a:rPr lang="nb-NO" dirty="0" smtClean="0"/>
              <a:t> </a:t>
            </a:r>
            <a:r>
              <a:rPr lang="nb-NO" dirty="0" err="1" smtClean="0"/>
              <a:t>hydrological</a:t>
            </a:r>
            <a:r>
              <a:rPr lang="nb-NO" dirty="0" smtClean="0"/>
              <a:t> </a:t>
            </a:r>
            <a:r>
              <a:rPr lang="nb-NO" dirty="0" err="1" smtClean="0"/>
              <a:t>impacts</a:t>
            </a:r>
            <a:r>
              <a:rPr lang="nb-NO" dirty="0" smtClean="0"/>
              <a:t>).</a:t>
            </a:r>
            <a:endParaRPr lang="en-US" dirty="0"/>
          </a:p>
        </p:txBody>
      </p:sp>
      <p:sp>
        <p:nvSpPr>
          <p:cNvPr id="4" name="Slide Number Placeholder 3"/>
          <p:cNvSpPr>
            <a:spLocks noGrp="1"/>
          </p:cNvSpPr>
          <p:nvPr>
            <p:ph type="sldNum" sz="quarter" idx="12"/>
          </p:nvPr>
        </p:nvSpPr>
        <p:spPr/>
        <p:txBody>
          <a:bodyPr/>
          <a:lstStyle/>
          <a:p>
            <a:fld id="{2BE6747C-73E0-4F3A-97B7-CF8294304376}" type="slidenum">
              <a:rPr lang="en-US" smtClean="0"/>
              <a:t>7</a:t>
            </a:fld>
            <a:endParaRPr lang="en-US"/>
          </a:p>
        </p:txBody>
      </p:sp>
    </p:spTree>
    <p:extLst>
      <p:ext uri="{BB962C8B-B14F-4D97-AF65-F5344CB8AC3E}">
        <p14:creationId xmlns:p14="http://schemas.microsoft.com/office/powerpoint/2010/main" val="3883638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b-NO" sz="3600" b="1" dirty="0" smtClean="0"/>
              <a:t>How do </a:t>
            </a:r>
            <a:r>
              <a:rPr lang="nb-NO" sz="3600" b="1" dirty="0" err="1" smtClean="0"/>
              <a:t>we</a:t>
            </a:r>
            <a:r>
              <a:rPr lang="nb-NO" sz="3600" b="1" dirty="0" smtClean="0"/>
              <a:t> </a:t>
            </a:r>
            <a:r>
              <a:rPr lang="nb-NO" sz="3600" b="1" dirty="0" err="1" smtClean="0"/>
              <a:t>value</a:t>
            </a:r>
            <a:r>
              <a:rPr lang="nb-NO" sz="3600" b="1" dirty="0" smtClean="0"/>
              <a:t> </a:t>
            </a:r>
            <a:r>
              <a:rPr lang="nb-NO" sz="3600" b="1" dirty="0" err="1" smtClean="0"/>
              <a:t>environmental</a:t>
            </a:r>
            <a:r>
              <a:rPr lang="nb-NO" sz="3600" b="1" dirty="0" smtClean="0"/>
              <a:t> </a:t>
            </a:r>
            <a:r>
              <a:rPr lang="nb-NO" sz="3600" b="1" dirty="0" err="1" smtClean="0"/>
              <a:t>goods</a:t>
            </a:r>
            <a:r>
              <a:rPr lang="nb-NO" sz="3600" b="1" dirty="0" smtClean="0"/>
              <a:t> (</a:t>
            </a:r>
            <a:r>
              <a:rPr lang="nb-NO" sz="3600" b="1" dirty="0" err="1" smtClean="0"/>
              <a:t>including</a:t>
            </a:r>
            <a:r>
              <a:rPr lang="nb-NO" sz="3600" b="1" dirty="0" smtClean="0"/>
              <a:t> </a:t>
            </a:r>
            <a:r>
              <a:rPr lang="nb-NO" sz="3600" b="1" dirty="0" err="1" smtClean="0"/>
              <a:t>rainforests</a:t>
            </a:r>
            <a:r>
              <a:rPr lang="nb-NO" sz="3600" b="1" dirty="0" smtClean="0"/>
              <a:t>)?</a:t>
            </a:r>
            <a:endParaRPr lang="en-US" sz="3600" b="1" dirty="0"/>
          </a:p>
        </p:txBody>
      </p:sp>
      <p:sp>
        <p:nvSpPr>
          <p:cNvPr id="3" name="Content Placeholder 2"/>
          <p:cNvSpPr>
            <a:spLocks noGrp="1"/>
          </p:cNvSpPr>
          <p:nvPr>
            <p:ph idx="1"/>
          </p:nvPr>
        </p:nvSpPr>
        <p:spPr/>
        <p:txBody>
          <a:bodyPr>
            <a:normAutofit fontScale="70000" lnSpcReduction="20000"/>
          </a:bodyPr>
          <a:lstStyle/>
          <a:p>
            <a:r>
              <a:rPr lang="nb-NO" dirty="0" smtClean="0"/>
              <a:t>Three types/</a:t>
            </a:r>
            <a:r>
              <a:rPr lang="nb-NO" dirty="0" err="1" smtClean="0"/>
              <a:t>groups</a:t>
            </a:r>
            <a:r>
              <a:rPr lang="nb-NO" dirty="0" smtClean="0"/>
              <a:t> </a:t>
            </a:r>
            <a:r>
              <a:rPr lang="nb-NO" dirty="0" err="1" smtClean="0"/>
              <a:t>of</a:t>
            </a:r>
            <a:r>
              <a:rPr lang="nb-NO" dirty="0" smtClean="0"/>
              <a:t> </a:t>
            </a:r>
            <a:r>
              <a:rPr lang="nb-NO" dirty="0" err="1" smtClean="0"/>
              <a:t>methods</a:t>
            </a:r>
            <a:r>
              <a:rPr lang="nb-NO" dirty="0" smtClean="0"/>
              <a:t>:</a:t>
            </a:r>
          </a:p>
          <a:p>
            <a:r>
              <a:rPr lang="nb-NO" dirty="0" smtClean="0"/>
              <a:t>1. </a:t>
            </a:r>
            <a:r>
              <a:rPr lang="nb-NO" b="1" dirty="0" smtClean="0"/>
              <a:t>Using </a:t>
            </a:r>
            <a:r>
              <a:rPr lang="nb-NO" b="1" dirty="0" err="1" smtClean="0"/>
              <a:t>market</a:t>
            </a:r>
            <a:r>
              <a:rPr lang="nb-NO" b="1" dirty="0" smtClean="0"/>
              <a:t> </a:t>
            </a:r>
            <a:r>
              <a:rPr lang="nb-NO" b="1" dirty="0" err="1" smtClean="0"/>
              <a:t>prices</a:t>
            </a:r>
            <a:r>
              <a:rPr lang="nb-NO" b="1" dirty="0" smtClean="0"/>
              <a:t> </a:t>
            </a:r>
            <a:r>
              <a:rPr lang="nb-NO" dirty="0" err="1" smtClean="0"/>
              <a:t>of</a:t>
            </a:r>
            <a:r>
              <a:rPr lang="nb-NO" dirty="0" smtClean="0"/>
              <a:t> </a:t>
            </a:r>
            <a:r>
              <a:rPr lang="nb-NO" dirty="0" err="1" smtClean="0"/>
              <a:t>the</a:t>
            </a:r>
            <a:r>
              <a:rPr lang="nb-NO" dirty="0" smtClean="0"/>
              <a:t> outputs </a:t>
            </a:r>
            <a:r>
              <a:rPr lang="nb-NO" dirty="0" err="1" smtClean="0"/>
              <a:t>produced</a:t>
            </a:r>
            <a:r>
              <a:rPr lang="nb-NO" dirty="0" smtClean="0"/>
              <a:t> by </a:t>
            </a:r>
            <a:r>
              <a:rPr lang="nb-NO" dirty="0" err="1" smtClean="0"/>
              <a:t>the</a:t>
            </a:r>
            <a:r>
              <a:rPr lang="nb-NO" dirty="0" smtClean="0"/>
              <a:t> «</a:t>
            </a:r>
            <a:r>
              <a:rPr lang="nb-NO" dirty="0" err="1" smtClean="0"/>
              <a:t>environmental</a:t>
            </a:r>
            <a:r>
              <a:rPr lang="nb-NO" dirty="0" smtClean="0"/>
              <a:t> </a:t>
            </a:r>
            <a:r>
              <a:rPr lang="nb-NO" dirty="0" err="1" smtClean="0"/>
              <a:t>goods</a:t>
            </a:r>
            <a:r>
              <a:rPr lang="nb-NO" dirty="0" smtClean="0"/>
              <a:t>». This is </a:t>
            </a:r>
            <a:r>
              <a:rPr lang="nb-NO" dirty="0" err="1" smtClean="0"/>
              <a:t>largely</a:t>
            </a:r>
            <a:r>
              <a:rPr lang="nb-NO" dirty="0" smtClean="0"/>
              <a:t> </a:t>
            </a:r>
            <a:r>
              <a:rPr lang="nb-NO" dirty="0" err="1" smtClean="0"/>
              <a:t>what</a:t>
            </a:r>
            <a:r>
              <a:rPr lang="nb-NO" dirty="0" smtClean="0"/>
              <a:t> is used in </a:t>
            </a:r>
            <a:r>
              <a:rPr lang="nb-NO" dirty="0" err="1" smtClean="0"/>
              <a:t>the</a:t>
            </a:r>
            <a:r>
              <a:rPr lang="nb-NO" dirty="0" smtClean="0"/>
              <a:t> </a:t>
            </a:r>
            <a:r>
              <a:rPr lang="nb-NO" dirty="0" err="1" smtClean="0"/>
              <a:t>project</a:t>
            </a:r>
            <a:r>
              <a:rPr lang="nb-NO" dirty="0" smtClean="0"/>
              <a:t> </a:t>
            </a:r>
            <a:r>
              <a:rPr lang="nb-NO" dirty="0" err="1" smtClean="0"/>
              <a:t>presented</a:t>
            </a:r>
            <a:r>
              <a:rPr lang="nb-NO" dirty="0" smtClean="0"/>
              <a:t> </a:t>
            </a:r>
            <a:r>
              <a:rPr lang="nb-NO" dirty="0" err="1" smtClean="0"/>
              <a:t>here</a:t>
            </a:r>
            <a:r>
              <a:rPr lang="nb-NO" dirty="0" smtClean="0"/>
              <a:t>.</a:t>
            </a:r>
          </a:p>
          <a:p>
            <a:r>
              <a:rPr lang="nb-NO" dirty="0" smtClean="0"/>
              <a:t>2. </a:t>
            </a:r>
            <a:r>
              <a:rPr lang="nb-NO" b="1" dirty="0" err="1" smtClean="0"/>
              <a:t>Revealed</a:t>
            </a:r>
            <a:r>
              <a:rPr lang="nb-NO" b="1" dirty="0" smtClean="0"/>
              <a:t> </a:t>
            </a:r>
            <a:r>
              <a:rPr lang="nb-NO" b="1" dirty="0" err="1" smtClean="0"/>
              <a:t>preference</a:t>
            </a:r>
            <a:r>
              <a:rPr lang="nb-NO" b="1" dirty="0" smtClean="0"/>
              <a:t> (RP) </a:t>
            </a:r>
            <a:r>
              <a:rPr lang="nb-NO" b="1" dirty="0" err="1" smtClean="0"/>
              <a:t>methods</a:t>
            </a:r>
            <a:r>
              <a:rPr lang="nb-NO" dirty="0" smtClean="0"/>
              <a:t>. </a:t>
            </a:r>
            <a:r>
              <a:rPr lang="nb-NO" dirty="0" err="1" smtClean="0"/>
              <a:t>We</a:t>
            </a:r>
            <a:r>
              <a:rPr lang="nb-NO" dirty="0" smtClean="0"/>
              <a:t> </a:t>
            </a:r>
            <a:r>
              <a:rPr lang="nb-NO" dirty="0" err="1" smtClean="0"/>
              <a:t>look</a:t>
            </a:r>
            <a:r>
              <a:rPr lang="nb-NO" dirty="0" smtClean="0"/>
              <a:t> at </a:t>
            </a:r>
            <a:r>
              <a:rPr lang="nb-NO" dirty="0" err="1" smtClean="0"/>
              <a:t>behavior</a:t>
            </a:r>
            <a:r>
              <a:rPr lang="nb-NO" dirty="0" smtClean="0"/>
              <a:t> </a:t>
            </a:r>
            <a:r>
              <a:rPr lang="nb-NO" dirty="0" err="1" smtClean="0"/>
              <a:t>of</a:t>
            </a:r>
            <a:r>
              <a:rPr lang="nb-NO" dirty="0" smtClean="0"/>
              <a:t> </a:t>
            </a:r>
            <a:r>
              <a:rPr lang="nb-NO" dirty="0" err="1" smtClean="0"/>
              <a:t>individuals</a:t>
            </a:r>
            <a:r>
              <a:rPr lang="nb-NO" dirty="0" smtClean="0"/>
              <a:t> in </a:t>
            </a:r>
            <a:r>
              <a:rPr lang="nb-NO" dirty="0" err="1" smtClean="0"/>
              <a:t>their</a:t>
            </a:r>
            <a:r>
              <a:rPr lang="nb-NO" dirty="0" smtClean="0"/>
              <a:t> </a:t>
            </a:r>
            <a:r>
              <a:rPr lang="nb-NO" dirty="0" err="1" smtClean="0"/>
              <a:t>use</a:t>
            </a:r>
            <a:r>
              <a:rPr lang="nb-NO" dirty="0" smtClean="0"/>
              <a:t> </a:t>
            </a:r>
            <a:r>
              <a:rPr lang="nb-NO" dirty="0" err="1" smtClean="0"/>
              <a:t>of</a:t>
            </a:r>
            <a:r>
              <a:rPr lang="nb-NO" dirty="0" smtClean="0"/>
              <a:t> </a:t>
            </a:r>
            <a:r>
              <a:rPr lang="nb-NO" dirty="0" err="1" smtClean="0"/>
              <a:t>environmental</a:t>
            </a:r>
            <a:r>
              <a:rPr lang="nb-NO" dirty="0" smtClean="0"/>
              <a:t> </a:t>
            </a:r>
            <a:r>
              <a:rPr lang="nb-NO" dirty="0" err="1" smtClean="0"/>
              <a:t>goods</a:t>
            </a:r>
            <a:r>
              <a:rPr lang="nb-NO" dirty="0" smtClean="0"/>
              <a:t>, or in revealing </a:t>
            </a:r>
            <a:r>
              <a:rPr lang="nb-NO" dirty="0" err="1" smtClean="0"/>
              <a:t>their</a:t>
            </a:r>
            <a:r>
              <a:rPr lang="nb-NO" dirty="0" smtClean="0"/>
              <a:t> </a:t>
            </a:r>
            <a:r>
              <a:rPr lang="nb-NO" dirty="0" err="1" smtClean="0"/>
              <a:t>preference</a:t>
            </a:r>
            <a:r>
              <a:rPr lang="nb-NO" dirty="0" smtClean="0"/>
              <a:t> for </a:t>
            </a:r>
            <a:r>
              <a:rPr lang="nb-NO" dirty="0" err="1" smtClean="0"/>
              <a:t>these</a:t>
            </a:r>
            <a:r>
              <a:rPr lang="nb-NO" dirty="0" smtClean="0"/>
              <a:t> </a:t>
            </a:r>
            <a:r>
              <a:rPr lang="nb-NO" dirty="0" err="1" smtClean="0"/>
              <a:t>goods</a:t>
            </a:r>
            <a:r>
              <a:rPr lang="nb-NO" dirty="0" smtClean="0"/>
              <a:t> </a:t>
            </a:r>
            <a:r>
              <a:rPr lang="nb-NO" dirty="0" err="1" smtClean="0"/>
              <a:t>through</a:t>
            </a:r>
            <a:r>
              <a:rPr lang="nb-NO" dirty="0" smtClean="0"/>
              <a:t> </a:t>
            </a:r>
            <a:r>
              <a:rPr lang="nb-NO" dirty="0" err="1" smtClean="0"/>
              <a:t>markets</a:t>
            </a:r>
            <a:r>
              <a:rPr lang="nb-NO" dirty="0" smtClean="0"/>
              <a:t>.</a:t>
            </a:r>
          </a:p>
          <a:p>
            <a:r>
              <a:rPr lang="nb-NO" dirty="0" smtClean="0"/>
              <a:t>3. </a:t>
            </a:r>
            <a:r>
              <a:rPr lang="nb-NO" b="1" dirty="0" err="1" smtClean="0"/>
              <a:t>Stated-preference</a:t>
            </a:r>
            <a:r>
              <a:rPr lang="nb-NO" b="1" dirty="0" smtClean="0"/>
              <a:t> (SP) </a:t>
            </a:r>
            <a:r>
              <a:rPr lang="nb-NO" b="1" dirty="0" err="1" smtClean="0"/>
              <a:t>methods</a:t>
            </a:r>
            <a:r>
              <a:rPr lang="nb-NO" dirty="0" smtClean="0"/>
              <a:t>. This </a:t>
            </a:r>
            <a:r>
              <a:rPr lang="nb-NO" dirty="0" err="1" smtClean="0"/>
              <a:t>means</a:t>
            </a:r>
            <a:r>
              <a:rPr lang="nb-NO" dirty="0" smtClean="0"/>
              <a:t> to ask </a:t>
            </a:r>
            <a:r>
              <a:rPr lang="nb-NO" dirty="0" err="1" smtClean="0"/>
              <a:t>individuals</a:t>
            </a:r>
            <a:r>
              <a:rPr lang="nb-NO" dirty="0" smtClean="0"/>
              <a:t> questions </a:t>
            </a:r>
            <a:r>
              <a:rPr lang="nb-NO" dirty="0" err="1" smtClean="0"/>
              <a:t>related</a:t>
            </a:r>
            <a:r>
              <a:rPr lang="nb-NO" dirty="0" smtClean="0"/>
              <a:t> to </a:t>
            </a:r>
            <a:r>
              <a:rPr lang="nb-NO" dirty="0" err="1" smtClean="0"/>
              <a:t>how</a:t>
            </a:r>
            <a:r>
              <a:rPr lang="nb-NO" dirty="0" smtClean="0"/>
              <a:t> </a:t>
            </a:r>
            <a:r>
              <a:rPr lang="nb-NO" dirty="0" err="1" smtClean="0"/>
              <a:t>they</a:t>
            </a:r>
            <a:r>
              <a:rPr lang="nb-NO" dirty="0" smtClean="0"/>
              <a:t> </a:t>
            </a:r>
            <a:r>
              <a:rPr lang="nb-NO" dirty="0" err="1" smtClean="0"/>
              <a:t>value</a:t>
            </a:r>
            <a:r>
              <a:rPr lang="nb-NO" dirty="0" smtClean="0"/>
              <a:t> </a:t>
            </a:r>
            <a:r>
              <a:rPr lang="nb-NO" dirty="0" err="1" smtClean="0"/>
              <a:t>environmental</a:t>
            </a:r>
            <a:r>
              <a:rPr lang="nb-NO" dirty="0" smtClean="0"/>
              <a:t> </a:t>
            </a:r>
            <a:r>
              <a:rPr lang="nb-NO" dirty="0" err="1" smtClean="0"/>
              <a:t>goods</a:t>
            </a:r>
            <a:r>
              <a:rPr lang="nb-NO" dirty="0" smtClean="0"/>
              <a:t>. This is </a:t>
            </a:r>
            <a:r>
              <a:rPr lang="nb-NO" dirty="0" err="1" smtClean="0"/>
              <a:t>the</a:t>
            </a:r>
            <a:r>
              <a:rPr lang="nb-NO" dirty="0" smtClean="0"/>
              <a:t> most versatile </a:t>
            </a:r>
            <a:r>
              <a:rPr lang="nb-NO" dirty="0" err="1" smtClean="0"/>
              <a:t>method</a:t>
            </a:r>
            <a:r>
              <a:rPr lang="nb-NO" dirty="0" smtClean="0"/>
              <a:t>, </a:t>
            </a:r>
            <a:r>
              <a:rPr lang="nb-NO" dirty="0" err="1" smtClean="0"/>
              <a:t>which</a:t>
            </a:r>
            <a:r>
              <a:rPr lang="nb-NO" dirty="0" smtClean="0"/>
              <a:t> </a:t>
            </a:r>
            <a:r>
              <a:rPr lang="nb-NO" dirty="0" err="1" smtClean="0"/>
              <a:t>can</a:t>
            </a:r>
            <a:r>
              <a:rPr lang="nb-NO" dirty="0" smtClean="0"/>
              <a:t> cover all </a:t>
            </a:r>
            <a:r>
              <a:rPr lang="nb-NO" dirty="0" err="1" smtClean="0"/>
              <a:t>concepts</a:t>
            </a:r>
            <a:r>
              <a:rPr lang="nb-NO" dirty="0" smtClean="0"/>
              <a:t> </a:t>
            </a:r>
            <a:r>
              <a:rPr lang="nb-NO" dirty="0" err="1" smtClean="0"/>
              <a:t>of</a:t>
            </a:r>
            <a:r>
              <a:rPr lang="nb-NO" dirty="0" smtClean="0"/>
              <a:t> </a:t>
            </a:r>
            <a:r>
              <a:rPr lang="nb-NO" dirty="0" err="1" smtClean="0"/>
              <a:t>environmental</a:t>
            </a:r>
            <a:r>
              <a:rPr lang="nb-NO" dirty="0" smtClean="0"/>
              <a:t> </a:t>
            </a:r>
            <a:r>
              <a:rPr lang="nb-NO" dirty="0" err="1" smtClean="0"/>
              <a:t>value</a:t>
            </a:r>
            <a:r>
              <a:rPr lang="nb-NO" dirty="0" smtClean="0"/>
              <a:t>. The </a:t>
            </a:r>
            <a:r>
              <a:rPr lang="nb-NO" dirty="0" err="1" smtClean="0"/>
              <a:t>method</a:t>
            </a:r>
            <a:r>
              <a:rPr lang="nb-NO" dirty="0" smtClean="0"/>
              <a:t> </a:t>
            </a:r>
            <a:r>
              <a:rPr lang="nb-NO" dirty="0" err="1" smtClean="0"/>
              <a:t>however</a:t>
            </a:r>
            <a:r>
              <a:rPr lang="nb-NO" dirty="0" smtClean="0"/>
              <a:t> has problems and must be used </a:t>
            </a:r>
            <a:r>
              <a:rPr lang="nb-NO" dirty="0" err="1" smtClean="0"/>
              <a:t>with</a:t>
            </a:r>
            <a:r>
              <a:rPr lang="nb-NO" dirty="0" smtClean="0"/>
              <a:t> </a:t>
            </a:r>
            <a:r>
              <a:rPr lang="nb-NO" dirty="0" err="1" smtClean="0"/>
              <a:t>care</a:t>
            </a:r>
            <a:r>
              <a:rPr lang="nb-NO" dirty="0" smtClean="0"/>
              <a:t>.</a:t>
            </a:r>
          </a:p>
          <a:p>
            <a:r>
              <a:rPr lang="nb-NO" dirty="0" err="1" smtClean="0"/>
              <a:t>Very</a:t>
            </a:r>
            <a:r>
              <a:rPr lang="nb-NO" dirty="0" smtClean="0"/>
              <a:t> </a:t>
            </a:r>
            <a:r>
              <a:rPr lang="nb-NO" dirty="0" err="1" smtClean="0"/>
              <a:t>often</a:t>
            </a:r>
            <a:r>
              <a:rPr lang="nb-NO" dirty="0" smtClean="0"/>
              <a:t> for </a:t>
            </a:r>
            <a:r>
              <a:rPr lang="nb-NO" dirty="0" err="1" smtClean="0"/>
              <a:t>environmental</a:t>
            </a:r>
            <a:r>
              <a:rPr lang="nb-NO" dirty="0" smtClean="0"/>
              <a:t> </a:t>
            </a:r>
            <a:r>
              <a:rPr lang="nb-NO" dirty="0" err="1" smtClean="0"/>
              <a:t>goods</a:t>
            </a:r>
            <a:r>
              <a:rPr lang="nb-NO" dirty="0" smtClean="0"/>
              <a:t>, </a:t>
            </a:r>
            <a:r>
              <a:rPr lang="nb-NO" dirty="0" err="1" smtClean="0"/>
              <a:t>the</a:t>
            </a:r>
            <a:r>
              <a:rPr lang="nb-NO" dirty="0" smtClean="0"/>
              <a:t> </a:t>
            </a:r>
            <a:r>
              <a:rPr lang="nb-NO" dirty="0" err="1" smtClean="0"/>
              <a:t>value</a:t>
            </a:r>
            <a:r>
              <a:rPr lang="nb-NO" dirty="0" smtClean="0"/>
              <a:t> is not </a:t>
            </a:r>
            <a:r>
              <a:rPr lang="nb-NO" dirty="0" err="1" smtClean="0"/>
              <a:t>directly</a:t>
            </a:r>
            <a:r>
              <a:rPr lang="nb-NO" dirty="0" smtClean="0"/>
              <a:t> </a:t>
            </a:r>
            <a:r>
              <a:rPr lang="nb-NO" dirty="0" err="1" smtClean="0"/>
              <a:t>revealed</a:t>
            </a:r>
            <a:r>
              <a:rPr lang="nb-NO" dirty="0" smtClean="0"/>
              <a:t> in </a:t>
            </a:r>
            <a:r>
              <a:rPr lang="nb-NO" dirty="0" err="1" smtClean="0"/>
              <a:t>markets</a:t>
            </a:r>
            <a:r>
              <a:rPr lang="nb-NO" dirty="0" smtClean="0"/>
              <a:t>. </a:t>
            </a:r>
            <a:r>
              <a:rPr lang="nb-NO" dirty="0" err="1" smtClean="0"/>
              <a:t>Then</a:t>
            </a:r>
            <a:r>
              <a:rPr lang="nb-NO" dirty="0" smtClean="0"/>
              <a:t> </a:t>
            </a:r>
            <a:r>
              <a:rPr lang="nb-NO" dirty="0" err="1" smtClean="0"/>
              <a:t>we</a:t>
            </a:r>
            <a:r>
              <a:rPr lang="nb-NO" dirty="0" smtClean="0"/>
              <a:t> must </a:t>
            </a:r>
            <a:r>
              <a:rPr lang="nb-NO" dirty="0" err="1" smtClean="0"/>
              <a:t>use</a:t>
            </a:r>
            <a:r>
              <a:rPr lang="nb-NO" dirty="0" smtClean="0"/>
              <a:t> </a:t>
            </a:r>
            <a:r>
              <a:rPr lang="nb-NO" dirty="0" err="1" smtClean="0"/>
              <a:t>methods</a:t>
            </a:r>
            <a:r>
              <a:rPr lang="nb-NO" dirty="0" smtClean="0"/>
              <a:t> </a:t>
            </a:r>
            <a:r>
              <a:rPr lang="nb-NO" dirty="0" err="1" smtClean="0"/>
              <a:t>of</a:t>
            </a:r>
            <a:r>
              <a:rPr lang="nb-NO" dirty="0" smtClean="0"/>
              <a:t> types 2 and 3. </a:t>
            </a:r>
          </a:p>
          <a:p>
            <a:r>
              <a:rPr lang="nb-NO" dirty="0" err="1" smtClean="0"/>
              <a:t>Existence</a:t>
            </a:r>
            <a:r>
              <a:rPr lang="nb-NO" dirty="0" smtClean="0"/>
              <a:t> or </a:t>
            </a:r>
            <a:r>
              <a:rPr lang="nb-NO" dirty="0" err="1" smtClean="0"/>
              <a:t>preservation</a:t>
            </a:r>
            <a:r>
              <a:rPr lang="nb-NO" dirty="0" smtClean="0"/>
              <a:t> («passive-</a:t>
            </a:r>
            <a:r>
              <a:rPr lang="nb-NO" dirty="0" err="1" smtClean="0"/>
              <a:t>use</a:t>
            </a:r>
            <a:r>
              <a:rPr lang="nb-NO" dirty="0" smtClean="0"/>
              <a:t>») </a:t>
            </a:r>
            <a:r>
              <a:rPr lang="nb-NO" dirty="0" err="1" smtClean="0"/>
              <a:t>value</a:t>
            </a:r>
            <a:r>
              <a:rPr lang="nb-NO" dirty="0" smtClean="0"/>
              <a:t> must </a:t>
            </a:r>
            <a:r>
              <a:rPr lang="nb-NO" dirty="0" err="1" smtClean="0"/>
              <a:t>always</a:t>
            </a:r>
            <a:r>
              <a:rPr lang="nb-NO" dirty="0" smtClean="0"/>
              <a:t> be </a:t>
            </a:r>
            <a:r>
              <a:rPr lang="nb-NO" dirty="0" err="1" smtClean="0"/>
              <a:t>found</a:t>
            </a:r>
            <a:r>
              <a:rPr lang="nb-NO" dirty="0" smtClean="0"/>
              <a:t> </a:t>
            </a:r>
            <a:r>
              <a:rPr lang="nb-NO" dirty="0" err="1" smtClean="0"/>
              <a:t>using</a:t>
            </a:r>
            <a:r>
              <a:rPr lang="nb-NO" dirty="0"/>
              <a:t> </a:t>
            </a:r>
            <a:r>
              <a:rPr lang="nb-NO" dirty="0" smtClean="0"/>
              <a:t>SP.</a:t>
            </a:r>
          </a:p>
          <a:p>
            <a:r>
              <a:rPr lang="nb-NO" dirty="0" err="1" smtClean="0"/>
              <a:t>We</a:t>
            </a:r>
            <a:r>
              <a:rPr lang="nb-NO" dirty="0" smtClean="0"/>
              <a:t> have </a:t>
            </a:r>
            <a:r>
              <a:rPr lang="nb-NO" dirty="0" err="1" smtClean="0"/>
              <a:t>two</a:t>
            </a:r>
            <a:r>
              <a:rPr lang="nb-NO" dirty="0" smtClean="0"/>
              <a:t> </a:t>
            </a:r>
            <a:r>
              <a:rPr lang="nb-NO" dirty="0" err="1" smtClean="0"/>
              <a:t>main</a:t>
            </a:r>
            <a:r>
              <a:rPr lang="nb-NO" dirty="0" smtClean="0"/>
              <a:t> SP </a:t>
            </a:r>
            <a:r>
              <a:rPr lang="nb-NO" dirty="0" err="1" smtClean="0"/>
              <a:t>techniques</a:t>
            </a:r>
            <a:r>
              <a:rPr lang="nb-NO" dirty="0" smtClean="0"/>
              <a:t>:</a:t>
            </a:r>
          </a:p>
          <a:p>
            <a:r>
              <a:rPr lang="nb-NO" dirty="0" err="1" smtClean="0"/>
              <a:t>Contingent</a:t>
            </a:r>
            <a:r>
              <a:rPr lang="nb-NO" dirty="0" smtClean="0"/>
              <a:t> </a:t>
            </a:r>
            <a:r>
              <a:rPr lang="nb-NO" dirty="0" err="1" smtClean="0"/>
              <a:t>valuation</a:t>
            </a:r>
            <a:r>
              <a:rPr lang="nb-NO" dirty="0" smtClean="0"/>
              <a:t>: </a:t>
            </a:r>
            <a:r>
              <a:rPr lang="nb-NO" dirty="0" err="1" smtClean="0"/>
              <a:t>one</a:t>
            </a:r>
            <a:r>
              <a:rPr lang="nb-NO" dirty="0" smtClean="0"/>
              <a:t> asks </a:t>
            </a:r>
            <a:r>
              <a:rPr lang="nb-NO" dirty="0" err="1" smtClean="0"/>
              <a:t>question</a:t>
            </a:r>
            <a:r>
              <a:rPr lang="nb-NO" dirty="0" smtClean="0"/>
              <a:t>(s) </a:t>
            </a:r>
            <a:r>
              <a:rPr lang="nb-NO" dirty="0" err="1" smtClean="0"/>
              <a:t>about</a:t>
            </a:r>
            <a:r>
              <a:rPr lang="nb-NO" dirty="0" smtClean="0"/>
              <a:t> </a:t>
            </a:r>
            <a:r>
              <a:rPr lang="nb-NO" dirty="0" err="1" smtClean="0"/>
              <a:t>the</a:t>
            </a:r>
            <a:r>
              <a:rPr lang="nb-NO" dirty="0" smtClean="0"/>
              <a:t> </a:t>
            </a:r>
            <a:r>
              <a:rPr lang="nb-NO" dirty="0" err="1" smtClean="0"/>
              <a:t>value</a:t>
            </a:r>
            <a:r>
              <a:rPr lang="nb-NO" dirty="0" smtClean="0"/>
              <a:t> </a:t>
            </a:r>
            <a:r>
              <a:rPr lang="nb-NO" dirty="0" err="1" smtClean="0"/>
              <a:t>of</a:t>
            </a:r>
            <a:r>
              <a:rPr lang="nb-NO" dirty="0" smtClean="0"/>
              <a:t> </a:t>
            </a:r>
            <a:r>
              <a:rPr lang="nb-NO" dirty="0" err="1" smtClean="0"/>
              <a:t>the</a:t>
            </a:r>
            <a:r>
              <a:rPr lang="nb-NO" dirty="0" smtClean="0"/>
              <a:t> </a:t>
            </a:r>
            <a:r>
              <a:rPr lang="nb-NO" dirty="0" err="1" smtClean="0"/>
              <a:t>environmental</a:t>
            </a:r>
            <a:r>
              <a:rPr lang="nb-NO" dirty="0" smtClean="0"/>
              <a:t> </a:t>
            </a:r>
            <a:r>
              <a:rPr lang="nb-NO" dirty="0" err="1" smtClean="0"/>
              <a:t>good</a:t>
            </a:r>
            <a:r>
              <a:rPr lang="nb-NO" dirty="0" smtClean="0"/>
              <a:t>.</a:t>
            </a:r>
          </a:p>
          <a:p>
            <a:r>
              <a:rPr lang="nb-NO" dirty="0" smtClean="0"/>
              <a:t>Choice </a:t>
            </a:r>
            <a:r>
              <a:rPr lang="nb-NO" dirty="0" err="1" smtClean="0"/>
              <a:t>experiments</a:t>
            </a:r>
            <a:r>
              <a:rPr lang="nb-NO" dirty="0" smtClean="0"/>
              <a:t>: </a:t>
            </a:r>
            <a:r>
              <a:rPr lang="nb-NO" dirty="0" err="1" smtClean="0"/>
              <a:t>one</a:t>
            </a:r>
            <a:r>
              <a:rPr lang="nb-NO" dirty="0" smtClean="0"/>
              <a:t> </a:t>
            </a:r>
            <a:r>
              <a:rPr lang="nb-NO" dirty="0" err="1" smtClean="0"/>
              <a:t>constructs</a:t>
            </a:r>
            <a:r>
              <a:rPr lang="nb-NO" dirty="0" smtClean="0"/>
              <a:t> </a:t>
            </a:r>
            <a:r>
              <a:rPr lang="nb-NO" dirty="0" err="1" smtClean="0"/>
              <a:t>choice</a:t>
            </a:r>
            <a:r>
              <a:rPr lang="nb-NO" dirty="0" smtClean="0"/>
              <a:t> </a:t>
            </a:r>
            <a:r>
              <a:rPr lang="nb-NO" dirty="0" err="1" smtClean="0"/>
              <a:t>situations</a:t>
            </a:r>
            <a:r>
              <a:rPr lang="nb-NO" dirty="0" smtClean="0"/>
              <a:t> </a:t>
            </a:r>
            <a:r>
              <a:rPr lang="nb-NO" dirty="0" err="1" smtClean="0"/>
              <a:t>that</a:t>
            </a:r>
            <a:r>
              <a:rPr lang="nb-NO" dirty="0" smtClean="0"/>
              <a:t> </a:t>
            </a:r>
            <a:r>
              <a:rPr lang="nb-NO" dirty="0" err="1" smtClean="0"/>
              <a:t>permit</a:t>
            </a:r>
            <a:r>
              <a:rPr lang="nb-NO" dirty="0" smtClean="0"/>
              <a:t> </a:t>
            </a:r>
            <a:r>
              <a:rPr lang="nb-NO" dirty="0" err="1" smtClean="0"/>
              <a:t>one</a:t>
            </a:r>
            <a:r>
              <a:rPr lang="nb-NO" dirty="0" smtClean="0"/>
              <a:t> to </a:t>
            </a:r>
            <a:r>
              <a:rPr lang="nb-NO" dirty="0" err="1" smtClean="0"/>
              <a:t>derive</a:t>
            </a:r>
            <a:r>
              <a:rPr lang="nb-NO" dirty="0" smtClean="0"/>
              <a:t> trade-</a:t>
            </a:r>
            <a:r>
              <a:rPr lang="nb-NO" dirty="0" err="1" smtClean="0"/>
              <a:t>offs</a:t>
            </a:r>
            <a:r>
              <a:rPr lang="nb-NO" dirty="0" smtClean="0"/>
              <a:t> </a:t>
            </a:r>
            <a:r>
              <a:rPr lang="nb-NO" dirty="0" err="1" smtClean="0"/>
              <a:t>between</a:t>
            </a:r>
            <a:r>
              <a:rPr lang="nb-NO" dirty="0" smtClean="0"/>
              <a:t> </a:t>
            </a:r>
            <a:r>
              <a:rPr lang="nb-NO" dirty="0" err="1" smtClean="0"/>
              <a:t>environment</a:t>
            </a:r>
            <a:r>
              <a:rPr lang="nb-NO" dirty="0" smtClean="0"/>
              <a:t> and </a:t>
            </a:r>
            <a:r>
              <a:rPr lang="nb-NO" dirty="0" err="1" smtClean="0"/>
              <a:t>money</a:t>
            </a:r>
            <a:r>
              <a:rPr lang="nb-NO" dirty="0" smtClean="0"/>
              <a:t>.</a:t>
            </a:r>
            <a:endParaRPr lang="en-US" dirty="0"/>
          </a:p>
        </p:txBody>
      </p:sp>
      <p:sp>
        <p:nvSpPr>
          <p:cNvPr id="4" name="Slide Number Placeholder 3"/>
          <p:cNvSpPr>
            <a:spLocks noGrp="1"/>
          </p:cNvSpPr>
          <p:nvPr>
            <p:ph type="sldNum" sz="quarter" idx="12"/>
          </p:nvPr>
        </p:nvSpPr>
        <p:spPr/>
        <p:txBody>
          <a:bodyPr/>
          <a:lstStyle/>
          <a:p>
            <a:fld id="{2BE6747C-73E0-4F3A-97B7-CF8294304376}" type="slidenum">
              <a:rPr lang="en-US" smtClean="0"/>
              <a:t>8</a:t>
            </a:fld>
            <a:endParaRPr lang="en-US"/>
          </a:p>
        </p:txBody>
      </p:sp>
    </p:spTree>
    <p:extLst>
      <p:ext uri="{BB962C8B-B14F-4D97-AF65-F5344CB8AC3E}">
        <p14:creationId xmlns:p14="http://schemas.microsoft.com/office/powerpoint/2010/main" val="1533827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84" y="837282"/>
            <a:ext cx="10653465" cy="1137822"/>
          </a:xfrm>
        </p:spPr>
        <p:txBody>
          <a:bodyPr>
            <a:noAutofit/>
          </a:bodyPr>
          <a:lstStyle/>
          <a:p>
            <a:pPr algn="ctr"/>
            <a:r>
              <a:rPr lang="en-US" sz="3600" b="1" dirty="0"/>
              <a:t>The “platform” for mapping of geographically differentiated ecosystem values of the Brazilian Amazon</a:t>
            </a:r>
          </a:p>
        </p:txBody>
      </p:sp>
      <p:sp>
        <p:nvSpPr>
          <p:cNvPr id="3" name="Content Placeholder 2"/>
          <p:cNvSpPr>
            <a:spLocks noGrp="1"/>
          </p:cNvSpPr>
          <p:nvPr>
            <p:ph idx="1"/>
          </p:nvPr>
        </p:nvSpPr>
        <p:spPr>
          <a:xfrm>
            <a:off x="926591" y="2584704"/>
            <a:ext cx="10577151" cy="3363812"/>
          </a:xfrm>
        </p:spPr>
        <p:txBody>
          <a:bodyPr>
            <a:noAutofit/>
          </a:bodyPr>
          <a:lstStyle/>
          <a:p>
            <a:r>
              <a:rPr lang="en-US" sz="2800" dirty="0"/>
              <a:t>The valuation platform </a:t>
            </a:r>
            <a:r>
              <a:rPr lang="en-US" dirty="0"/>
              <a:t>s</a:t>
            </a:r>
            <a:r>
              <a:rPr lang="en-US" sz="2800" dirty="0"/>
              <a:t>et up by the Belo Horizonte team, led by </a:t>
            </a:r>
            <a:r>
              <a:rPr lang="en-US" sz="2800" dirty="0" err="1"/>
              <a:t>Britaldo</a:t>
            </a:r>
            <a:r>
              <a:rPr lang="en-US" sz="2800" dirty="0"/>
              <a:t> Soares-Filho</a:t>
            </a:r>
          </a:p>
          <a:p>
            <a:r>
              <a:rPr lang="en-US" sz="2800" dirty="0"/>
              <a:t>The platform is constructed with two layers for each included elements, with pixel resolution 1 km2:</a:t>
            </a:r>
          </a:p>
          <a:p>
            <a:pPr lvl="1"/>
            <a:r>
              <a:rPr lang="en-US" sz="2800" b="1" dirty="0"/>
              <a:t>1) </a:t>
            </a:r>
            <a:r>
              <a:rPr lang="en-US" sz="2800" dirty="0"/>
              <a:t>Biophysical mapping of resource base or impact</a:t>
            </a:r>
          </a:p>
          <a:p>
            <a:pPr lvl="1"/>
            <a:r>
              <a:rPr lang="en-US" sz="2800" b="1" dirty="0"/>
              <a:t>2) </a:t>
            </a:r>
            <a:r>
              <a:rPr lang="en-US" sz="2800" dirty="0"/>
              <a:t>Economic valuation of biophysical impacts.</a:t>
            </a:r>
            <a:endParaRPr lang="nb-NO" sz="2800" dirty="0"/>
          </a:p>
          <a:p>
            <a:pPr lvl="1"/>
            <a:endParaRPr lang="en-US" sz="2800" dirty="0"/>
          </a:p>
        </p:txBody>
      </p:sp>
      <p:sp>
        <p:nvSpPr>
          <p:cNvPr id="8" name="Slide Number Placeholder 7"/>
          <p:cNvSpPr>
            <a:spLocks noGrp="1"/>
          </p:cNvSpPr>
          <p:nvPr>
            <p:ph type="sldNum" sz="quarter" idx="12"/>
          </p:nvPr>
        </p:nvSpPr>
        <p:spPr/>
        <p:txBody>
          <a:bodyPr/>
          <a:lstStyle/>
          <a:p>
            <a:fld id="{2BE6747C-73E0-4F3A-97B7-CF8294304376}" type="slidenum">
              <a:rPr lang="en-US" smtClean="0"/>
              <a:t>9</a:t>
            </a:fld>
            <a:endParaRPr lang="en-US"/>
          </a:p>
        </p:txBody>
      </p:sp>
    </p:spTree>
    <p:extLst>
      <p:ext uri="{BB962C8B-B14F-4D97-AF65-F5344CB8AC3E}">
        <p14:creationId xmlns:p14="http://schemas.microsoft.com/office/powerpoint/2010/main" val="111277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17262</TotalTime>
  <Words>2870</Words>
  <Application>Microsoft Office PowerPoint</Application>
  <PresentationFormat>Widescreen</PresentationFormat>
  <Paragraphs>360</Paragraphs>
  <Slides>32</Slides>
  <Notes>4</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32</vt:i4>
      </vt:variant>
    </vt:vector>
  </HeadingPairs>
  <TitlesOfParts>
    <vt:vector size="38" baseType="lpstr">
      <vt:lpstr>Arial</vt:lpstr>
      <vt:lpstr>Calibri</vt:lpstr>
      <vt:lpstr>Calibri Light</vt:lpstr>
      <vt:lpstr>Times New Roman</vt:lpstr>
      <vt:lpstr>Office Theme</vt:lpstr>
      <vt:lpstr>Equation</vt:lpstr>
      <vt:lpstr>  The Value of the Brazilian Amazon Rainforest  Jon Strand Lecture October 25, 2017  </vt:lpstr>
      <vt:lpstr>PowerPoint-presentasjon</vt:lpstr>
      <vt:lpstr>PowerPoint-presentasjon</vt:lpstr>
      <vt:lpstr>What is the value of the Amazon rainforest?</vt:lpstr>
      <vt:lpstr>Why is spatial economic valuation of the Amazon particularly useful?</vt:lpstr>
      <vt:lpstr>Environmental valuation: Types of value</vt:lpstr>
      <vt:lpstr>3 main groups of goods and services that give rainforests value:</vt:lpstr>
      <vt:lpstr>How do we value environmental goods (including rainforests)?</vt:lpstr>
      <vt:lpstr>The “platform” for mapping of geographically differentiated ecosystem values of the Brazilian Amazon</vt:lpstr>
      <vt:lpstr> </vt:lpstr>
      <vt:lpstr>The project’s approach to economic valuation</vt:lpstr>
      <vt:lpstr>The valuation platform has 5 main elements:</vt:lpstr>
      <vt:lpstr>Mapping hydrological impacts of forest losses</vt:lpstr>
      <vt:lpstr>Digression on soybeans, livestock and hydropower production in South America, and Amazon deforestatoin</vt:lpstr>
      <vt:lpstr>Element 2: Mapping economic values of sustainable timber and non-timber forest product (NTFP) extraction  </vt:lpstr>
      <vt:lpstr>Element 3: Biodiversity mapping</vt:lpstr>
      <vt:lpstr>Element 4: Carbon emissions from deforestation</vt:lpstr>
      <vt:lpstr>Element 5: Forest fires and forest value</vt:lpstr>
      <vt:lpstr>Average and marginal forest values</vt:lpstr>
      <vt:lpstr>Marginal rainforest values can be given an analytical basis using asset equations</vt:lpstr>
      <vt:lpstr>Analytical formulation of asset equations (cont.)</vt:lpstr>
      <vt:lpstr>Average and marginal forest values (cont.)</vt:lpstr>
      <vt:lpstr>Stated-preference work in Brazil to date: 3 pilot surveys in large cities (together 200 interviews), focusing on forest loss, biodiversity loss, and local climate effects (the three issues found important in initial focus group work).  Results are stated in WTP/hh/month. (All interviews in social groups A-C)</vt:lpstr>
      <vt:lpstr>The central valuation platform’s aggregate value feature:</vt:lpstr>
      <vt:lpstr>Value elements not (yet) part of the  valuation platform:</vt:lpstr>
      <vt:lpstr>Mapping opportunity costs</vt:lpstr>
      <vt:lpstr>This work as basis for cost-benefit analysis on Amazon rainforest protection  The total value of protecting the Amazon rainforest has three major components:</vt:lpstr>
      <vt:lpstr>Concern among households in U.S. and Canada, related to protecting the Amazon. (Percent of respondents who mention the individual issues.)</vt:lpstr>
      <vt:lpstr>PowerPoint-presentasjon</vt:lpstr>
      <vt:lpstr>Calculation of total WTP in U.S. and Canada, for saving 12% of the Amazon forest, and 10% of the species:</vt:lpstr>
      <vt:lpstr>Value components in Amazon rainforest valuation (cont.)</vt:lpstr>
      <vt:lpstr> Value components in Amazon rainforest valuation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plan for Amazon valuation project</dc:title>
  <dc:creator>Jon Strand</dc:creator>
  <cp:lastModifiedBy>Marte Emilie Engebretsen</cp:lastModifiedBy>
  <cp:revision>349</cp:revision>
  <cp:lastPrinted>2017-10-25T12:22:08Z</cp:lastPrinted>
  <dcterms:created xsi:type="dcterms:W3CDTF">2015-04-06T15:57:19Z</dcterms:created>
  <dcterms:modified xsi:type="dcterms:W3CDTF">2017-10-26T06:34:37Z</dcterms:modified>
</cp:coreProperties>
</file>