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4" r:id="rId6"/>
    <p:sldId id="262" r:id="rId7"/>
    <p:sldId id="273" r:id="rId8"/>
    <p:sldId id="263" r:id="rId9"/>
    <p:sldId id="305" r:id="rId10"/>
    <p:sldId id="306" r:id="rId11"/>
    <p:sldId id="307" r:id="rId12"/>
    <p:sldId id="308" r:id="rId13"/>
    <p:sldId id="267" r:id="rId14"/>
    <p:sldId id="268" r:id="rId15"/>
    <p:sldId id="269" r:id="rId16"/>
    <p:sldId id="270" r:id="rId17"/>
    <p:sldId id="271" r:id="rId18"/>
    <p:sldId id="272" r:id="rId19"/>
    <p:sldId id="266" r:id="rId20"/>
    <p:sldId id="303" r:id="rId21"/>
    <p:sldId id="274" r:id="rId22"/>
    <p:sldId id="275" r:id="rId23"/>
    <p:sldId id="276" r:id="rId24"/>
    <p:sldId id="277" r:id="rId25"/>
    <p:sldId id="282" r:id="rId26"/>
    <p:sldId id="283" r:id="rId27"/>
    <p:sldId id="284" r:id="rId28"/>
    <p:sldId id="278" r:id="rId29"/>
    <p:sldId id="279" r:id="rId30"/>
    <p:sldId id="280" r:id="rId31"/>
    <p:sldId id="301" r:id="rId32"/>
    <p:sldId id="281" r:id="rId33"/>
    <p:sldId id="285" r:id="rId34"/>
    <p:sldId id="286" r:id="rId35"/>
    <p:sldId id="300" r:id="rId36"/>
    <p:sldId id="287" r:id="rId37"/>
    <p:sldId id="288" r:id="rId38"/>
    <p:sldId id="289" r:id="rId39"/>
    <p:sldId id="290" r:id="rId40"/>
    <p:sldId id="291" r:id="rId41"/>
    <p:sldId id="292" r:id="rId42"/>
    <p:sldId id="296" r:id="rId43"/>
    <p:sldId id="298" r:id="rId44"/>
    <p:sldId id="299" r:id="rId45"/>
    <p:sldId id="294" r:id="rId46"/>
    <p:sldId id="295" r:id="rId47"/>
    <p:sldId id="29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85" autoAdjust="0"/>
    <p:restoredTop sz="94660"/>
  </p:normalViewPr>
  <p:slideViewPr>
    <p:cSldViewPr>
      <p:cViewPr>
        <p:scale>
          <a:sx n="100" d="100"/>
          <a:sy n="100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561AD-22E7-4D77-B418-F1DA28F25F21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D88CE-4812-4794-AD86-5DF151CE2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A6270-B20D-4706-905A-EFB9CA4262F1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B415B-4AAF-4A9E-AD14-4FE3DC5E0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3D081-2329-4A8A-B7FF-531BD7610B31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648AF-4F17-413E-9CD5-F1467A227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C6DC-F1F9-419E-837D-7F668FCF861B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7ABF-4253-492A-9022-806CCDCDB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EE991-EFEA-4AA7-9534-CD6EB8518DDB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334FB-09FB-4CFB-B683-37D4D8DFD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A88F0-7AFB-4368-B2BF-B7C42AC8D080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3AAE9-7CC6-41CC-81EF-76924014D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B0B0-6E91-4A68-A5AB-A6265A1A3B5C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2BFB3-FE3F-410C-A7DA-74C096505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F4102-252C-4E95-9184-6081A6760DF5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D6BA7-8C16-41BB-AFFB-4C0A0594D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D3DA2-1410-4B47-ABE1-975E210DA39F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68B9-64F3-492B-8495-B08AC0650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4F127-12B8-4EDC-9394-C41C7A95EB4E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DF469-4021-4E92-81FE-F5DA9B8A3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C2D7F-C535-4A3C-A808-19C7861AAFF8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9AF83-2C6C-4599-8E3F-8BC289BCF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248F90-7C0C-474A-8904-66714C1C91EA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45FFC-BC1E-45FE-AEEF-5D6552C3F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orldbank.org/impactevaluations" TargetMode="External"/><Relationship Id="rId2" Type="http://schemas.openxmlformats.org/officeDocument/2006/relationships/hyperlink" Target="http://chrisblattman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hynationsfail.com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-2.iies.su.se/Nobel2012/video_public_panel1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mazon.com/gp/reader/0143036580/ref=sib_dp_p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mazon.com/gp/reader/1594200378/ref=sib_dp_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amazon.com/gp/reader/0374532125/ref=sib_dp_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amazon.com/gp/reader/1586487981/ref=sib_dp_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err="1" smtClean="0"/>
              <a:t>Development</a:t>
            </a:r>
            <a:r>
              <a:rPr lang="sv-SE" dirty="0" smtClean="0"/>
              <a:t> </a:t>
            </a:r>
            <a:r>
              <a:rPr lang="sv-SE" dirty="0" err="1" smtClean="0"/>
              <a:t>Economics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dirty="0" smtClean="0"/>
              <a:t>ECON </a:t>
            </a:r>
            <a:r>
              <a:rPr lang="sv-SE" smtClean="0"/>
              <a:t>4915 </a:t>
            </a:r>
            <a:br>
              <a:rPr lang="sv-SE" smtClean="0"/>
            </a:br>
            <a:r>
              <a:rPr lang="sv-SE" smtClean="0"/>
              <a:t>Lecture</a:t>
            </a:r>
            <a:r>
              <a:rPr lang="sv-SE" dirty="0" smtClean="0"/>
              <a:t> 1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rgbClr val="898989"/>
                </a:solidFill>
              </a:rPr>
              <a:t>Andreas Kotsadam</a:t>
            </a:r>
          </a:p>
          <a:p>
            <a:pPr eaLnBrk="1" hangingPunct="1"/>
            <a:r>
              <a:rPr lang="sv-SE" smtClean="0">
                <a:solidFill>
                  <a:srgbClr val="898989"/>
                </a:solidFill>
              </a:rPr>
              <a:t>Room 1038 </a:t>
            </a:r>
            <a:endParaRPr lang="sv-SE" smtClean="0">
              <a:solidFill>
                <a:schemeClr val="accent2"/>
              </a:solidFill>
            </a:endParaRPr>
          </a:p>
          <a:p>
            <a:pPr eaLnBrk="1" hangingPunct="1"/>
            <a:r>
              <a:rPr lang="sv-SE" smtClean="0">
                <a:solidFill>
                  <a:srgbClr val="898989"/>
                </a:solidFill>
              </a:rPr>
              <a:t>Andreas.Kotsadam@econ.uio.no</a:t>
            </a:r>
            <a:endParaRPr lang="en-US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smtClean="0"/>
              <a:t>What is development?</a:t>
            </a:r>
            <a:endParaRPr lang="nb-NO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v-SE" altLang="zh-CN" smtClean="0"/>
              <a:t>Is it just economic growth? </a:t>
            </a:r>
          </a:p>
          <a:p>
            <a:r>
              <a:rPr lang="sv-SE" altLang="zh-CN" smtClean="0"/>
              <a:t>UNDP work with a broader concept of human progress. The human development indicators and the MDGs include health, education, gender equality etc.</a:t>
            </a:r>
          </a:p>
          <a:p>
            <a:r>
              <a:rPr lang="sv-SE" altLang="zh-CN" smtClean="0"/>
              <a:t>Amartya Sen and the capability approach.</a:t>
            </a:r>
          </a:p>
          <a:p>
            <a:r>
              <a:rPr lang="sv-SE" altLang="zh-CN" smtClean="0"/>
              <a:t>Development as freedom.</a:t>
            </a:r>
            <a:endParaRPr lang="nb-NO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smtClean="0"/>
              <a:t>The debates are ongoing  </a:t>
            </a:r>
            <a:endParaRPr lang="nb-NO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sv-SE" sz="2800" smtClean="0"/>
              <a:t>Three blogs that you should read regularly if you want to keep up with the latest papers and trends in development:</a:t>
            </a:r>
          </a:p>
          <a:p>
            <a:r>
              <a:rPr lang="sv-SE" sz="2800" smtClean="0"/>
              <a:t>Chris Blattman:</a:t>
            </a:r>
          </a:p>
          <a:p>
            <a:pPr>
              <a:buFont typeface="Arial" charset="0"/>
              <a:buNone/>
            </a:pPr>
            <a:r>
              <a:rPr lang="sv-SE" sz="2800" smtClean="0">
                <a:hlinkClick r:id="rId2"/>
              </a:rPr>
              <a:t>http://chrisblattman.com</a:t>
            </a:r>
            <a:endParaRPr lang="sv-SE" sz="2800" smtClean="0"/>
          </a:p>
          <a:p>
            <a:r>
              <a:rPr lang="sv-SE" sz="2800" smtClean="0"/>
              <a:t>Development impact:</a:t>
            </a:r>
          </a:p>
          <a:p>
            <a:pPr>
              <a:buFont typeface="Arial" charset="0"/>
              <a:buNone/>
            </a:pPr>
            <a:r>
              <a:rPr lang="nb-NO" sz="2800" smtClean="0">
                <a:hlinkClick r:id="rId3"/>
              </a:rPr>
              <a:t>http://blogs.worldbank.org/impactevaluations</a:t>
            </a:r>
            <a:endParaRPr lang="nb-NO" sz="2800" smtClean="0"/>
          </a:p>
          <a:p>
            <a:r>
              <a:rPr lang="sv-SE" sz="2800" smtClean="0"/>
              <a:t>Why nations fail:</a:t>
            </a:r>
          </a:p>
          <a:p>
            <a:pPr>
              <a:buFont typeface="Arial" charset="0"/>
              <a:buNone/>
            </a:pPr>
            <a:r>
              <a:rPr lang="nb-NO" sz="2800" smtClean="0">
                <a:hlinkClick r:id="rId4"/>
              </a:rPr>
              <a:t>http://whynationsfail.com/</a:t>
            </a:r>
            <a:endParaRPr lang="nb-NO" sz="2800" smtClean="0"/>
          </a:p>
          <a:p>
            <a:pPr>
              <a:buFont typeface="Arial" charset="0"/>
              <a:buNone/>
            </a:pPr>
            <a:endParaRPr lang="nb-NO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Interesting panel discussion</a:t>
            </a:r>
            <a:endParaRPr lang="nb-NO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Collier, Duflo, Easterly, Rodrik, Sachs among others discuss: How Can Policy and Aid Help in Bringing down World Poverty?</a:t>
            </a:r>
          </a:p>
          <a:p>
            <a:endParaRPr lang="sv-SE" smtClean="0"/>
          </a:p>
          <a:p>
            <a:r>
              <a:rPr lang="sv-SE" smtClean="0"/>
              <a:t>You can view the debate </a:t>
            </a:r>
            <a:r>
              <a:rPr lang="sv-SE" smtClean="0">
                <a:hlinkClick r:id="rId2"/>
              </a:rPr>
              <a:t>here</a:t>
            </a:r>
            <a:r>
              <a:rPr lang="sv-SE" smtClean="0"/>
              <a:t>.</a:t>
            </a:r>
            <a:endParaRPr lang="nb-NO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This course</a:t>
            </a:r>
            <a:endParaRPr lang="nb-NO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About half of the course consists of theory.</a:t>
            </a:r>
          </a:p>
          <a:p>
            <a:endParaRPr lang="sv-SE" smtClean="0"/>
          </a:p>
          <a:p>
            <a:r>
              <a:rPr lang="sv-SE" smtClean="0"/>
              <a:t>It is expected from you that you understand the models, that you can derive the most important results, and discuss the implications.</a:t>
            </a:r>
          </a:p>
          <a:p>
            <a:pPr>
              <a:buFont typeface="Arial" charset="0"/>
              <a:buNone/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Be critical!</a:t>
            </a:r>
            <a:endParaRPr lang="nb-NO" smtClean="0"/>
          </a:p>
        </p:txBody>
      </p:sp>
      <p:pic>
        <p:nvPicPr>
          <p:cNvPr id="26626" name="Picture 8" descr="Proof that Girls are Evil - Proof that Girls are Evil 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1268413"/>
            <a:ext cx="5413375" cy="5145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This course</a:t>
            </a:r>
            <a:endParaRPr lang="nb-NO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The other half of the course consists of empirical papers.</a:t>
            </a:r>
          </a:p>
          <a:p>
            <a:endParaRPr lang="sv-SE" smtClean="0"/>
          </a:p>
          <a:p>
            <a:r>
              <a:rPr lang="sv-SE" smtClean="0"/>
              <a:t>It is expected from you that you understand how the results are obtained, that you can assess the identification strategy, and discuss the implications of the results.</a:t>
            </a:r>
          </a:p>
          <a:p>
            <a:pPr>
              <a:buFont typeface="Arial" charset="0"/>
              <a:buNone/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Be critical!</a:t>
            </a:r>
            <a:endParaRPr lang="nb-NO" smtClean="0"/>
          </a:p>
        </p:txBody>
      </p:sp>
      <p:pic>
        <p:nvPicPr>
          <p:cNvPr id="28674" name="Picture 4" descr="infant-mortality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412875"/>
            <a:ext cx="6840537" cy="4913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Correlation is not causation</a:t>
            </a:r>
            <a:endParaRPr lang="nb-NO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Are there some other variables that cause both less death and low income inequality?</a:t>
            </a:r>
          </a:p>
          <a:p>
            <a:endParaRPr lang="sv-SE" smtClean="0"/>
          </a:p>
          <a:p>
            <a:r>
              <a:rPr lang="sv-SE" smtClean="0"/>
              <a:t> What is causing what?</a:t>
            </a:r>
          </a:p>
          <a:p>
            <a:endParaRPr lang="sv-SE" smtClean="0"/>
          </a:p>
          <a:p>
            <a:r>
              <a:rPr lang="sv-SE" smtClean="0"/>
              <a:t> Are there outliers?</a:t>
            </a:r>
          </a:p>
          <a:p>
            <a:endParaRPr lang="sv-SE" smtClean="0"/>
          </a:p>
          <a:p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Techniques to be discussed in class</a:t>
            </a:r>
            <a:endParaRPr lang="nb-NO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Randomization.</a:t>
            </a:r>
          </a:p>
          <a:p>
            <a:endParaRPr lang="sv-SE" smtClean="0"/>
          </a:p>
          <a:p>
            <a:r>
              <a:rPr lang="sv-SE" smtClean="0"/>
              <a:t>Instrumental variables.</a:t>
            </a:r>
          </a:p>
          <a:p>
            <a:endParaRPr lang="sv-SE" smtClean="0"/>
          </a:p>
          <a:p>
            <a:r>
              <a:rPr lang="sv-SE" smtClean="0"/>
              <a:t>Panel data and difference in differences.</a:t>
            </a:r>
          </a:p>
          <a:p>
            <a:endParaRPr lang="sv-SE" smtClean="0"/>
          </a:p>
          <a:p>
            <a:r>
              <a:rPr lang="sv-SE" smtClean="0"/>
              <a:t>Regression discontinuity.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850900"/>
          </a:xfrm>
        </p:spPr>
        <p:txBody>
          <a:bodyPr/>
          <a:lstStyle/>
          <a:p>
            <a:r>
              <a:rPr lang="sv-SE" sz="3200" smtClean="0"/>
              <a:t>Lecture plan (1)</a:t>
            </a:r>
            <a:endParaRPr lang="nb-NO" sz="3200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395288" y="908050"/>
            <a:ext cx="8229600" cy="5834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CN" sz="2000" b="1" smtClean="0"/>
              <a:t>Lectures 1-2: Introduction and rural credit markets</a:t>
            </a:r>
            <a:endParaRPr lang="en-US" altLang="zh-CN" sz="2000" smtClean="0"/>
          </a:p>
          <a:p>
            <a:r>
              <a:rPr lang="en-US" altLang="zh-CN" sz="2000" smtClean="0"/>
              <a:t>Ray Ch. 14, pages 529-558.</a:t>
            </a:r>
            <a:endParaRPr lang="en-US" altLang="zh-CN" sz="2000" b="1" smtClean="0"/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Lecture3: Credit markets for the poor, what do we know?</a:t>
            </a:r>
            <a:endParaRPr lang="en-US" altLang="zh-CN" sz="2000" smtClean="0"/>
          </a:p>
          <a:p>
            <a:r>
              <a:rPr lang="en-US" altLang="zh-CN" sz="2000" smtClean="0"/>
              <a:t>Burgess and Pande; Banarjee and Duflo</a:t>
            </a:r>
            <a:endParaRPr lang="fr-FR" altLang="zh-CN" sz="2000" b="1" smtClean="0"/>
          </a:p>
          <a:p>
            <a:pPr>
              <a:buFont typeface="Arial" charset="0"/>
              <a:buNone/>
            </a:pPr>
            <a:r>
              <a:rPr lang="fr-FR" altLang="zh-CN" sz="2000" b="1" smtClean="0"/>
              <a:t>Lecture 4: Insurance</a:t>
            </a:r>
            <a:endParaRPr lang="fr-FR" altLang="zh-CN" sz="2000" smtClean="0"/>
          </a:p>
          <a:p>
            <a:r>
              <a:rPr lang="fr-FR" altLang="zh-CN" sz="2000" smtClean="0"/>
              <a:t>Ray Ch. 15, pages 591-607.</a:t>
            </a:r>
            <a:endParaRPr lang="en-US" altLang="zh-CN" sz="2000" b="1" smtClean="0"/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5: Empirical methods in development economics</a:t>
            </a:r>
            <a:endParaRPr lang="fr-FR" altLang="zh-CN" sz="2000" smtClean="0"/>
          </a:p>
          <a:p>
            <a:r>
              <a:rPr lang="fr-FR" altLang="zh-CN" sz="2000" smtClean="0"/>
              <a:t>Duflo et al. (pages 1-14  and 66-75) ; Imbens</a:t>
            </a:r>
            <a:endParaRPr lang="en-US" altLang="zh-CN" sz="2000" b="1" smtClean="0"/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6: The curse of natural resources</a:t>
            </a:r>
            <a:endParaRPr lang="da-DK" altLang="zh-CN" sz="2000" smtClean="0"/>
          </a:p>
          <a:p>
            <a:r>
              <a:rPr lang="da-DK" altLang="zh-CN" sz="2000" smtClean="0"/>
              <a:t>Van der Ploug; Mehlum et al.</a:t>
            </a:r>
            <a:endParaRPr lang="en-US" altLang="zh-CN" sz="2000" b="1" smtClean="0"/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7: Gender and Development</a:t>
            </a:r>
            <a:endParaRPr lang="en-US" altLang="zh-CN" sz="2000" smtClean="0"/>
          </a:p>
          <a:p>
            <a:r>
              <a:rPr lang="en-US" altLang="zh-CN" sz="2000" smtClean="0"/>
              <a:t>Duflo; Qian</a:t>
            </a:r>
            <a:endParaRPr lang="en-US" altLang="zh-CN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Why is this course important?</a:t>
            </a:r>
            <a:endParaRPr lang="nb-NO" smtClean="0"/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mtClean="0"/>
              <a:t>It concerns topics of high relevance...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 </a:t>
            </a:r>
            <a:r>
              <a:rPr lang="en-US" altLang="zh-CN" smtClean="0"/>
              <a:t>9 million children below age 5 die every year</a:t>
            </a:r>
            <a:r>
              <a:rPr lang="sv-SE" smtClean="0"/>
              <a:t>.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 </a:t>
            </a:r>
            <a:r>
              <a:rPr lang="en-US" altLang="zh-CN" smtClean="0"/>
              <a:t>Malaria alone caused almost 1 million deaths in 2008</a:t>
            </a:r>
            <a:r>
              <a:rPr lang="sv-SE" smtClean="0"/>
              <a:t>.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 </a:t>
            </a:r>
            <a:r>
              <a:rPr lang="en-US" altLang="zh-CN" smtClean="0"/>
              <a:t>In SSA, one of every 30 women dies giving birth</a:t>
            </a:r>
            <a:r>
              <a:rPr lang="sv-SE" smtClean="0"/>
              <a:t>.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nb-NO" smtClean="0"/>
              <a:t>70% of the world population have 16% of world income.</a:t>
            </a:r>
            <a:endParaRPr lang="sv-SE" smtClean="0"/>
          </a:p>
          <a:p>
            <a:pPr eaLnBrk="1" hangingPunct="1">
              <a:lnSpc>
                <a:spcPct val="90000"/>
              </a:lnSpc>
            </a:pPr>
            <a:r>
              <a:rPr lang="sv-SE" smtClean="0"/>
              <a:t>...that we should be able to solve.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850900"/>
          </a:xfrm>
        </p:spPr>
        <p:txBody>
          <a:bodyPr/>
          <a:lstStyle/>
          <a:p>
            <a:r>
              <a:rPr lang="sv-SE" sz="3200" smtClean="0"/>
              <a:t>Lecture plan (2)</a:t>
            </a:r>
            <a:endParaRPr lang="nb-NO" sz="3200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908050"/>
            <a:ext cx="8229600" cy="5834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CN" sz="2000" b="1" smtClean="0"/>
              <a:t>Lecture 8: Development and inequality </a:t>
            </a:r>
          </a:p>
          <a:p>
            <a:r>
              <a:rPr lang="en-US" altLang="zh-CN" sz="2000" smtClean="0"/>
              <a:t>Ray Ch 7; Galor</a:t>
            </a:r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9: Political and cultural change</a:t>
            </a:r>
          </a:p>
          <a:p>
            <a:r>
              <a:rPr lang="en-US" altLang="zh-CN" sz="2000" smtClean="0"/>
              <a:t>Beaman et al.; Jensen and Oster</a:t>
            </a:r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10: Empirical evidence on the extent, causes, and effects of corruption</a:t>
            </a:r>
          </a:p>
          <a:p>
            <a:r>
              <a:rPr lang="en-US" altLang="zh-CN" sz="2000" smtClean="0"/>
              <a:t>Olken and Pande</a:t>
            </a:r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11: Institutions and long run growth 1</a:t>
            </a:r>
            <a:endParaRPr lang="da-DK" altLang="zh-CN" sz="2000" b="1" smtClean="0"/>
          </a:p>
          <a:p>
            <a:r>
              <a:rPr lang="da-DK" altLang="zh-CN" sz="2000" smtClean="0"/>
              <a:t>Acemoglu et al; Gleaser et al</a:t>
            </a:r>
            <a:endParaRPr lang="en-US" altLang="zh-CN" sz="2000" smtClean="0"/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12: Long run effects of the slave trade</a:t>
            </a:r>
          </a:p>
          <a:p>
            <a:r>
              <a:rPr lang="en-US" altLang="zh-CN" sz="2000" smtClean="0"/>
              <a:t>Nunn and Wantchekon</a:t>
            </a:r>
          </a:p>
          <a:p>
            <a:pPr>
              <a:buFont typeface="Arial" charset="0"/>
              <a:buNone/>
            </a:pPr>
            <a:r>
              <a:rPr lang="en-US" altLang="zh-CN" sz="2000" b="1" smtClean="0"/>
              <a:t>Lecture 13: Institutions and long run growth 2</a:t>
            </a:r>
          </a:p>
          <a:p>
            <a:r>
              <a:rPr lang="en-US" altLang="zh-CN" sz="2000" smtClean="0"/>
              <a:t>Michalopoulos and Papaioannou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Seminars</a:t>
            </a:r>
            <a:endParaRPr lang="nb-NO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There will be six seminars during the course.</a:t>
            </a:r>
          </a:p>
          <a:p>
            <a:r>
              <a:rPr lang="sv-SE" smtClean="0"/>
              <a:t>You will be divided into groups and the seminar questions will be posted on the homepage. </a:t>
            </a:r>
          </a:p>
          <a:p>
            <a:r>
              <a:rPr lang="sv-SE" smtClean="0"/>
              <a:t>During the seminars, </a:t>
            </a:r>
            <a:r>
              <a:rPr lang="sv-SE" b="1" smtClean="0"/>
              <a:t>YOU (!)</a:t>
            </a:r>
            <a:r>
              <a:rPr lang="sv-SE" smtClean="0"/>
              <a:t> will present the answers to the questions.</a:t>
            </a:r>
          </a:p>
          <a:p>
            <a:pPr>
              <a:buFont typeface="Arial" charset="0"/>
              <a:buNone/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Rural credit markets</a:t>
            </a:r>
            <a:endParaRPr lang="nb-NO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We shall seek to explain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 Why the poor often cannot borrow on the formal market.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Why the poor pay so much interest on their loans, if they are able to borrow.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The role of institutions.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What can be done to improve the situation.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is credit important?</a:t>
            </a:r>
            <a:endParaRPr lang="nb-NO" smtClean="0"/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Credit is needed for efficient production as well as smoothing out of consumption.</a:t>
            </a:r>
          </a:p>
          <a:p>
            <a:endParaRPr lang="en-US" smtClean="0"/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 Production requires investments.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sv-SE" smtClean="0"/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v-SE" smtClean="0"/>
              <a:t> Income streams often fluctuate.</a:t>
            </a:r>
          </a:p>
          <a:p>
            <a:pPr>
              <a:buFont typeface="Arial" charset="0"/>
              <a:buNone/>
            </a:pPr>
            <a:endParaRPr lang="sv-SE" smtClean="0"/>
          </a:p>
          <a:p>
            <a:endParaRPr lang="sv-SE" smtClean="0"/>
          </a:p>
          <a:p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smtClean="0"/>
              <a:t>There are two basic (and related) problems</a:t>
            </a:r>
            <a:endParaRPr lang="nb-NO" sz="4000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mtClean="0"/>
          </a:p>
          <a:p>
            <a:r>
              <a:rPr lang="sv-SE" smtClean="0"/>
              <a:t>Moral hazard: Lenders cannot monitor the actions of the borrowers.</a:t>
            </a:r>
          </a:p>
          <a:p>
            <a:endParaRPr lang="sv-SE" smtClean="0"/>
          </a:p>
          <a:p>
            <a:r>
              <a:rPr lang="sv-SE" smtClean="0"/>
              <a:t>Adverse selection: Lenders cannot distinguish between borrowers with different characteristics. 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smtClean="0"/>
              <a:t>These problems are severe for formal lenders </a:t>
            </a:r>
            <a:endParaRPr lang="nb-NO" sz="4000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They don´t have personal knowledge regarding the clients.</a:t>
            </a:r>
          </a:p>
          <a:p>
            <a:r>
              <a:rPr lang="sv-SE" smtClean="0"/>
              <a:t>They cannot monitor how the loans are used.</a:t>
            </a:r>
          </a:p>
          <a:p>
            <a:r>
              <a:rPr lang="sv-SE" smtClean="0"/>
              <a:t>Limited liability implies that borrowers take to much risk or default voluntarily.</a:t>
            </a:r>
          </a:p>
          <a:p>
            <a:r>
              <a:rPr lang="sv-SE" smtClean="0"/>
              <a:t>Collaterals may solve this problem, but this is </a:t>
            </a:r>
            <a:r>
              <a:rPr lang="en-US" smtClean="0"/>
              <a:t>infeasible </a:t>
            </a:r>
            <a:r>
              <a:rPr lang="sv-SE" smtClean="0"/>
              <a:t>for the poorest. 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Informal lenders</a:t>
            </a:r>
            <a:endParaRPr lang="nb-NO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Often have more information about the clients.</a:t>
            </a:r>
          </a:p>
          <a:p>
            <a:r>
              <a:rPr lang="sv-SE" smtClean="0"/>
              <a:t>Are often able to monitor the clients.</a:t>
            </a:r>
          </a:p>
          <a:p>
            <a:r>
              <a:rPr lang="sv-SE" smtClean="0"/>
              <a:t>Often accepts different types of collateral (including labor).</a:t>
            </a:r>
          </a:p>
          <a:p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smtClean="0"/>
              <a:t>Characteristics of rural credit markets</a:t>
            </a:r>
            <a:endParaRPr lang="nb-NO" sz="4000" smtClean="0"/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 smtClean="0"/>
              <a:t>Information problems (also for informal lenders) leading to:</a:t>
            </a:r>
          </a:p>
          <a:p>
            <a:pPr>
              <a:lnSpc>
                <a:spcPct val="90000"/>
              </a:lnSpc>
            </a:pPr>
            <a:r>
              <a:rPr lang="sv-SE" smtClean="0"/>
              <a:t>High interest rates.</a:t>
            </a:r>
          </a:p>
          <a:p>
            <a:pPr>
              <a:lnSpc>
                <a:spcPct val="90000"/>
              </a:lnSpc>
            </a:pPr>
            <a:r>
              <a:rPr lang="sv-SE" smtClean="0"/>
              <a:t>Segmentation.</a:t>
            </a:r>
          </a:p>
          <a:p>
            <a:pPr>
              <a:lnSpc>
                <a:spcPct val="90000"/>
              </a:lnSpc>
            </a:pPr>
            <a:r>
              <a:rPr lang="sv-SE" smtClean="0"/>
              <a:t>Interlinkage.</a:t>
            </a:r>
          </a:p>
          <a:p>
            <a:pPr>
              <a:lnSpc>
                <a:spcPct val="90000"/>
              </a:lnSpc>
            </a:pPr>
            <a:r>
              <a:rPr lang="sv-SE" smtClean="0"/>
              <a:t>Interest rate variation.</a:t>
            </a:r>
          </a:p>
          <a:p>
            <a:pPr>
              <a:lnSpc>
                <a:spcPct val="90000"/>
              </a:lnSpc>
            </a:pPr>
            <a:r>
              <a:rPr lang="sv-SE" smtClean="0"/>
              <a:t>Rationing.</a:t>
            </a:r>
          </a:p>
          <a:p>
            <a:pPr>
              <a:lnSpc>
                <a:spcPct val="90000"/>
              </a:lnSpc>
            </a:pPr>
            <a:r>
              <a:rPr lang="sv-SE" smtClean="0"/>
              <a:t>Exclusivity.</a:t>
            </a:r>
          </a:p>
          <a:p>
            <a:pPr>
              <a:lnSpc>
                <a:spcPct val="90000"/>
              </a:lnSpc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smtClean="0"/>
              <a:t>Lender’s risk hypothesis for informal lending</a:t>
            </a:r>
            <a:endParaRPr lang="nb-NO" sz="4000" smtClean="0"/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altLang="zh-CN" smtClean="0"/>
          </a:p>
          <a:p>
            <a:pPr>
              <a:buFont typeface="Arial" charset="0"/>
              <a:buNone/>
            </a:pPr>
            <a:r>
              <a:rPr lang="en-US" altLang="zh-CN" smtClean="0"/>
              <a:t>Assume perfect competition.</a:t>
            </a:r>
          </a:p>
          <a:p>
            <a:pPr>
              <a:buFont typeface="Arial" charset="0"/>
              <a:buNone/>
            </a:pPr>
            <a:endParaRPr lang="en-US" altLang="zh-CN" smtClean="0"/>
          </a:p>
          <a:p>
            <a:pPr>
              <a:buFont typeface="Arial" charset="0"/>
              <a:buNone/>
            </a:pPr>
            <a:r>
              <a:rPr lang="en-US" altLang="zh-CN" smtClean="0"/>
              <a:t>Let L= Loan amount,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r= Lender’s opportunity cost,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p= Fraction of loans repaid, and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i= Interest rate.</a:t>
            </a:r>
          </a:p>
          <a:p>
            <a:pPr>
              <a:buFont typeface="Arial" charset="0"/>
              <a:buNone/>
            </a:pPr>
            <a:endParaRPr lang="en-US" altLang="zh-CN" smtClean="0"/>
          </a:p>
        </p:txBody>
      </p:sp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75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smtClean="0"/>
              <a:t>The expected profit of the lender is therefore:</a:t>
            </a:r>
            <a:endParaRPr lang="nb-NO" sz="4000" smtClean="0"/>
          </a:p>
        </p:txBody>
      </p:sp>
      <p:graphicFrame>
        <p:nvGraphicFramePr>
          <p:cNvPr id="35873" name="Object 33"/>
          <p:cNvGraphicFramePr>
            <a:graphicFrameLocks noGrp="1" noChangeAspect="1"/>
          </p:cNvGraphicFramePr>
          <p:nvPr>
            <p:ph idx="1"/>
          </p:nvPr>
        </p:nvGraphicFramePr>
        <p:xfrm>
          <a:off x="1835150" y="2133600"/>
          <a:ext cx="5040313" cy="906463"/>
        </p:xfrm>
        <a:graphic>
          <a:graphicData uri="http://schemas.openxmlformats.org/presentationml/2006/ole">
            <p:oleObj spid="_x0000_s35873" name="Formel" r:id="rId3" imgW="1129810" imgH="203112" progId="Equation.3">
              <p:embed/>
            </p:oleObj>
          </a:graphicData>
        </a:graphic>
      </p:graphicFrame>
      <p:sp>
        <p:nvSpPr>
          <p:cNvPr id="35876" name="Rectangle 7"/>
          <p:cNvSpPr>
            <a:spLocks noChangeArrowheads="1"/>
          </p:cNvSpPr>
          <p:nvPr/>
        </p:nvSpPr>
        <p:spPr bwMode="auto">
          <a:xfrm>
            <a:off x="663575" y="3079750"/>
            <a:ext cx="8012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000" b="1"/>
              <a:t>Setting expected profits equal to zero (why?) </a:t>
            </a:r>
          </a:p>
          <a:p>
            <a:r>
              <a:rPr lang="en-US" altLang="zh-CN" sz="2000" b="1"/>
              <a:t>and solving for the interest rate gives</a:t>
            </a:r>
            <a:r>
              <a:rPr lang="nb-NO" altLang="zh-CN" sz="2000" b="1"/>
              <a:t>:</a:t>
            </a:r>
          </a:p>
        </p:txBody>
      </p:sp>
      <p:sp>
        <p:nvSpPr>
          <p:cNvPr id="3587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graphicFrame>
        <p:nvGraphicFramePr>
          <p:cNvPr id="35874" name="Object 34"/>
          <p:cNvGraphicFramePr>
            <a:graphicFrameLocks noChangeAspect="1"/>
          </p:cNvGraphicFramePr>
          <p:nvPr/>
        </p:nvGraphicFramePr>
        <p:xfrm>
          <a:off x="2843213" y="3933825"/>
          <a:ext cx="3529012" cy="2044700"/>
        </p:xfrm>
        <a:graphic>
          <a:graphicData uri="http://schemas.openxmlformats.org/presentationml/2006/ole">
            <p:oleObj spid="_x0000_s35874" name="Formel" r:id="rId4" imgW="723586" imgH="41891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4000" smtClean="0"/>
              <a:t>But very smart people disagree on the possible solutions.</a:t>
            </a:r>
            <a:endParaRPr lang="nb-NO" sz="4000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Should the government give away mosquito nets for free?</a:t>
            </a:r>
          </a:p>
          <a:p>
            <a:pPr eaLnBrk="1" hangingPunct="1"/>
            <a:r>
              <a:rPr lang="sv-SE" smtClean="0"/>
              <a:t>How can we make more people go to school?</a:t>
            </a:r>
          </a:p>
          <a:p>
            <a:pPr eaLnBrk="1" hangingPunct="1"/>
            <a:r>
              <a:rPr lang="sv-SE" smtClean="0"/>
              <a:t>Why don’t farmers buy fertilizers, and should they?</a:t>
            </a:r>
          </a:p>
          <a:p>
            <a:pPr eaLnBrk="1" hangingPunct="1"/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>
            <a:spLocks noGrp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endParaRPr lang="en-US" altLang="zh-CN" smtClean="0"/>
          </a:p>
          <a:p>
            <a:endParaRPr lang="en-US" altLang="zh-CN" smtClean="0"/>
          </a:p>
          <a:p>
            <a:r>
              <a:rPr lang="en-US" altLang="zh-CN" smtClean="0"/>
              <a:t>What happens when there is no default risk?</a:t>
            </a:r>
          </a:p>
          <a:p>
            <a:endParaRPr lang="en-US" altLang="zh-CN" smtClean="0"/>
          </a:p>
          <a:p>
            <a:endParaRPr lang="en-US" altLang="zh-CN" smtClean="0"/>
          </a:p>
          <a:p>
            <a:r>
              <a:rPr lang="en-US" altLang="zh-CN" smtClean="0"/>
              <a:t>How high is i if there is a 50-50 chance of default and the formal rate is 10 %?</a:t>
            </a:r>
          </a:p>
          <a:p>
            <a:endParaRPr lang="en-US" altLang="zh-CN" smtClean="0"/>
          </a:p>
          <a:p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Main lesson of the model</a:t>
            </a:r>
            <a:endParaRPr lang="nb-NO" smtClean="0"/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/>
              <a:t>Hence, even under competition informal sector interest rates are very sensitive to the default risk.</a:t>
            </a:r>
          </a:p>
          <a:p>
            <a:pPr>
              <a:lnSpc>
                <a:spcPct val="90000"/>
              </a:lnSpc>
            </a:pPr>
            <a:endParaRPr lang="en-US" altLang="zh-CN" sz="2800" smtClean="0"/>
          </a:p>
          <a:p>
            <a:pPr>
              <a:lnSpc>
                <a:spcPct val="90000"/>
              </a:lnSpc>
            </a:pPr>
            <a:endParaRPr lang="en-US" altLang="zh-CN" sz="2800" smtClean="0"/>
          </a:p>
          <a:p>
            <a:pPr>
              <a:lnSpc>
                <a:spcPct val="90000"/>
              </a:lnSpc>
            </a:pPr>
            <a:endParaRPr lang="en-US" altLang="zh-CN" sz="2800" smtClean="0"/>
          </a:p>
          <a:p>
            <a:pPr>
              <a:lnSpc>
                <a:spcPct val="90000"/>
              </a:lnSpc>
            </a:pPr>
            <a:r>
              <a:rPr lang="sv-SE" altLang="zh-CN" sz="2800" smtClean="0"/>
              <a:t>But is it true?</a:t>
            </a:r>
            <a:endParaRPr lang="nb-NO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True with an important twist</a:t>
            </a:r>
            <a:endParaRPr lang="nb-NO" smtClean="0"/>
          </a:p>
        </p:txBody>
      </p:sp>
      <p:sp>
        <p:nvSpPr>
          <p:cNvPr id="614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/>
              <a:t>Looking at data it is obvious that defaults are quite rare in rural credit markets. 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So, this mechanism of potential default is largely circumvented but this is costly.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This cost is basically what drives the observed high interest rates. </a:t>
            </a:r>
          </a:p>
          <a:p>
            <a:pPr>
              <a:lnSpc>
                <a:spcPct val="90000"/>
              </a:lnSpc>
            </a:pPr>
            <a:r>
              <a:rPr lang="sv-SE" sz="2800" smtClean="0"/>
              <a:t>And since some of these costs are fixed, small loans demand a higher interest rate.</a:t>
            </a:r>
            <a:endParaRPr lang="nb-NO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Credit rationing</a:t>
            </a:r>
            <a:endParaRPr lang="nb-NO" smtClean="0"/>
          </a:p>
        </p:txBody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Why are people not allowed to borrow as much as they want at the going rate of interest?</a:t>
            </a:r>
          </a:p>
          <a:p>
            <a:r>
              <a:rPr lang="sv-SE" smtClean="0"/>
              <a:t>This is also linked to the risk of default.</a:t>
            </a:r>
          </a:p>
          <a:p>
            <a:r>
              <a:rPr lang="sv-SE" smtClean="0"/>
              <a:t>Let us show this in a simple model.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zh-CN" smtClean="0"/>
              <a:t>Assume a large number of potential borrowers.</a:t>
            </a:r>
            <a:r>
              <a:rPr lang="nb-NO" altLang="zh-CN" smtClean="0"/>
              <a:t> </a:t>
            </a:r>
            <a:endParaRPr lang="en-US" altLang="zh-CN" smtClean="0"/>
          </a:p>
          <a:p>
            <a:pPr>
              <a:buFont typeface="Arial" charset="0"/>
              <a:buNone/>
            </a:pPr>
            <a:r>
              <a:rPr lang="en-US" altLang="zh-CN" smtClean="0"/>
              <a:t>Let L= Loan amount,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i= Interest rate,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A= opportunity cost of borrower</a:t>
            </a:r>
          </a:p>
          <a:p>
            <a:pPr>
              <a:buFont typeface="Arial" charset="0"/>
              <a:buNone/>
            </a:pPr>
            <a:r>
              <a:rPr lang="sv-SE" smtClean="0"/>
              <a:t>f(L) = production function,</a:t>
            </a:r>
          </a:p>
          <a:p>
            <a:pPr>
              <a:buFont typeface="Arial" charset="0"/>
              <a:buNone/>
            </a:pPr>
            <a:r>
              <a:rPr lang="sv-SE" smtClean="0"/>
              <a:t>f’(L)&gt;0 </a:t>
            </a:r>
          </a:p>
          <a:p>
            <a:pPr>
              <a:buFont typeface="Arial" charset="0"/>
              <a:buNone/>
            </a:pPr>
            <a:r>
              <a:rPr lang="sv-SE" smtClean="0"/>
              <a:t>f’’(L)&lt;0</a:t>
            </a:r>
          </a:p>
          <a:p>
            <a:pPr>
              <a:buFont typeface="Arial" charset="0"/>
              <a:buNone/>
            </a:pPr>
            <a:endParaRPr lang="sv-SE" smtClean="0"/>
          </a:p>
          <a:p>
            <a:pPr>
              <a:buFont typeface="Arial" charset="0"/>
              <a:buNone/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b="1" smtClean="0"/>
              <a:t>Farmers maximize profits:</a:t>
            </a:r>
            <a:endParaRPr lang="nb-NO" b="1" smtClean="0"/>
          </a:p>
        </p:txBody>
      </p:sp>
      <p:sp>
        <p:nvSpPr>
          <p:cNvPr id="59407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4221163"/>
            <a:ext cx="8229600" cy="1905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sv-SE" smtClean="0"/>
              <a:t>This gives: ??</a:t>
            </a:r>
          </a:p>
        </p:txBody>
      </p:sp>
      <p:sp>
        <p:nvSpPr>
          <p:cNvPr id="5940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sp>
        <p:nvSpPr>
          <p:cNvPr id="59409" name="Rectangle 7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423863" y="1484313"/>
          <a:ext cx="3397250" cy="2127250"/>
        </p:xfrm>
        <a:graphic>
          <a:graphicData uri="http://schemas.openxmlformats.org/presentationml/2006/ole">
            <p:oleObj spid="_x0000_s59405" name="Formel" r:id="rId3" imgW="146050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Farmers maximize profits:</a:t>
            </a:r>
            <a:endParaRPr lang="nb-NO" b="1" smtClean="0"/>
          </a:p>
        </p:txBody>
      </p:sp>
      <p:sp>
        <p:nvSpPr>
          <p:cNvPr id="46101" name="Rectangle 3"/>
          <p:cNvSpPr>
            <a:spLocks noGrp="1"/>
          </p:cNvSpPr>
          <p:nvPr>
            <p:ph type="body" idx="1"/>
          </p:nvPr>
        </p:nvSpPr>
        <p:spPr>
          <a:xfrm>
            <a:off x="468313" y="4221163"/>
            <a:ext cx="8229600" cy="19050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sv-SE" sz="2800" smtClean="0"/>
              <a:t>This gives: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v-SE" sz="2800" smtClean="0"/>
              <a:t>f’(L)=1+i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v-SE" sz="2800" smtClean="0"/>
              <a:t>And the profits at this rate must exceed A.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v-SE" sz="2800" smtClean="0"/>
              <a:t>(a.k.a. ”Participation constraint”)</a:t>
            </a:r>
            <a:endParaRPr lang="nb-NO" sz="280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sv-SE" sz="2800" smtClean="0"/>
          </a:p>
        </p:txBody>
      </p:sp>
      <p:sp>
        <p:nvSpPr>
          <p:cNvPr id="4610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sp>
        <p:nvSpPr>
          <p:cNvPr id="46103" name="Rectangle 7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graphicFrame>
        <p:nvGraphicFramePr>
          <p:cNvPr id="46099" name="Object 19"/>
          <p:cNvGraphicFramePr>
            <a:graphicFrameLocks noChangeAspect="1"/>
          </p:cNvGraphicFramePr>
          <p:nvPr/>
        </p:nvGraphicFramePr>
        <p:xfrm>
          <a:off x="423863" y="1484313"/>
          <a:ext cx="3397250" cy="2127250"/>
        </p:xfrm>
        <a:graphic>
          <a:graphicData uri="http://schemas.openxmlformats.org/presentationml/2006/ole">
            <p:oleObj spid="_x0000_s46099" name="Formel" r:id="rId3" imgW="1460500" imgH="914400" progId="Equation.3">
              <p:embed/>
            </p:oleObj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The lender’s problem</a:t>
            </a:r>
            <a:endParaRPr lang="nb-NO" smtClean="0"/>
          </a:p>
        </p:txBody>
      </p:sp>
      <p:sp>
        <p:nvSpPr>
          <p:cNvPr id="624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The lender simply sets i=i* such that the farmers maximized surplus equals A.</a:t>
            </a:r>
          </a:p>
          <a:p>
            <a:r>
              <a:rPr lang="sv-SE" smtClean="0"/>
              <a:t>Let us look at this graphically.</a:t>
            </a:r>
          </a:p>
          <a:p>
            <a:r>
              <a:rPr lang="sv-SE" smtClean="0"/>
              <a:t>But note that so far there is no credit rationing: The farmer gets the desired loan given the interest rate. 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Let’s add risk of strategic default</a:t>
            </a:r>
            <a:endParaRPr lang="nb-NO" smtClean="0"/>
          </a:p>
        </p:txBody>
      </p:sp>
      <p:sp>
        <p:nvSpPr>
          <p:cNvPr id="481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Assume that the punishment for default is not being able to borrow again, and hence earn A for all remaining periods.</a:t>
            </a:r>
          </a:p>
          <a:p>
            <a:r>
              <a:rPr lang="sv-SE" smtClean="0"/>
              <a:t>Let N&gt;1 be the number of periods. </a:t>
            </a:r>
          </a:p>
          <a:p>
            <a:r>
              <a:rPr lang="sv-SE" smtClean="0"/>
              <a:t>For default not to occur it must be that:</a:t>
            </a:r>
            <a:endParaRPr lang="nb-NO" smtClean="0"/>
          </a:p>
        </p:txBody>
      </p:sp>
      <p:sp>
        <p:nvSpPr>
          <p:cNvPr id="481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graphicFrame>
        <p:nvGraphicFramePr>
          <p:cNvPr id="48145" name="Object 17"/>
          <p:cNvGraphicFramePr>
            <a:graphicFrameLocks noChangeAspect="1"/>
          </p:cNvGraphicFramePr>
          <p:nvPr/>
        </p:nvGraphicFramePr>
        <p:xfrm>
          <a:off x="684213" y="4508500"/>
          <a:ext cx="6192837" cy="615950"/>
        </p:xfrm>
        <a:graphic>
          <a:graphicData uri="http://schemas.openxmlformats.org/presentationml/2006/ole">
            <p:oleObj spid="_x0000_s48145" name="Formel" r:id="rId3" imgW="21971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Rearranging gives</a:t>
            </a:r>
            <a:endParaRPr lang="nb-NO" smtClean="0"/>
          </a:p>
        </p:txBody>
      </p:sp>
      <p:sp>
        <p:nvSpPr>
          <p:cNvPr id="49171" name="Rectangle 3"/>
          <p:cNvSpPr>
            <a:spLocks noGrp="1"/>
          </p:cNvSpPr>
          <p:nvPr>
            <p:ph type="body"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r>
              <a:rPr lang="sv-SE" smtClean="0"/>
              <a:t>This is the no-default constraint.</a:t>
            </a:r>
          </a:p>
          <a:p>
            <a:r>
              <a:rPr lang="sv-SE" smtClean="0"/>
              <a:t>Since N&gt;1, this constraint is tighter than the participation constraint.</a:t>
            </a:r>
          </a:p>
          <a:p>
            <a:r>
              <a:rPr lang="sv-SE" smtClean="0"/>
              <a:t>See figure 14.3 in Ray for a graphical examination.</a:t>
            </a:r>
          </a:p>
          <a:p>
            <a:endParaRPr lang="sv-SE" smtClean="0"/>
          </a:p>
        </p:txBody>
      </p:sp>
      <p:sp>
        <p:nvSpPr>
          <p:cNvPr id="49172" name="Rectangle 5"/>
          <p:cNvSpPr>
            <a:spLocks noChangeArrowheads="1"/>
          </p:cNvSpPr>
          <p:nvPr/>
        </p:nvSpPr>
        <p:spPr bwMode="auto">
          <a:xfrm>
            <a:off x="0" y="2708275"/>
            <a:ext cx="9144000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nb-NO"/>
          </a:p>
        </p:txBody>
      </p:sp>
      <p:graphicFrame>
        <p:nvGraphicFramePr>
          <p:cNvPr id="49169" name="Object 17"/>
          <p:cNvGraphicFramePr>
            <a:graphicFrameLocks noChangeAspect="1"/>
          </p:cNvGraphicFramePr>
          <p:nvPr/>
        </p:nvGraphicFramePr>
        <p:xfrm>
          <a:off x="539750" y="1484313"/>
          <a:ext cx="4033838" cy="1035050"/>
        </p:xfrm>
        <a:graphic>
          <a:graphicData uri="http://schemas.openxmlformats.org/presentationml/2006/ole">
            <p:oleObj spid="_x0000_s49169" name="Formel" r:id="rId3" imgW="15240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Is foreign aid good? </a:t>
            </a:r>
            <a:endParaRPr lang="nb-NO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Jeffrey Sachs: YES</a:t>
            </a:r>
          </a:p>
          <a:p>
            <a:endParaRPr lang="nb-NO" smtClean="0"/>
          </a:p>
        </p:txBody>
      </p:sp>
      <p:pic>
        <p:nvPicPr>
          <p:cNvPr id="16387" name="Picture 5" descr="The End of Poverty: Economic Possibilities for Our Tim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2060575"/>
            <a:ext cx="4392613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This gives credit rationing</a:t>
            </a:r>
            <a:endParaRPr lang="nb-NO" smtClean="0"/>
          </a:p>
        </p:txBody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Why?</a:t>
            </a:r>
          </a:p>
          <a:p>
            <a:r>
              <a:rPr lang="sv-SE" smtClean="0"/>
              <a:t>Because the MC of borrowing is still 1+i so the borrower would like to borrow more.</a:t>
            </a:r>
          </a:p>
          <a:p>
            <a:r>
              <a:rPr lang="sv-SE" smtClean="0"/>
              <a:t>Why doesn’t the lender raise the interest to lend out more?</a:t>
            </a:r>
          </a:p>
          <a:p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smtClean="0"/>
              <a:t>Information assymetries and rationing</a:t>
            </a:r>
            <a:endParaRPr lang="nb-NO" sz="4000" smtClean="0"/>
          </a:p>
        </p:txBody>
      </p:sp>
      <p:sp>
        <p:nvSpPr>
          <p:cNvPr id="675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Information assymetries may also cause credit rationing as lenders are not able to fully observe if a borrower is of high or low risk.</a:t>
            </a:r>
          </a:p>
          <a:p>
            <a:r>
              <a:rPr lang="sv-SE" smtClean="0"/>
              <a:t>Too high interest rates may drive away the low risk type of borrowers.</a:t>
            </a:r>
          </a:p>
          <a:p>
            <a:r>
              <a:rPr lang="sv-SE" smtClean="0"/>
              <a:t>It may therefore be optimal to have a lower interest rate and a higher probability of receiving the money back.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3"/>
          <p:cNvSpPr>
            <a:spLocks noGrp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r>
              <a:rPr lang="sv-SE" smtClean="0"/>
              <a:t>Two types of borrowers:</a:t>
            </a:r>
          </a:p>
          <a:p>
            <a:pPr>
              <a:buFont typeface="Arial" charset="0"/>
              <a:buNone/>
            </a:pPr>
            <a:r>
              <a:rPr lang="sv-SE" smtClean="0"/>
              <a:t>Type 1: safe type, earns R, R&gt;L</a:t>
            </a:r>
          </a:p>
          <a:p>
            <a:pPr>
              <a:buFont typeface="Arial" charset="0"/>
              <a:buNone/>
            </a:pPr>
            <a:endParaRPr lang="sv-SE" smtClean="0"/>
          </a:p>
          <a:p>
            <a:pPr>
              <a:buFont typeface="Arial" charset="0"/>
              <a:buNone/>
            </a:pPr>
            <a:r>
              <a:rPr lang="sv-SE" smtClean="0"/>
              <a:t>Type 2: risky type, earns R’ with probability p, R’&gt;R, but zero otherwise.</a:t>
            </a:r>
          </a:p>
          <a:p>
            <a:pPr>
              <a:buFont typeface="Arial" charset="0"/>
              <a:buNone/>
            </a:pPr>
            <a:endParaRPr lang="sv-SE" smtClean="0"/>
          </a:p>
          <a:p>
            <a:pPr>
              <a:buFont typeface="Arial" charset="0"/>
              <a:buNone/>
            </a:pPr>
            <a:r>
              <a:rPr lang="en-US" altLang="zh-CN" smtClean="0"/>
              <a:t>Assume that the lender only has a capital of L.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 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What interest rate should the lender charge?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smtClean="0"/>
              <a:t>Returns and participation constraints:</a:t>
            </a:r>
            <a:endParaRPr lang="nb-NO" sz="4000" smtClean="0"/>
          </a:p>
        </p:txBody>
      </p:sp>
      <p:sp>
        <p:nvSpPr>
          <p:cNvPr id="696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Expected return of type 1=</a:t>
            </a:r>
            <a:r>
              <a:rPr lang="en-US" altLang="zh-CN" smtClean="0"/>
              <a:t>R-(1+i)L</a:t>
            </a:r>
            <a:r>
              <a:rPr lang="nb-NO" altLang="zh-CN" smtClean="0"/>
              <a:t> </a:t>
            </a:r>
          </a:p>
          <a:p>
            <a:r>
              <a:rPr lang="sv-SE" altLang="zh-CN" smtClean="0"/>
              <a:t>PC for type 1: </a:t>
            </a:r>
            <a:r>
              <a:rPr lang="en-US" altLang="zh-CN" smtClean="0"/>
              <a:t>i must be lower than or equal to R/L-1 </a:t>
            </a:r>
          </a:p>
          <a:p>
            <a:r>
              <a:rPr lang="sv-SE" smtClean="0"/>
              <a:t>Expected return of type 2=</a:t>
            </a:r>
            <a:r>
              <a:rPr lang="en-US" altLang="zh-CN" smtClean="0"/>
              <a:t>p[R’-(1+i)L]</a:t>
            </a:r>
            <a:r>
              <a:rPr lang="nb-NO" altLang="zh-CN" smtClean="0"/>
              <a:t> </a:t>
            </a:r>
          </a:p>
          <a:p>
            <a:r>
              <a:rPr lang="sv-SE" altLang="zh-CN" smtClean="0"/>
              <a:t>PC for type 2: </a:t>
            </a:r>
            <a:r>
              <a:rPr lang="en-US" altLang="zh-CN" smtClean="0"/>
              <a:t>i must be lower than or equal to R’/L-1 </a:t>
            </a:r>
          </a:p>
          <a:p>
            <a:r>
              <a:rPr lang="en-US" altLang="zh-CN" smtClean="0"/>
              <a:t>Since R’&gt;R, i</a:t>
            </a:r>
            <a:r>
              <a:rPr lang="en-US" altLang="zh-CN" sz="1800" smtClean="0"/>
              <a:t>2</a:t>
            </a:r>
            <a:r>
              <a:rPr lang="en-US" altLang="zh-CN" smtClean="0"/>
              <a:t>&gt;i</a:t>
            </a:r>
            <a:r>
              <a:rPr lang="en-US" altLang="zh-CN" sz="1800" smtClean="0"/>
              <a:t>1</a:t>
            </a:r>
            <a:endParaRPr lang="nb-NO" sz="1800" smtClean="0"/>
          </a:p>
          <a:p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zh-CN" sz="4000" smtClean="0"/>
              <a:t>What interest rate should the lender set? </a:t>
            </a:r>
            <a:endParaRPr lang="nb-NO" sz="4000" smtClean="0"/>
          </a:p>
        </p:txBody>
      </p:sp>
      <p:sp>
        <p:nvSpPr>
          <p:cNvPr id="583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i</a:t>
            </a:r>
            <a:r>
              <a:rPr lang="en-US" altLang="zh-CN" sz="1800" smtClean="0"/>
              <a:t>2 </a:t>
            </a:r>
            <a:r>
              <a:rPr lang="nb-NO" altLang="zh-CN" smtClean="0"/>
              <a:t>gives expected profits of </a:t>
            </a:r>
          </a:p>
          <a:p>
            <a:endParaRPr lang="nb-NO" altLang="zh-CN" smtClean="0"/>
          </a:p>
          <a:p>
            <a:r>
              <a:rPr lang="en-US" altLang="zh-CN" smtClean="0"/>
              <a:t>i</a:t>
            </a:r>
            <a:r>
              <a:rPr lang="en-US" altLang="zh-CN" sz="1800" smtClean="0"/>
              <a:t>1 </a:t>
            </a:r>
            <a:r>
              <a:rPr lang="nb-NO" altLang="zh-CN" smtClean="0"/>
              <a:t>gives expected profits of </a:t>
            </a:r>
          </a:p>
          <a:p>
            <a:endParaRPr lang="sv-SE" altLang="zh-CN" smtClean="0"/>
          </a:p>
          <a:p>
            <a:endParaRPr lang="sv-SE" altLang="zh-CN" smtClean="0"/>
          </a:p>
          <a:p>
            <a:endParaRPr lang="nb-NO" sz="2800" smtClean="0"/>
          </a:p>
        </p:txBody>
      </p:sp>
      <p:sp>
        <p:nvSpPr>
          <p:cNvPr id="5839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graphicFrame>
        <p:nvGraphicFramePr>
          <p:cNvPr id="58387" name="Object 19"/>
          <p:cNvGraphicFramePr>
            <a:graphicFrameLocks noChangeAspect="1"/>
          </p:cNvGraphicFramePr>
          <p:nvPr/>
        </p:nvGraphicFramePr>
        <p:xfrm>
          <a:off x="5435600" y="1700213"/>
          <a:ext cx="3168650" cy="557212"/>
        </p:xfrm>
        <a:graphic>
          <a:graphicData uri="http://schemas.openxmlformats.org/presentationml/2006/ole">
            <p:oleObj spid="_x0000_s58387" name="Formel" r:id="rId3" imgW="1244060" imgH="215806" progId="Equation.3">
              <p:embed/>
            </p:oleObj>
          </a:graphicData>
        </a:graphic>
      </p:graphicFrame>
      <p:sp>
        <p:nvSpPr>
          <p:cNvPr id="5839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5508625" y="2781300"/>
          <a:ext cx="3225800" cy="677863"/>
        </p:xfrm>
        <a:graphic>
          <a:graphicData uri="http://schemas.openxmlformats.org/presentationml/2006/ole">
            <p:oleObj spid="_x0000_s58388" name="Formel" r:id="rId4" imgW="18542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The lender will charge i</a:t>
            </a:r>
            <a:r>
              <a:rPr lang="en-US" altLang="zh-CN" sz="2800" smtClean="0"/>
              <a:t>1</a:t>
            </a:r>
            <a:endParaRPr lang="nb-NO" sz="2800" smtClean="0"/>
          </a:p>
        </p:txBody>
      </p:sp>
      <p:sp>
        <p:nvSpPr>
          <p:cNvPr id="5326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nb-NO" smtClean="0"/>
          </a:p>
        </p:txBody>
      </p:sp>
      <p:sp>
        <p:nvSpPr>
          <p:cNvPr id="5326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b-NO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1600200" y="2420938"/>
          <a:ext cx="4627563" cy="1189037"/>
        </p:xfrm>
        <a:graphic>
          <a:graphicData uri="http://schemas.openxmlformats.org/presentationml/2006/ole">
            <p:oleObj spid="_x0000_s53259" name="Formel" r:id="rId3" imgW="1688367" imgH="63472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Now we know the theory behind: </a:t>
            </a:r>
            <a:endParaRPr lang="nb-NO" smtClean="0"/>
          </a:p>
        </p:txBody>
      </p:sp>
      <p:sp>
        <p:nvSpPr>
          <p:cNvPr id="727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zh-CN" smtClean="0"/>
              <a:t>Why interest rates are high.</a:t>
            </a:r>
          </a:p>
          <a:p>
            <a:pPr marL="609600" indent="-609600"/>
            <a:endParaRPr lang="en-US" altLang="zh-CN" smtClean="0"/>
          </a:p>
          <a:p>
            <a:pPr marL="609600" indent="-609600"/>
            <a:r>
              <a:rPr lang="en-US" altLang="zh-CN" smtClean="0"/>
              <a:t>Why there is credit rationing.</a:t>
            </a:r>
          </a:p>
          <a:p>
            <a:pPr marL="609600" indent="-609600"/>
            <a:endParaRPr lang="en-US" altLang="zh-CN" smtClean="0"/>
          </a:p>
          <a:p>
            <a:pPr marL="609600" indent="-609600"/>
            <a:r>
              <a:rPr lang="en-US" altLang="zh-CN" smtClean="0"/>
              <a:t>It all has to do with information asymmetries in the following way: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smtClean="0"/>
              <a:t>Adverse selection and moral hazard</a:t>
            </a:r>
            <a:endParaRPr lang="nb-NO" sz="4000" smtClean="0"/>
          </a:p>
        </p:txBody>
      </p:sp>
      <p:sp>
        <p:nvSpPr>
          <p:cNvPr id="737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mtClean="0"/>
          </a:p>
          <a:p>
            <a:r>
              <a:rPr lang="sv-SE" smtClean="0"/>
              <a:t>Adverse selection: If banks raise interest rates the project mix will become riskier.</a:t>
            </a:r>
          </a:p>
          <a:p>
            <a:endParaRPr lang="sv-SE" smtClean="0"/>
          </a:p>
          <a:p>
            <a:r>
              <a:rPr lang="sv-SE" smtClean="0"/>
              <a:t>Moral hazard: If interest rates increase, borrowers themselves choose more risky projects and/or put in less effort to repay.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Is foreign aid good? </a:t>
            </a:r>
            <a:endParaRPr lang="nb-NO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William Eastery and Dambisa Moyo: NO</a:t>
            </a:r>
          </a:p>
          <a:p>
            <a:endParaRPr lang="nb-NO" smtClean="0"/>
          </a:p>
        </p:txBody>
      </p:sp>
      <p:pic>
        <p:nvPicPr>
          <p:cNvPr id="17411" name="prodImage" descr="The White Man's Burden: Why the West's Efforts to Aid the Rest Have Done So Much Ill and So Little Goo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2420938"/>
            <a:ext cx="3744912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 descr="Dead Aid: Why Aid Is Not Working and How There Is a Better Way for Africa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1638" y="2276475"/>
            <a:ext cx="395922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Poverty traps</a:t>
            </a:r>
            <a:endParaRPr lang="nb-NO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A fundamental difference between the camps is the view on poverty traps.</a:t>
            </a:r>
          </a:p>
          <a:p>
            <a:endParaRPr lang="sv-SE" smtClean="0"/>
          </a:p>
          <a:p>
            <a:r>
              <a:rPr lang="sv-SE" smtClean="0"/>
              <a:t>If a poverty trap exists, a big push (of for instance foreign aid) can move countries to a path leading to a better equilibrium.</a:t>
            </a:r>
          </a:p>
          <a:p>
            <a:endParaRPr lang="sv-SE" smtClean="0"/>
          </a:p>
          <a:p>
            <a:r>
              <a:rPr lang="sv-SE" smtClean="0"/>
              <a:t>Discuss the graphs in class.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S-shape and inverted L</a:t>
            </a:r>
            <a:endParaRPr lang="nb-NO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The role of multiple equilibria in the S curve.</a:t>
            </a:r>
          </a:p>
          <a:p>
            <a:r>
              <a:rPr lang="sv-SE" smtClean="0"/>
              <a:t>Does the L curve imply that there is no problem?</a:t>
            </a:r>
          </a:p>
          <a:p>
            <a:r>
              <a:rPr lang="sv-SE" smtClean="0"/>
              <a:t>What is the effect on permanent income of a big push in the S curve?</a:t>
            </a:r>
          </a:p>
          <a:p>
            <a:r>
              <a:rPr lang="sv-SE" smtClean="0"/>
              <a:t>In the L curve?</a:t>
            </a: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Do poverty traps exist?</a:t>
            </a:r>
            <a:endParaRPr lang="nb-NO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Banarjee and Duflo: Depends on context</a:t>
            </a:r>
          </a:p>
          <a:p>
            <a:endParaRPr lang="nb-NO" smtClean="0"/>
          </a:p>
        </p:txBody>
      </p:sp>
      <p:pic>
        <p:nvPicPr>
          <p:cNvPr id="20483" name="Picture 7" descr="Poor Economics: A Radical Rethinking of the Way to Fight Global Povert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276475"/>
            <a:ext cx="4176713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Why are some countries poor?</a:t>
            </a:r>
            <a:endParaRPr lang="nb-NO" smtClean="0"/>
          </a:p>
        </p:txBody>
      </p:sp>
      <p:pic>
        <p:nvPicPr>
          <p:cNvPr id="2150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35038" y="1600200"/>
            <a:ext cx="727233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1447</Words>
  <Application>Microsoft Office PowerPoint</Application>
  <PresentationFormat>On-screen Show (4:3)</PresentationFormat>
  <Paragraphs>243</Paragraphs>
  <Slides>47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Utformingsmal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47</vt:i4>
      </vt:variant>
    </vt:vector>
  </HeadingPairs>
  <TitlesOfParts>
    <vt:vector size="53" baseType="lpstr">
      <vt:lpstr>Arial</vt:lpstr>
      <vt:lpstr>Calibri</vt:lpstr>
      <vt:lpstr>宋体</vt:lpstr>
      <vt:lpstr>Wingdings</vt:lpstr>
      <vt:lpstr>Office Theme</vt:lpstr>
      <vt:lpstr>Formel</vt:lpstr>
      <vt:lpstr>Development Economics  ECON 4915  Lecture 1</vt:lpstr>
      <vt:lpstr>Why is this course important?</vt:lpstr>
      <vt:lpstr>But very smart people disagree on the possible solutions.</vt:lpstr>
      <vt:lpstr>Is foreign aid good? </vt:lpstr>
      <vt:lpstr>Is foreign aid good? </vt:lpstr>
      <vt:lpstr>Poverty traps</vt:lpstr>
      <vt:lpstr>S-shape and inverted L</vt:lpstr>
      <vt:lpstr>Do poverty traps exist?</vt:lpstr>
      <vt:lpstr>Why are some countries poor?</vt:lpstr>
      <vt:lpstr>What is development?</vt:lpstr>
      <vt:lpstr>The debates are ongoing  </vt:lpstr>
      <vt:lpstr>Interesting panel discussion</vt:lpstr>
      <vt:lpstr>This course</vt:lpstr>
      <vt:lpstr>Be critical!</vt:lpstr>
      <vt:lpstr>This course</vt:lpstr>
      <vt:lpstr>Be critical!</vt:lpstr>
      <vt:lpstr>Correlation is not causation</vt:lpstr>
      <vt:lpstr>Techniques to be discussed in class</vt:lpstr>
      <vt:lpstr>Lecture plan (1)</vt:lpstr>
      <vt:lpstr>Lecture plan (2)</vt:lpstr>
      <vt:lpstr>Seminars</vt:lpstr>
      <vt:lpstr>Rural credit markets</vt:lpstr>
      <vt:lpstr>Why is credit important?</vt:lpstr>
      <vt:lpstr>There are two basic (and related) problems</vt:lpstr>
      <vt:lpstr>These problems are severe for formal lenders </vt:lpstr>
      <vt:lpstr>Informal lenders</vt:lpstr>
      <vt:lpstr>Characteristics of rural credit markets</vt:lpstr>
      <vt:lpstr>Lender’s risk hypothesis for informal lending</vt:lpstr>
      <vt:lpstr>The expected profit of the lender is therefore:</vt:lpstr>
      <vt:lpstr>Lysbilde 30</vt:lpstr>
      <vt:lpstr>Main lesson of the model</vt:lpstr>
      <vt:lpstr>True with an important twist</vt:lpstr>
      <vt:lpstr>Credit rationing</vt:lpstr>
      <vt:lpstr>Lysbilde 34</vt:lpstr>
      <vt:lpstr>Farmers maximize profits:</vt:lpstr>
      <vt:lpstr>Farmers maximize profits:</vt:lpstr>
      <vt:lpstr>The lender’s problem</vt:lpstr>
      <vt:lpstr>Let’s add risk of strategic default</vt:lpstr>
      <vt:lpstr>Rearranging gives</vt:lpstr>
      <vt:lpstr>This gives credit rationing</vt:lpstr>
      <vt:lpstr>Information assymetries and rationing</vt:lpstr>
      <vt:lpstr>Lysbilde 42</vt:lpstr>
      <vt:lpstr>Returns and participation constraints:</vt:lpstr>
      <vt:lpstr>What interest rate should the lender set? </vt:lpstr>
      <vt:lpstr>The lender will charge i1</vt:lpstr>
      <vt:lpstr>Now we know the theory behind: </vt:lpstr>
      <vt:lpstr>Adverse selection and moral hazard</vt:lpstr>
    </vt:vector>
  </TitlesOfParts>
  <Company>Universitetet i Oslo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Kotsadam</dc:creator>
  <cp:lastModifiedBy>Andreas Kotsadam</cp:lastModifiedBy>
  <cp:revision>61</cp:revision>
  <dcterms:created xsi:type="dcterms:W3CDTF">2012-01-12T08:51:49Z</dcterms:created>
  <dcterms:modified xsi:type="dcterms:W3CDTF">2013-01-14T07:27:20Z</dcterms:modified>
</cp:coreProperties>
</file>