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291" r:id="rId3"/>
    <p:sldId id="297" r:id="rId4"/>
    <p:sldId id="289" r:id="rId5"/>
    <p:sldId id="292" r:id="rId6"/>
    <p:sldId id="293" r:id="rId7"/>
    <p:sldId id="294" r:id="rId8"/>
    <p:sldId id="295" r:id="rId9"/>
    <p:sldId id="296" r:id="rId10"/>
    <p:sldId id="259" r:id="rId11"/>
    <p:sldId id="307" r:id="rId12"/>
    <p:sldId id="308" r:id="rId13"/>
    <p:sldId id="260" r:id="rId14"/>
    <p:sldId id="263" r:id="rId15"/>
    <p:sldId id="264" r:id="rId16"/>
    <p:sldId id="284" r:id="rId17"/>
    <p:sldId id="267" r:id="rId18"/>
    <p:sldId id="309" r:id="rId19"/>
    <p:sldId id="286" r:id="rId20"/>
    <p:sldId id="285" r:id="rId21"/>
    <p:sldId id="271" r:id="rId22"/>
    <p:sldId id="272" r:id="rId23"/>
    <p:sldId id="268" r:id="rId24"/>
    <p:sldId id="273" r:id="rId25"/>
    <p:sldId id="274" r:id="rId26"/>
    <p:sldId id="275" r:id="rId27"/>
    <p:sldId id="276" r:id="rId28"/>
    <p:sldId id="277" r:id="rId29"/>
    <p:sldId id="310" r:id="rId30"/>
    <p:sldId id="278" r:id="rId31"/>
    <p:sldId id="279" r:id="rId32"/>
    <p:sldId id="288" r:id="rId33"/>
    <p:sldId id="280" r:id="rId34"/>
    <p:sldId id="305" r:id="rId35"/>
    <p:sldId id="298" r:id="rId36"/>
    <p:sldId id="299" r:id="rId37"/>
    <p:sldId id="300" r:id="rId38"/>
    <p:sldId id="301" r:id="rId39"/>
    <p:sldId id="302" r:id="rId40"/>
    <p:sldId id="303" r:id="rId41"/>
    <p:sldId id="304" r:id="rId42"/>
  </p:sldIdLst>
  <p:sldSz cx="9144000" cy="6858000" type="screen4x3"/>
  <p:notesSz cx="6723063" cy="9853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ABFFB2-68CE-4E17-96D6-A744D4E75F69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90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35990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98BAC1-CBFC-496D-B07E-9A4A50DCC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413" y="0"/>
            <a:ext cx="2913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445E6C9-C80A-4ABC-B607-DF9EFC0205AD}" type="datetimeFigureOut">
              <a:rPr lang="nb-NO"/>
              <a:pPr>
                <a:defRPr/>
              </a:pPr>
              <a:t>19.01.2013</a:t>
            </a:fld>
            <a:endParaRPr lang="nb-NO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22837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79950"/>
            <a:ext cx="5378450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900"/>
            <a:ext cx="2913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413" y="9359900"/>
            <a:ext cx="2913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9A053D6-A007-4AC4-A9F3-360E9984664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8525" y="739775"/>
            <a:ext cx="4926013" cy="3694113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08413" y="9359900"/>
            <a:ext cx="2913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B5B930-A274-467C-8AAE-8383C18B7E6C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8525" y="739775"/>
            <a:ext cx="4926013" cy="3694113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08413" y="9359900"/>
            <a:ext cx="2913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E54CD4-F690-46C4-BC72-7D9AF19A84A2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8525" y="739775"/>
            <a:ext cx="4926013" cy="3694113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26627" name="Slide Number Placeholder 3"/>
          <p:cNvSpPr txBox="1">
            <a:spLocks noGrp="1"/>
          </p:cNvSpPr>
          <p:nvPr/>
        </p:nvSpPr>
        <p:spPr bwMode="auto">
          <a:xfrm>
            <a:off x="3808413" y="9359900"/>
            <a:ext cx="2913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1F11AE-E001-4EC8-8E1C-BF53DDE74B82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58822-BBFB-4644-9088-D22601541B28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94537-9E79-42DE-95D5-3994D260B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6C865-CFB6-4FA2-B0B8-905B9F563CFB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039F-2689-4610-BD8D-9B2E7F201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F7C0-5A90-4601-8601-90BF9CB45901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C865-57A4-4735-B7CC-0D083E665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39B15-DB93-4179-8490-F118C4C4DE6E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A2B87-7E0A-4FD5-BFFE-728118DCF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DA59E-0573-427B-B67A-86AB16A543E1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CE6A2-31F6-478D-B2F0-EB0084A04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B8C03-2500-4C62-AC80-9D0A5A9D0FE2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23EA-AD35-4D0E-B87C-5283C9AD8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397D7-7F99-4553-848B-80F9097C4B62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A4E2-D578-4EA7-A7DB-B46E58419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201D-B612-4E1E-BE00-654A7474E27F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6B56-1709-40BB-B859-C2BFCFA49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B8EB-AE1D-4038-9A03-AA6F111CB7E6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9EB12-A787-4D8C-95BB-4F6A9506A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9D94-84A6-4F4F-9DE1-38380B4CE977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449CC-D092-4000-B512-F8266F365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3150-26EA-4FFC-9DB2-BA032E4106B0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430EB-389D-4FA4-B854-9F1595F76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083258-7240-4E9E-A266-5896BE9C26DA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1162E4-08DF-42C5-877C-88000921A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en.wikipedia.org/wiki/File:Riskpremium1.p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en.wikipedia.org/wiki/File:Riskpremium2.png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n.wikipedia.org/wiki/File:Riskpremium3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qje.oxfordjournals.org/content/124/4/1497.short" TargetMode="External"/><Relationship Id="rId2" Type="http://schemas.openxmlformats.org/officeDocument/2006/relationships/hyperlink" Target="http://www.colmex.mx/centros/cee/long-run/Lecture2/Acemoglu,%20Colonial%20origin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qje.oxfordjournals.org/content/123/3/1251.short" TargetMode="External"/><Relationship Id="rId5" Type="http://schemas.openxmlformats.org/officeDocument/2006/relationships/hyperlink" Target="http://www.economics.harvard.edu/faculty/nunn/files/Nunn_Wantchekon_AER_2011.pdf" TargetMode="External"/><Relationship Id="rId4" Type="http://schemas.openxmlformats.org/officeDocument/2006/relationships/hyperlink" Target="http://www.mitpressjournals.org/doi/abs/10.1162/qjec.2009.124.3.105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Economics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ECON 4915 </a:t>
            </a:r>
            <a:br>
              <a:rPr lang="sv-SE" dirty="0" smtClean="0"/>
            </a:br>
            <a:r>
              <a:rPr lang="sv-SE" dirty="0" err="1" smtClean="0"/>
              <a:t>Lecture</a:t>
            </a:r>
            <a:r>
              <a:rPr lang="sv-SE" dirty="0" smtClean="0"/>
              <a:t> 2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403350" y="3500438"/>
            <a:ext cx="6400800" cy="1752600"/>
          </a:xfrm>
        </p:spPr>
        <p:txBody>
          <a:bodyPr/>
          <a:lstStyle/>
          <a:p>
            <a:pPr eaLnBrk="1" hangingPunct="1"/>
            <a:r>
              <a:rPr lang="sv-SE" smtClean="0">
                <a:solidFill>
                  <a:srgbClr val="898989"/>
                </a:solidFill>
              </a:rPr>
              <a:t>Andreas Kotsadam</a:t>
            </a:r>
          </a:p>
          <a:p>
            <a:pPr eaLnBrk="1" hangingPunct="1"/>
            <a:r>
              <a:rPr lang="sv-SE" smtClean="0">
                <a:solidFill>
                  <a:srgbClr val="898989"/>
                </a:solidFill>
              </a:rPr>
              <a:t>Room 1038 </a:t>
            </a:r>
            <a:endParaRPr lang="sv-SE" smtClean="0">
              <a:solidFill>
                <a:schemeClr val="accent2"/>
              </a:solidFill>
            </a:endParaRPr>
          </a:p>
          <a:p>
            <a:pPr eaLnBrk="1" hangingPunct="1"/>
            <a:r>
              <a:rPr lang="sv-SE" smtClean="0">
                <a:solidFill>
                  <a:srgbClr val="898989"/>
                </a:solidFill>
              </a:rPr>
              <a:t>Andreas.Kotsadam@econ.uio.no</a:t>
            </a:r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Typical exam question</a:t>
            </a: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1a) Theoretically, informal sector interest rates are very sensitive to the default risk even under perfect competition. Show this using </a:t>
            </a:r>
            <a:r>
              <a:rPr lang="sv-SE" smtClean="0"/>
              <a:t>the lender’s risk hypothesis, discuss the implications and relevance. (5 points)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z="4000" smtClean="0"/>
              <a:t>The Lender’s risk hypothesis yelds:</a:t>
            </a:r>
            <a:endParaRPr lang="nb-NO" sz="4000" smtClean="0"/>
          </a:p>
        </p:txBody>
      </p:sp>
      <p:sp>
        <p:nvSpPr>
          <p:cNvPr id="573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2700338" y="2205038"/>
          <a:ext cx="3529012" cy="2044700"/>
        </p:xfrm>
        <a:graphic>
          <a:graphicData uri="http://schemas.openxmlformats.org/presentationml/2006/ole">
            <p:oleObj spid="_x0000_s57350" name="Formel" r:id="rId3" imgW="723586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Possible exam question continued</a:t>
            </a:r>
            <a:endParaRPr lang="nb-NO" smtClean="0"/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1b) Give two examples of solutions to the information problems on the credit market that may lead to poverty traps (2 points).</a:t>
            </a:r>
            <a:endParaRPr lang="en-US" smtClean="0"/>
          </a:p>
          <a:p>
            <a:endParaRPr lang="nb-NO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 smtClean="0"/>
              <a:t>Recap</a:t>
            </a:r>
            <a:r>
              <a:rPr lang="sv-SE" dirty="0" smtClean="0"/>
              <a:t> (or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hidden</a:t>
            </a:r>
            <a:r>
              <a:rPr lang="sv-SE" dirty="0" smtClean="0"/>
              <a:t> </a:t>
            </a:r>
            <a:r>
              <a:rPr lang="sv-SE" dirty="0" err="1" smtClean="0"/>
              <a:t>exam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r>
              <a:rPr lang="sv-SE" dirty="0" smtClean="0"/>
              <a:t>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Credit </a:t>
            </a:r>
            <a:r>
              <a:rPr lang="sv-SE" dirty="0" err="1" smtClean="0"/>
              <a:t>rationing</a:t>
            </a:r>
            <a:r>
              <a:rPr lang="sv-SE" dirty="0" smtClean="0"/>
              <a:t>: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 smtClean="0"/>
              <a:t> </a:t>
            </a:r>
            <a:r>
              <a:rPr lang="en-US" dirty="0" smtClean="0"/>
              <a:t>What is it?</a:t>
            </a:r>
            <a:endParaRPr lang="sv-SE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 smtClean="0"/>
              <a:t> </a:t>
            </a:r>
            <a:r>
              <a:rPr lang="en-US" altLang="zh-CN" dirty="0" smtClean="0"/>
              <a:t>Why does it occur, in particular, why doesn’t the lender just raise the interest to lend out more</a:t>
            </a:r>
            <a:r>
              <a:rPr lang="sv-SE" altLang="zh-CN" dirty="0"/>
              <a:t>?</a:t>
            </a: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 smtClean="0"/>
              <a:t> </a:t>
            </a:r>
            <a:r>
              <a:rPr lang="sv-SE" dirty="0" err="1" smtClean="0"/>
              <a:t>Explain</a:t>
            </a:r>
            <a:r>
              <a:rPr lang="sv-SE" dirty="0" smtClean="0"/>
              <a:t> </a:t>
            </a:r>
            <a:r>
              <a:rPr lang="sv-SE" dirty="0" err="1" smtClean="0"/>
              <a:t>intuitively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i</a:t>
            </a:r>
            <a:r>
              <a:rPr lang="en-US" dirty="0" err="1" smtClean="0"/>
              <a:t>nformation</a:t>
            </a:r>
            <a:r>
              <a:rPr lang="en-US" dirty="0" smtClean="0"/>
              <a:t> asymmetries may cause credit rationing</a:t>
            </a:r>
            <a:r>
              <a:rPr lang="sv-SE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Policies</a:t>
            </a:r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A nice (but not so simple) solution would be to </a:t>
            </a:r>
            <a:r>
              <a:rPr lang="en-US" smtClean="0"/>
              <a:t>build up good institutions and eliminate poverty. </a:t>
            </a:r>
          </a:p>
          <a:p>
            <a:pPr eaLnBrk="1" hangingPunct="1"/>
            <a:r>
              <a:rPr lang="sv-SE" smtClean="0"/>
              <a:t>In the meantime, we will discuss:</a:t>
            </a:r>
          </a:p>
          <a:p>
            <a:pPr eaLnBrk="1" hangingPunct="1"/>
            <a:endParaRPr lang="sv-SE" smtClean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mtClean="0"/>
              <a:t>Government intervention to expand credit (Burgess and Pande 2005)</a:t>
            </a:r>
            <a:r>
              <a:rPr lang="sv-SE" smtClean="0"/>
              <a:t>.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sv-SE" smtClean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 </a:t>
            </a:r>
            <a:r>
              <a:rPr lang="en-US" altLang="zh-CN" smtClean="0"/>
              <a:t>Microfinance (Banarjee and Duflo 2010) (more on lecture 5)</a:t>
            </a:r>
            <a:r>
              <a:rPr lang="sv-SE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Burgess and Pande (2005)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Research question: Do rural banks matter?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dirty="0" err="1" smtClean="0"/>
              <a:t>Interesting</a:t>
            </a:r>
            <a:r>
              <a:rPr lang="sv-SE" dirty="0" smtClean="0"/>
              <a:t>? </a:t>
            </a:r>
            <a:r>
              <a:rPr lang="sv-SE" dirty="0" err="1" smtClean="0"/>
              <a:t>Yes</a:t>
            </a:r>
            <a:r>
              <a:rPr lang="sv-SE" dirty="0" smtClean="0"/>
              <a:t>: </a:t>
            </a:r>
            <a:r>
              <a:rPr lang="sv-SE" dirty="0" err="1" smtClean="0"/>
              <a:t>Important</a:t>
            </a:r>
            <a:r>
              <a:rPr lang="sv-SE" dirty="0" smtClean="0"/>
              <a:t> </a:t>
            </a:r>
            <a:r>
              <a:rPr lang="sv-SE" dirty="0" err="1" smtClean="0"/>
              <a:t>topic</a:t>
            </a:r>
            <a:r>
              <a:rPr lang="sv-SE" dirty="0" smtClean="0"/>
              <a:t> (</a:t>
            </a:r>
            <a:r>
              <a:rPr lang="sv-SE" dirty="0" err="1" smtClean="0"/>
              <a:t>poverty</a:t>
            </a:r>
            <a:r>
              <a:rPr lang="sv-SE" dirty="0" smtClean="0"/>
              <a:t>), </a:t>
            </a:r>
            <a:r>
              <a:rPr lang="sv-SE" dirty="0" err="1" smtClean="0"/>
              <a:t>widespread</a:t>
            </a:r>
            <a:r>
              <a:rPr lang="sv-SE" dirty="0" smtClean="0"/>
              <a:t> policy and lots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theory</a:t>
            </a:r>
            <a:r>
              <a:rPr lang="sv-SE" dirty="0" smtClean="0"/>
              <a:t>. </a:t>
            </a:r>
            <a:endParaRPr lang="sv-SE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altLang="zh-CN" dirty="0" smtClean="0"/>
              <a:t>Original? </a:t>
            </a:r>
            <a:r>
              <a:rPr lang="en-US" dirty="0"/>
              <a:t>Yes: Credible evidence </a:t>
            </a:r>
            <a:r>
              <a:rPr lang="en-US" dirty="0" smtClean="0"/>
              <a:t>remains </a:t>
            </a:r>
            <a:r>
              <a:rPr lang="en-US" dirty="0"/>
              <a:t>limited.</a:t>
            </a: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dirty="0" err="1" smtClean="0"/>
              <a:t>Feasible</a:t>
            </a:r>
            <a:r>
              <a:rPr lang="sv-SE" dirty="0" smtClean="0"/>
              <a:t>? </a:t>
            </a:r>
            <a:r>
              <a:rPr lang="en-US" dirty="0"/>
              <a:t>Yes: </a:t>
            </a:r>
            <a:r>
              <a:rPr lang="en-US" dirty="0" smtClean="0"/>
              <a:t>By using policy </a:t>
            </a:r>
            <a:r>
              <a:rPr lang="en-US" dirty="0"/>
              <a:t>rules </a:t>
            </a:r>
            <a:r>
              <a:rPr lang="en-US" dirty="0" smtClean="0"/>
              <a:t>as a source </a:t>
            </a:r>
            <a:r>
              <a:rPr lang="en-US" dirty="0"/>
              <a:t>of exogenous </a:t>
            </a:r>
            <a:r>
              <a:rPr lang="en-US" dirty="0" smtClean="0"/>
              <a:t>variation and data exists.</a:t>
            </a:r>
            <a:endParaRPr lang="sv-S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empirical problem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Bank expansion and economic growth are positively correlated in cross-country data.</a:t>
            </a:r>
          </a:p>
          <a:p>
            <a:pPr eaLnBrk="1" hangingPunct="1"/>
            <a:r>
              <a:rPr lang="en-US" smtClean="0"/>
              <a:t>Why do we need to know more? </a:t>
            </a:r>
          </a:p>
          <a:p>
            <a:pPr eaLnBrk="1" hangingPunct="1"/>
            <a:r>
              <a:rPr lang="sv-SE" smtClean="0"/>
              <a:t>Similarly, areas which have had state led expansion programs are poorer than other areas.</a:t>
            </a:r>
          </a:p>
          <a:p>
            <a:pPr eaLnBrk="1" hangingPunct="1"/>
            <a:r>
              <a:rPr lang="sv-SE" smtClean="0"/>
              <a:t>Evidence that state programs not working?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The policy</a:t>
            </a:r>
            <a:endParaRPr lang="en-US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A branch expansion program introduced in 1977.</a:t>
            </a:r>
          </a:p>
          <a:p>
            <a:r>
              <a:rPr lang="en-US" altLang="zh-CN" smtClean="0"/>
              <a:t>This program is the largest branch expansion program undertaken by any single country. </a:t>
            </a:r>
          </a:p>
          <a:p>
            <a:r>
              <a:rPr lang="en-US" altLang="zh-CN" smtClean="0"/>
              <a:t>The number of banks opened in rural un-banked locations increased from 105 to 29,109.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The 1:4 rule</a:t>
            </a:r>
            <a:endParaRPr lang="nb-NO" smtClean="0"/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obtain a license for a bank opening in a banked location, the bank must open branches in four unbanked locations as well.</a:t>
            </a:r>
          </a:p>
          <a:p>
            <a:endParaRPr lang="en-US" smtClean="0"/>
          </a:p>
          <a:p>
            <a:pPr eaLnBrk="1" hangingPunct="1"/>
            <a:r>
              <a:rPr lang="en-US" smtClean="0"/>
              <a:t> This policy ended in 1990.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Data</a:t>
            </a:r>
            <a:endParaRPr lang="en-US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State-level data.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Panel data on the number of banks, rural credit and saving shares.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rural headcount ratio is the main poverty measure.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Outline</a:t>
            </a:r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mtClean="0"/>
              <a:t>Change in the </a:t>
            </a:r>
            <a:r>
              <a:rPr lang="en-US" smtClean="0"/>
              <a:t>lecture plan</a:t>
            </a:r>
            <a:r>
              <a:rPr lang="sv-SE" smtClean="0"/>
              <a:t> and seminar 1.</a:t>
            </a:r>
          </a:p>
          <a:p>
            <a:pPr eaLnBrk="1" hangingPunct="1">
              <a:lnSpc>
                <a:spcPct val="90000"/>
              </a:lnSpc>
            </a:pPr>
            <a:r>
              <a:rPr lang="sv-SE" smtClean="0"/>
              <a:t>Possible exam question and a recap.</a:t>
            </a:r>
          </a:p>
          <a:p>
            <a:pPr eaLnBrk="1" hangingPunct="1">
              <a:lnSpc>
                <a:spcPct val="90000"/>
              </a:lnSpc>
            </a:pPr>
            <a:r>
              <a:rPr lang="sv-SE" smtClean="0"/>
              <a:t>What can be done to solve the credit problems?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 </a:t>
            </a:r>
            <a:r>
              <a:rPr lang="en-US" altLang="zh-CN" smtClean="0"/>
              <a:t>Government intervention to expand credit (Burgess and Pande 2005)</a:t>
            </a:r>
            <a:r>
              <a:rPr lang="sv-SE" smtClean="0"/>
              <a:t>.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v-SE" smtClean="0"/>
              <a:t> Lecture 5, microcredit.</a:t>
            </a:r>
          </a:p>
          <a:p>
            <a:pPr eaLnBrk="1" hangingPunct="1">
              <a:lnSpc>
                <a:spcPct val="90000"/>
              </a:lnSpc>
            </a:pPr>
            <a:r>
              <a:rPr lang="sv-SE" smtClean="0"/>
              <a:t>A quick detour on risk (if time).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sv-SE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/>
              <a:t>Why</a:t>
            </a:r>
            <a:r>
              <a:rPr lang="sv-SE" dirty="0"/>
              <a:t> </a:t>
            </a:r>
            <a:r>
              <a:rPr lang="sv-SE" dirty="0" err="1"/>
              <a:t>can’t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just </a:t>
            </a:r>
            <a:r>
              <a:rPr lang="sv-SE" dirty="0" err="1"/>
              <a:t>run</a:t>
            </a:r>
            <a:r>
              <a:rPr lang="sv-SE" dirty="0"/>
              <a:t> the </a:t>
            </a:r>
            <a:r>
              <a:rPr lang="sv-SE" dirty="0" err="1"/>
              <a:t>following</a:t>
            </a:r>
            <a:r>
              <a:rPr lang="sv-SE" dirty="0"/>
              <a:t> OLS regression?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3311525"/>
            <a:ext cx="5272087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Empirical strategy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Use the imposition and removal of the 1:4 branch licensing policy, as </a:t>
            </a:r>
            <a:r>
              <a:rPr lang="en-US" i="1" dirty="0"/>
              <a:t>instruments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dirty="0" smtClean="0"/>
              <a:t>Relevance</a:t>
            </a:r>
            <a:r>
              <a:rPr lang="en-US" dirty="0"/>
              <a:t>: The </a:t>
            </a:r>
            <a:r>
              <a:rPr lang="en-US" dirty="0" smtClean="0"/>
              <a:t>policy </a:t>
            </a:r>
            <a:r>
              <a:rPr lang="en-US" dirty="0"/>
              <a:t>must be a predictor for the number of banks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dirty="0"/>
              <a:t>Validity: The policy should not affect rural poverty in other ways than via the number of rural banks.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Relevance</a:t>
            </a:r>
            <a:endParaRPr lang="en-US" smtClean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the reform predict the number of banks?</a:t>
            </a:r>
          </a:p>
          <a:p>
            <a:pPr eaLnBrk="1" hangingPunct="1"/>
            <a:endParaRPr lang="en-US" smtClean="0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925" y="2708275"/>
            <a:ext cx="54038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Figure 1</a:t>
            </a:r>
            <a:endParaRPr lang="en-US" smtClean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492375"/>
            <a:ext cx="596265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Testing the assumptions</a:t>
            </a:r>
            <a:endParaRPr lang="en-US" smtClean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552575"/>
            <a:ext cx="6842125" cy="4772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form </a:t>
            </a:r>
            <a:r>
              <a:rPr lang="sv-SE" smtClean="0"/>
              <a:t>argument</a:t>
            </a:r>
            <a:endParaRPr lang="en-US" smtClean="0"/>
          </a:p>
        </p:txBody>
      </p:sp>
      <p:sp>
        <p:nvSpPr>
          <p:cNvPr id="3993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know that the trend breaks affected the number of banks…</a:t>
            </a:r>
          </a:p>
          <a:p>
            <a:pPr eaLnBrk="1" hangingPunct="1"/>
            <a:r>
              <a:rPr lang="sv-SE" smtClean="0"/>
              <a:t>… and they </a:t>
            </a:r>
            <a:r>
              <a:rPr lang="en-US" smtClean="0"/>
              <a:t>argue that that these breaks were exogenous.</a:t>
            </a:r>
          </a:p>
          <a:p>
            <a:pPr eaLnBrk="1" hangingPunct="1"/>
            <a:r>
              <a:rPr lang="sv-SE" smtClean="0"/>
              <a:t>Hence, they can </a:t>
            </a:r>
            <a:r>
              <a:rPr lang="en-US" smtClean="0"/>
              <a:t>look at the relationship between the trends and poverty.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form e</a:t>
            </a:r>
            <a:r>
              <a:rPr lang="sv-SE" smtClean="0"/>
              <a:t>ffects on poverty</a:t>
            </a:r>
            <a:endParaRPr lang="en-US" smtClean="0"/>
          </a:p>
        </p:txBody>
      </p:sp>
      <p:pic>
        <p:nvPicPr>
          <p:cNvPr id="4096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412875"/>
            <a:ext cx="8229600" cy="3589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IV argument</a:t>
            </a:r>
            <a:endParaRPr lang="en-US" smtClean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We know that the instruments are relevant…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… and they argue that they are valid.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Therefore they can be used to give us the effects of opening up banks in rural areas.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OLS vs IV results on poverty</a:t>
            </a:r>
            <a:endParaRPr lang="en-US" smtClean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5400000">
            <a:off x="2495550" y="609600"/>
            <a:ext cx="3744913" cy="5351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smtClean="0"/>
              <a:t>Mechanisms: Via credit and savings</a:t>
            </a:r>
            <a:endParaRPr lang="nb-NO" sz="4000" smtClean="0"/>
          </a:p>
        </p:txBody>
      </p:sp>
      <p:pic>
        <p:nvPicPr>
          <p:cNvPr id="63494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844675"/>
            <a:ext cx="7048500" cy="3344863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New lecture plan</a:t>
            </a:r>
            <a:endParaRPr lang="nb-NO" smtClean="0">
              <a:solidFill>
                <a:schemeClr val="accent2"/>
              </a:solidFill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smtClean="0"/>
              <a:t>Lecture 2: Credit markets for the poor, what about banks?</a:t>
            </a:r>
            <a:endParaRPr lang="en-US" altLang="zh-CN" smtClean="0"/>
          </a:p>
          <a:p>
            <a:r>
              <a:rPr lang="en-US" altLang="zh-CN" b="1" smtClean="0"/>
              <a:t>Lecture 3: Empirical methods in development economics</a:t>
            </a:r>
            <a:endParaRPr lang="fr-FR" altLang="zh-CN" smtClean="0"/>
          </a:p>
          <a:p>
            <a:r>
              <a:rPr lang="fr-FR" altLang="zh-CN" b="1" smtClean="0"/>
              <a:t>Lecture 4: Insurance (</a:t>
            </a:r>
            <a:r>
              <a:rPr lang="fr-FR" altLang="zh-CN" b="1" smtClean="0">
                <a:solidFill>
                  <a:schemeClr val="accent2"/>
                </a:solidFill>
              </a:rPr>
              <a:t>As before</a:t>
            </a:r>
            <a:r>
              <a:rPr lang="fr-FR" altLang="zh-CN" b="1" smtClean="0"/>
              <a:t>)</a:t>
            </a:r>
            <a:endParaRPr lang="fr-FR" altLang="zh-CN" smtClean="0"/>
          </a:p>
          <a:p>
            <a:r>
              <a:rPr lang="en-US" altLang="zh-CN" b="1" smtClean="0"/>
              <a:t>Lecture 5: Credit markets for the poor, what about microfinance?</a:t>
            </a:r>
          </a:p>
          <a:p>
            <a:r>
              <a:rPr lang="en-US" altLang="zh-CN" b="1" smtClean="0"/>
              <a:t>Lecture 8 and 9 have swapped places.</a:t>
            </a:r>
            <a:endParaRPr lang="en-US" altLang="zh-CN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Supporting evidence</a:t>
            </a:r>
            <a:endParaRPr lang="en-US" smtClean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The validity assumption is not testable, but arguments can be given for or against it.</a:t>
            </a:r>
          </a:p>
          <a:p>
            <a:pPr eaLnBrk="1" hangingPunct="1"/>
            <a:r>
              <a:rPr lang="sv-SE" smtClean="0"/>
              <a:t>What are the arguments against it? </a:t>
            </a:r>
          </a:p>
          <a:p>
            <a:pPr eaLnBrk="1" hangingPunct="1"/>
            <a:r>
              <a:rPr lang="sv-SE" smtClean="0"/>
              <a:t>What can be done about this?</a:t>
            </a:r>
          </a:p>
          <a:p>
            <a:pPr eaLnBrk="1" hangingPunct="1"/>
            <a:r>
              <a:rPr lang="sv-SE" smtClean="0"/>
              <a:t>How do they account for it?</a:t>
            </a:r>
          </a:p>
          <a:p>
            <a:pPr eaLnBrk="1" hangingPunct="1"/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Their conclusion</a:t>
            </a:r>
            <a:endParaRPr lang="en-US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“We provide robust evidence that opening branches in rural unbanked locations in India was associated with reduction in rural poverty.”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Rhetoric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p. 781, end of introduction: </a:t>
            </a:r>
            <a:r>
              <a:rPr lang="en-US" dirty="0">
                <a:solidFill>
                  <a:srgbClr val="FF0000"/>
                </a:solidFill>
              </a:rPr>
              <a:t>Main result: </a:t>
            </a:r>
            <a:r>
              <a:rPr lang="en-US" dirty="0"/>
              <a:t>This paper's main finding is that branch expansion into rural unbanked locations in India significantly reduced rural poverty. </a:t>
            </a:r>
            <a:r>
              <a:rPr lang="en-US" dirty="0">
                <a:solidFill>
                  <a:srgbClr val="FF0000"/>
                </a:solidFill>
              </a:rPr>
              <a:t>Mechanism:</a:t>
            </a:r>
            <a:r>
              <a:rPr lang="en-US" dirty="0"/>
              <a:t> We show that this effect was, at least partially, mediated through increased deposit mobilization and credit disbursement by banks in rural areas. </a:t>
            </a:r>
            <a:r>
              <a:rPr lang="en-US" dirty="0">
                <a:solidFill>
                  <a:srgbClr val="FF0000"/>
                </a:solidFill>
              </a:rPr>
              <a:t>Placebo:</a:t>
            </a:r>
            <a:r>
              <a:rPr lang="en-US" dirty="0"/>
              <a:t> In contrast, the rural branch expansion program left urban poverty outcomes unaffected.</a:t>
            </a:r>
            <a:endParaRPr lang="nb-NO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Critical questions (1)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v-SE" sz="3000" smtClean="0"/>
              <a:t>Have they really showed that rural banks matter or just that this policy had effects? </a:t>
            </a:r>
          </a:p>
          <a:p>
            <a:pPr eaLnBrk="1" hangingPunct="1">
              <a:lnSpc>
                <a:spcPct val="90000"/>
              </a:lnSpc>
            </a:pPr>
            <a:endParaRPr lang="sv-SE" sz="3000" smtClean="0"/>
          </a:p>
          <a:p>
            <a:pPr eaLnBrk="1" hangingPunct="1">
              <a:lnSpc>
                <a:spcPct val="90000"/>
              </a:lnSpc>
            </a:pPr>
            <a:r>
              <a:rPr lang="sv-SE" sz="3000" smtClean="0"/>
              <a:t>Does it matter that the bank openings were not randomly assigned?</a:t>
            </a:r>
          </a:p>
          <a:p>
            <a:pPr eaLnBrk="1" hangingPunct="1">
              <a:lnSpc>
                <a:spcPct val="90000"/>
              </a:lnSpc>
            </a:pPr>
            <a:endParaRPr lang="sv-SE" sz="3000" smtClean="0"/>
          </a:p>
          <a:p>
            <a:pPr eaLnBrk="1" hangingPunct="1">
              <a:lnSpc>
                <a:spcPct val="90000"/>
              </a:lnSpc>
            </a:pPr>
            <a:r>
              <a:rPr lang="sv-SE" sz="3000" smtClean="0"/>
              <a:t>Why doesnt the trend shift back after 1990?</a:t>
            </a:r>
          </a:p>
          <a:p>
            <a:pPr eaLnBrk="1" hangingPunct="1">
              <a:lnSpc>
                <a:spcPct val="90000"/>
              </a:lnSpc>
            </a:pPr>
            <a:endParaRPr lang="sv-SE" sz="3000" smtClean="0"/>
          </a:p>
          <a:p>
            <a:pPr eaLnBrk="1" hangingPunct="1">
              <a:lnSpc>
                <a:spcPct val="90000"/>
              </a:lnSpc>
            </a:pPr>
            <a:r>
              <a:rPr lang="sv-SE" sz="3000" smtClean="0"/>
              <a:t>Is the result </a:t>
            </a:r>
            <a:r>
              <a:rPr lang="en-US" sz="3000" smtClean="0"/>
              <a:t>generalizable </a:t>
            </a:r>
            <a:r>
              <a:rPr lang="sv-SE" sz="3000" smtClean="0"/>
              <a:t>to other contexts?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Critical questions (2)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v-SE" sz="3000" smtClean="0"/>
              <a:t>What about interactions with other policies? In particular the policy stipulating that 40 percent of the lending should go to ”priority sectors”.</a:t>
            </a:r>
          </a:p>
          <a:p>
            <a:pPr eaLnBrk="1" hangingPunct="1">
              <a:lnSpc>
                <a:spcPct val="90000"/>
              </a:lnSpc>
            </a:pPr>
            <a:r>
              <a:rPr lang="sv-SE" sz="3000" smtClean="0"/>
              <a:t>Do we know </a:t>
            </a:r>
            <a:r>
              <a:rPr lang="sv-SE" sz="3000" i="1" smtClean="0"/>
              <a:t>why</a:t>
            </a:r>
            <a:r>
              <a:rPr lang="sv-SE" sz="3000" smtClean="0"/>
              <a:t> the reform had an effect?</a:t>
            </a:r>
          </a:p>
          <a:p>
            <a:pPr eaLnBrk="1" hangingPunct="1">
              <a:lnSpc>
                <a:spcPct val="90000"/>
              </a:lnSpc>
            </a:pPr>
            <a:r>
              <a:rPr lang="sv-SE" sz="2700" smtClean="0"/>
              <a:t>What about the long term effects? (See Fulford 2011, </a:t>
            </a:r>
            <a:r>
              <a:rPr lang="en-US" sz="2700" smtClean="0"/>
              <a:t>“The effects of financial development in the short and long run”, Boston College Working Paper.)</a:t>
            </a:r>
            <a:endParaRPr lang="sv-SE" sz="2700" smtClean="0"/>
          </a:p>
          <a:p>
            <a:pPr eaLnBrk="1" hangingPunct="1">
              <a:lnSpc>
                <a:spcPct val="90000"/>
              </a:lnSpc>
            </a:pPr>
            <a:r>
              <a:rPr lang="sv-SE" sz="3000" smtClean="0"/>
              <a:t>Was it cost effective? </a:t>
            </a: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A detour on risk</a:t>
            </a:r>
            <a:endParaRPr lang="en-US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2 scenarios: 100 kr with p=0.5 or 50 kr with p=1.</a:t>
            </a:r>
          </a:p>
          <a:p>
            <a:pPr eaLnBrk="1" hangingPunct="1"/>
            <a:r>
              <a:rPr lang="sv-SE" smtClean="0"/>
              <a:t>EV= Expected value = average payoff</a:t>
            </a:r>
          </a:p>
          <a:p>
            <a:pPr eaLnBrk="1" hangingPunct="1"/>
            <a:r>
              <a:rPr lang="sv-SE" smtClean="0"/>
              <a:t>CE= Certainty equivalent = Amount accepted instead of the bet.</a:t>
            </a:r>
          </a:p>
          <a:p>
            <a:pPr eaLnBrk="1" hangingPunct="1"/>
            <a:r>
              <a:rPr lang="sv-SE" smtClean="0"/>
              <a:t> Risk premium= EV-CE</a:t>
            </a: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Risk attitudes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A person is </a:t>
            </a:r>
            <a:r>
              <a:rPr lang="sv-SE" dirty="0" err="1" smtClean="0"/>
              <a:t>said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be: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 smtClean="0"/>
              <a:t>  Risk neutral </a:t>
            </a:r>
            <a:r>
              <a:rPr lang="en-US" dirty="0"/>
              <a:t>- if she is indifferent between the bet and a certain </a:t>
            </a:r>
            <a:r>
              <a:rPr lang="en-US" dirty="0" smtClean="0"/>
              <a:t>50 </a:t>
            </a:r>
            <a:r>
              <a:rPr lang="en-US" dirty="0" err="1" smtClean="0"/>
              <a:t>kr</a:t>
            </a:r>
            <a:r>
              <a:rPr lang="en-US" dirty="0" smtClean="0"/>
              <a:t> payment.</a:t>
            </a:r>
            <a:endParaRPr lang="sv-SE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altLang="zh-CN" dirty="0" smtClean="0"/>
              <a:t>Risk </a:t>
            </a:r>
            <a:r>
              <a:rPr lang="sv-SE" altLang="zh-CN" dirty="0" err="1" smtClean="0"/>
              <a:t>averse</a:t>
            </a:r>
            <a:r>
              <a:rPr lang="sv-SE" altLang="zh-CN" dirty="0" smtClean="0"/>
              <a:t> - </a:t>
            </a:r>
            <a:r>
              <a:rPr lang="en-US" dirty="0" smtClean="0"/>
              <a:t>if </a:t>
            </a:r>
            <a:r>
              <a:rPr lang="en-US" dirty="0"/>
              <a:t>she would accept a certain payment </a:t>
            </a:r>
            <a:r>
              <a:rPr lang="en-US" dirty="0" smtClean="0"/>
              <a:t>of </a:t>
            </a:r>
            <a:r>
              <a:rPr lang="en-US" dirty="0"/>
              <a:t>less than </a:t>
            </a:r>
            <a:r>
              <a:rPr lang="en-US" dirty="0" smtClean="0"/>
              <a:t>50 rather </a:t>
            </a:r>
            <a:r>
              <a:rPr lang="en-US" dirty="0"/>
              <a:t>than taking the </a:t>
            </a:r>
            <a:r>
              <a:rPr lang="en-US" dirty="0" smtClean="0"/>
              <a:t>gamble.</a:t>
            </a: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dirty="0" smtClean="0"/>
              <a:t>Risk </a:t>
            </a:r>
            <a:r>
              <a:rPr lang="sv-SE" dirty="0" err="1" smtClean="0"/>
              <a:t>loving</a:t>
            </a:r>
            <a:r>
              <a:rPr lang="sv-SE" dirty="0" smtClean="0"/>
              <a:t> - </a:t>
            </a:r>
            <a:r>
              <a:rPr lang="en-US" dirty="0" smtClean="0"/>
              <a:t>if </a:t>
            </a:r>
            <a:r>
              <a:rPr lang="en-US" dirty="0"/>
              <a:t>the guaranteed payment must be more than </a:t>
            </a:r>
            <a:r>
              <a:rPr lang="en-US" dirty="0" smtClean="0"/>
              <a:t>50 to </a:t>
            </a:r>
            <a:r>
              <a:rPr lang="en-US" dirty="0"/>
              <a:t>induce her to take the guaranteed option</a:t>
            </a:r>
            <a:r>
              <a:rPr lang="sv-SE" dirty="0" smtClean="0"/>
              <a:t>.</a:t>
            </a:r>
            <a:endParaRPr lang="sv-SE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 smtClean="0"/>
              <a:t>Expected</a:t>
            </a:r>
            <a:r>
              <a:rPr lang="sv-SE" dirty="0" smtClean="0"/>
              <a:t> </a:t>
            </a:r>
            <a:r>
              <a:rPr lang="sv-SE" dirty="0" err="1" smtClean="0"/>
              <a:t>utility</a:t>
            </a:r>
            <a:r>
              <a:rPr lang="sv-SE" dirty="0" smtClean="0"/>
              <a:t> </a:t>
            </a:r>
            <a:r>
              <a:rPr lang="sv-SE" dirty="0" err="1" smtClean="0"/>
              <a:t>theory</a:t>
            </a:r>
            <a:r>
              <a:rPr lang="sv-SE" dirty="0" smtClean="0"/>
              <a:t> and risk aversion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Expected utility of wealth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/>
              <a:t>E</a:t>
            </a:r>
            <a:r>
              <a:rPr lang="en-US" dirty="0"/>
              <a:t>(u(w)) = (</a:t>
            </a:r>
            <a:r>
              <a:rPr lang="en-US" i="1" dirty="0"/>
              <a:t>u</a:t>
            </a:r>
            <a:r>
              <a:rPr lang="en-US" dirty="0"/>
              <a:t>(0) + </a:t>
            </a:r>
            <a:r>
              <a:rPr lang="en-US" i="1" dirty="0"/>
              <a:t>u</a:t>
            </a:r>
            <a:r>
              <a:rPr lang="en-US" dirty="0"/>
              <a:t>(100)) / </a:t>
            </a:r>
            <a:r>
              <a:rPr lang="en-US" dirty="0" smtClean="0"/>
              <a:t>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An agent possesses risk aversion if and only if the utility function is concave.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2"/>
          <p:cNvSpPr>
            <a:spLocks noGrp="1"/>
          </p:cNvSpPr>
          <p:nvPr>
            <p:ph idx="4294967295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en-US" b="1" smtClean="0"/>
              <a:t>E(U(W))</a:t>
            </a:r>
            <a:r>
              <a:rPr lang="en-US" smtClean="0"/>
              <a:t> - Expected value of the utility (expected utility) of the uncertain payment.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E(W)</a:t>
            </a:r>
            <a:r>
              <a:rPr lang="en-US" smtClean="0"/>
              <a:t> - Expected value of the uncertain payment.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U(CE)</a:t>
            </a:r>
            <a:r>
              <a:rPr lang="en-US" smtClean="0"/>
              <a:t> - Utility of the certainty equivalent.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U(E(W))</a:t>
            </a:r>
            <a:r>
              <a:rPr lang="en-US" smtClean="0"/>
              <a:t> - Utility of the expected value of the uncertain payment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Risk aversion</a:t>
            </a:r>
            <a:endParaRPr lang="en-US" smtClean="0"/>
          </a:p>
        </p:txBody>
      </p:sp>
      <p:pic>
        <p:nvPicPr>
          <p:cNvPr id="52226" name="Content Placeholder 3" descr="http://upload.wikimedia.org/wikipedia/commons/thumb/2/2a/Riskpremium1.png/275px-Riskpremium1.png">
            <a:hlinkClick r:id="rId2" tooltip="&quot;Utility function of a risk-averse (risk-avoiding) individual.&quot;"/>
          </p:cNvPr>
          <p:cNvPicPr>
            <a:picLocks noGrp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908175" y="1773238"/>
            <a:ext cx="5616575" cy="40322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Seminar groups</a:t>
            </a:r>
            <a:endParaRPr lang="nb-NO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Apparently, seminar 3 (the one on wednesdays) is not open.</a:t>
            </a:r>
          </a:p>
          <a:p>
            <a:pPr eaLnBrk="1" hangingPunct="1"/>
            <a:r>
              <a:rPr lang="sv-SE" smtClean="0"/>
              <a:t>The first seminar is approaching (12th February).</a:t>
            </a:r>
          </a:p>
          <a:p>
            <a:pPr eaLnBrk="1" hangingPunct="1"/>
            <a:r>
              <a:rPr lang="sv-SE" smtClean="0"/>
              <a:t>Today you must sign up for a time.</a:t>
            </a:r>
          </a:p>
          <a:p>
            <a:pPr eaLnBrk="1" hangingPunct="1"/>
            <a:r>
              <a:rPr lang="sv-SE" smtClean="0"/>
              <a:t>You will work in groups and there is a maximum of 5 groups for each seminar.</a:t>
            </a:r>
          </a:p>
          <a:p>
            <a:pPr eaLnBrk="1" hangingPunct="1"/>
            <a:endParaRPr lang="nb-NO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Risk neutrality</a:t>
            </a:r>
            <a:endParaRPr lang="en-US" smtClean="0"/>
          </a:p>
        </p:txBody>
      </p:sp>
      <p:pic>
        <p:nvPicPr>
          <p:cNvPr id="53250" name="Content Placeholder 3" descr="http://upload.wikimedia.org/wikipedia/commons/thumb/e/e3/Riskpremium2.png/275px-Riskpremium2.png">
            <a:hlinkClick r:id="rId2" tooltip="&quot;Utility function of a risk-neutral individual.&quot;"/>
          </p:cNvPr>
          <p:cNvPicPr>
            <a:picLocks noGrp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124075" y="1844675"/>
            <a:ext cx="4319588" cy="3529013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Risk loving</a:t>
            </a:r>
            <a:endParaRPr lang="en-US" smtClean="0"/>
          </a:p>
        </p:txBody>
      </p:sp>
      <p:pic>
        <p:nvPicPr>
          <p:cNvPr id="54274" name="Content Placeholder 3" descr="http://upload.wikimedia.org/wikipedia/commons/thumb/4/4b/Riskpremium3.png/275px-Riskpremium3.png">
            <a:hlinkClick r:id="rId2" tooltip="&quot;Utility function of a risk-affine (risk-seeking) individual.&quot;"/>
          </p:cNvPr>
          <p:cNvPicPr>
            <a:picLocks noGrp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1484313"/>
            <a:ext cx="5184775" cy="41767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The first seminar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group will present an article for 20 minutes.</a:t>
            </a:r>
          </a:p>
          <a:p>
            <a:pPr eaLnBrk="1" hangingPunct="1"/>
            <a:r>
              <a:rPr lang="en-US" smtClean="0"/>
              <a:t>E-mail me which article you choose.</a:t>
            </a:r>
          </a:p>
          <a:p>
            <a:pPr eaLnBrk="1" hangingPunct="1"/>
            <a:r>
              <a:rPr lang="en-US" smtClean="0"/>
              <a:t>The articles will be distributed on a first come, first served basis. (You are allowed to have the same article across groups but not within group).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4294967295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Acemoglu</a:t>
            </a:r>
            <a:r>
              <a:rPr lang="en-US" sz="2000" smtClean="0"/>
              <a:t>, D., S. Johnson, and J. A. Robinson (2001).</a:t>
            </a:r>
            <a:r>
              <a:rPr lang="en-US" sz="2000" u="sng" smtClean="0">
                <a:hlinkClick r:id="rId2"/>
              </a:rPr>
              <a:t>The colonial origins of comparative development: an empirical investigation</a:t>
            </a:r>
            <a:r>
              <a:rPr lang="en-US" sz="2000" smtClean="0"/>
              <a:t>, </a:t>
            </a:r>
            <a:r>
              <a:rPr lang="en-US" sz="2000" i="1" smtClean="0"/>
              <a:t>American Economic Review</a:t>
            </a:r>
            <a:r>
              <a:rPr lang="en-US" sz="2000" smtClean="0"/>
              <a:t> 91(5), 1369-1401.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Beaman</a:t>
            </a:r>
            <a:r>
              <a:rPr lang="en-US" sz="2000" smtClean="0"/>
              <a:t>, L. Chattopadhyay, R. Duflo, E., Pande, R, and Topolova P. (2009).</a:t>
            </a:r>
            <a:r>
              <a:rPr lang="en-US" sz="2000" u="sng" smtClean="0">
                <a:hlinkClick r:id="rId3"/>
              </a:rPr>
              <a:t>Powerful Women: Does Exposure Reduce Bias?</a:t>
            </a:r>
            <a:r>
              <a:rPr lang="en-US" sz="2000" i="1" smtClean="0"/>
              <a:t>Quarterly Journal of Economics</a:t>
            </a:r>
            <a:r>
              <a:rPr lang="en-US" sz="2000" smtClean="0"/>
              <a:t>, 124 (4): 1497-1540.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Jensen</a:t>
            </a:r>
            <a:r>
              <a:rPr lang="en-US" sz="2000" smtClean="0"/>
              <a:t>, R. and Oster, E. (2009).</a:t>
            </a:r>
            <a:r>
              <a:rPr lang="en-US" sz="2000" u="sng" smtClean="0">
                <a:hlinkClick r:id="rId4"/>
              </a:rPr>
              <a:t>The Power of TV: Cable Television and Women's Status in India*</a:t>
            </a:r>
            <a:r>
              <a:rPr lang="en-US" sz="2000" smtClean="0"/>
              <a:t>, </a:t>
            </a:r>
            <a:r>
              <a:rPr lang="en-US" sz="2000" i="1" smtClean="0"/>
              <a:t>The Quarterly Journal of Economics</a:t>
            </a:r>
            <a:r>
              <a:rPr lang="en-US" sz="2000" smtClean="0"/>
              <a:t>, 124 (3): 1057-1094.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Nunn, N. and Wantchekon, L. </a:t>
            </a:r>
            <a:r>
              <a:rPr lang="en-US" altLang="zh-CN" sz="2000" b="1" smtClean="0"/>
              <a:t>(2011), </a:t>
            </a:r>
            <a:r>
              <a:rPr lang="en-US" altLang="zh-CN" sz="2000" b="1" smtClean="0">
                <a:hlinkClick r:id="rId5"/>
              </a:rPr>
              <a:t>The slave trade and the origins of mistrust in Africa</a:t>
            </a:r>
            <a:r>
              <a:rPr lang="en-US" altLang="zh-CN" sz="2000" smtClean="0"/>
              <a:t>, </a:t>
            </a:r>
            <a:r>
              <a:rPr lang="nb-NO" altLang="zh-CN" sz="2000" i="1" smtClean="0"/>
              <a:t>American Economic Review</a:t>
            </a:r>
            <a:r>
              <a:rPr lang="nb-NO" altLang="zh-CN" sz="2000" smtClean="0"/>
              <a:t>, Vol. 101, No. 7, 3221-3252.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Qian</a:t>
            </a:r>
            <a:r>
              <a:rPr lang="en-US" sz="2000" smtClean="0"/>
              <a:t>, N. (2008),  </a:t>
            </a:r>
            <a:r>
              <a:rPr lang="en-US" sz="2000" u="sng" smtClean="0">
                <a:hlinkClick r:id="rId6"/>
              </a:rPr>
              <a:t>Missing women and the price of </a:t>
            </a:r>
            <a:r>
              <a:rPr lang="en-US" sz="2000" b="1" u="sng" smtClean="0">
                <a:hlinkClick r:id="rId6"/>
              </a:rPr>
              <a:t>tea </a:t>
            </a:r>
            <a:r>
              <a:rPr lang="en-US" sz="2000" u="sng" smtClean="0">
                <a:hlinkClick r:id="rId6"/>
              </a:rPr>
              <a:t>in China: The effect of sex-specific earnings on sex imbalance</a:t>
            </a:r>
            <a:r>
              <a:rPr lang="en-US" sz="2000" smtClean="0"/>
              <a:t>, </a:t>
            </a:r>
            <a:r>
              <a:rPr lang="en-US" sz="2000" i="1" smtClean="0"/>
              <a:t>The Quarterly Journal of Economics, 123(3): 1251-1285.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Focus on the following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Research </a:t>
            </a:r>
            <a:r>
              <a:rPr lang="sv-SE" dirty="0" err="1" smtClean="0"/>
              <a:t>question</a:t>
            </a: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is the precise </a:t>
            </a:r>
            <a:r>
              <a:rPr lang="sv-SE" dirty="0" err="1" smtClean="0"/>
              <a:t>question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answered</a:t>
            </a:r>
            <a:r>
              <a:rPr lang="sv-SE" dirty="0" smtClean="0"/>
              <a:t>?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 smtClean="0"/>
              <a:t>Is it </a:t>
            </a:r>
            <a:r>
              <a:rPr lang="sv-SE" dirty="0" err="1" smtClean="0"/>
              <a:t>interesting</a:t>
            </a:r>
            <a:r>
              <a:rPr lang="sv-SE" dirty="0"/>
              <a:t>? </a:t>
            </a:r>
            <a:r>
              <a:rPr lang="sv-SE" dirty="0" err="1"/>
              <a:t>Why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care</a:t>
            </a:r>
            <a:r>
              <a:rPr lang="sv-SE" dirty="0"/>
              <a:t>?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altLang="zh-CN" dirty="0" smtClean="0"/>
              <a:t>Is it new? </a:t>
            </a:r>
            <a:r>
              <a:rPr lang="sv-SE" altLang="zh-CN" dirty="0" err="1" smtClean="0"/>
              <a:t>What</a:t>
            </a:r>
            <a:r>
              <a:rPr lang="sv-SE" altLang="zh-CN" dirty="0" smtClean="0"/>
              <a:t> is the </a:t>
            </a:r>
            <a:r>
              <a:rPr lang="sv-SE" altLang="zh-CN" dirty="0" err="1" smtClean="0"/>
              <a:t>contribution</a:t>
            </a:r>
            <a:r>
              <a:rPr lang="sv-SE" altLang="zh-CN" dirty="0" smtClean="0"/>
              <a:t> </a:t>
            </a:r>
            <a:r>
              <a:rPr lang="sv-SE" altLang="zh-CN" dirty="0" err="1" smtClean="0"/>
              <a:t>of</a:t>
            </a:r>
            <a:r>
              <a:rPr lang="sv-SE" altLang="zh-CN" dirty="0" smtClean="0"/>
              <a:t> the paper?</a:t>
            </a:r>
          </a:p>
          <a:p>
            <a:pPr marL="914400" lvl="2" indent="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Focus on the following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err="1" smtClean="0"/>
              <a:t>Evidence</a:t>
            </a: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dirty="0" smtClean="0"/>
              <a:t>Is a </a:t>
            </a:r>
            <a:r>
              <a:rPr lang="sv-SE" dirty="0" err="1" smtClean="0"/>
              <a:t>causal</a:t>
            </a:r>
            <a:r>
              <a:rPr lang="sv-SE" dirty="0" smtClean="0"/>
              <a:t> </a:t>
            </a:r>
            <a:r>
              <a:rPr lang="sv-SE" dirty="0" err="1" smtClean="0"/>
              <a:t>effect</a:t>
            </a:r>
            <a:r>
              <a:rPr lang="sv-SE" dirty="0" smtClean="0"/>
              <a:t> </a:t>
            </a:r>
            <a:r>
              <a:rPr lang="sv-SE" dirty="0" err="1" smtClean="0"/>
              <a:t>identified</a:t>
            </a:r>
            <a:r>
              <a:rPr lang="sv-SE" dirty="0" smtClean="0"/>
              <a:t>?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 smtClean="0"/>
              <a:t>Is the argument </a:t>
            </a:r>
            <a:r>
              <a:rPr lang="sv-SE" dirty="0" err="1" smtClean="0"/>
              <a:t>compelling</a:t>
            </a:r>
            <a:r>
              <a:rPr lang="sv-SE" dirty="0" smtClean="0"/>
              <a:t>?</a:t>
            </a: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alternative </a:t>
            </a:r>
            <a:r>
              <a:rPr lang="sv-SE" dirty="0" err="1" smtClean="0"/>
              <a:t>explanations</a:t>
            </a:r>
            <a:r>
              <a:rPr lang="sv-SE" dirty="0" smtClean="0"/>
              <a:t> </a:t>
            </a:r>
            <a:r>
              <a:rPr lang="sv-SE" dirty="0" err="1" smtClean="0"/>
              <a:t>ruled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?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altLang="zh-CN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altLang="zh-CN" dirty="0" smtClean="0"/>
              <a:t>Is the data </a:t>
            </a:r>
            <a:r>
              <a:rPr lang="sv-SE" altLang="zh-CN" dirty="0" err="1" smtClean="0"/>
              <a:t>appropriate</a:t>
            </a:r>
            <a:r>
              <a:rPr lang="sv-SE" altLang="zh-CN" dirty="0" smtClean="0"/>
              <a:t>?</a:t>
            </a:r>
          </a:p>
          <a:p>
            <a:pPr marL="914400" lvl="2" indent="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Focus on the following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err="1" smtClean="0"/>
              <a:t>Conclusion</a:t>
            </a: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the </a:t>
            </a:r>
            <a:r>
              <a:rPr lang="sv-SE" dirty="0" err="1" smtClean="0"/>
              <a:t>conclusion</a:t>
            </a:r>
            <a:r>
              <a:rPr lang="sv-SE" dirty="0" smtClean="0"/>
              <a:t> be </a:t>
            </a:r>
            <a:r>
              <a:rPr lang="sv-SE" dirty="0" err="1" smtClean="0"/>
              <a:t>generalized</a:t>
            </a:r>
            <a:r>
              <a:rPr lang="sv-SE" dirty="0" smtClean="0"/>
              <a:t>?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 smtClean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the </a:t>
            </a:r>
            <a:r>
              <a:rPr lang="sv-SE" dirty="0" err="1" smtClean="0"/>
              <a:t>main</a:t>
            </a:r>
            <a:r>
              <a:rPr lang="sv-SE" dirty="0" smtClean="0"/>
              <a:t> problems,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any</a:t>
            </a:r>
            <a:r>
              <a:rPr lang="sv-SE" dirty="0" smtClean="0"/>
              <a:t>?</a:t>
            </a: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sv-SE" dirty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else</a:t>
            </a:r>
            <a:r>
              <a:rPr lang="sv-SE" dirty="0" smtClean="0"/>
              <a:t> </a:t>
            </a:r>
            <a:r>
              <a:rPr lang="sv-SE" dirty="0" err="1" smtClean="0"/>
              <a:t>would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like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?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sv-SE" altLang="zh-CN" dirty="0"/>
          </a:p>
          <a:p>
            <a:pPr marL="914400" lvl="2" indent="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1246</Words>
  <Application>Microsoft Office PowerPoint</Application>
  <PresentationFormat>On-screen Show (4:3)</PresentationFormat>
  <Paragraphs>187</Paragraphs>
  <Slides>41</Slides>
  <Notes>3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Utformingsmal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41</vt:i4>
      </vt:variant>
    </vt:vector>
  </HeadingPairs>
  <TitlesOfParts>
    <vt:vector size="47" baseType="lpstr">
      <vt:lpstr>Arial</vt:lpstr>
      <vt:lpstr>Calibri</vt:lpstr>
      <vt:lpstr>宋体</vt:lpstr>
      <vt:lpstr>Wingdings</vt:lpstr>
      <vt:lpstr>Office Theme</vt:lpstr>
      <vt:lpstr>Formel</vt:lpstr>
      <vt:lpstr>Development Economics  ECON 4915  Lecture 2 </vt:lpstr>
      <vt:lpstr>Outline</vt:lpstr>
      <vt:lpstr>New lecture plan</vt:lpstr>
      <vt:lpstr>Seminar groups</vt:lpstr>
      <vt:lpstr>The first seminar</vt:lpstr>
      <vt:lpstr>Lysbilde 6</vt:lpstr>
      <vt:lpstr>Focus on the following</vt:lpstr>
      <vt:lpstr>Focus on the following</vt:lpstr>
      <vt:lpstr>Focus on the following</vt:lpstr>
      <vt:lpstr>Typical exam question</vt:lpstr>
      <vt:lpstr>The Lender’s risk hypothesis yelds:</vt:lpstr>
      <vt:lpstr>Possible exam question continued</vt:lpstr>
      <vt:lpstr>Recap (or more hidden exam questions?)</vt:lpstr>
      <vt:lpstr>Policies</vt:lpstr>
      <vt:lpstr>Burgess and Pande (2005)</vt:lpstr>
      <vt:lpstr>The empirical problem</vt:lpstr>
      <vt:lpstr>The policy</vt:lpstr>
      <vt:lpstr>The 1:4 rule</vt:lpstr>
      <vt:lpstr>Data</vt:lpstr>
      <vt:lpstr>Why can’t we just run the following OLS regression?</vt:lpstr>
      <vt:lpstr>Empirical strategy</vt:lpstr>
      <vt:lpstr>Relevance</vt:lpstr>
      <vt:lpstr>Figure 1</vt:lpstr>
      <vt:lpstr>Testing the assumptions</vt:lpstr>
      <vt:lpstr>Reduced form argument</vt:lpstr>
      <vt:lpstr>Reduced form effects on poverty</vt:lpstr>
      <vt:lpstr>IV argument</vt:lpstr>
      <vt:lpstr>OLS vs IV results on poverty</vt:lpstr>
      <vt:lpstr>Mechanisms: Via credit and savings</vt:lpstr>
      <vt:lpstr>Supporting evidence</vt:lpstr>
      <vt:lpstr>Their conclusion</vt:lpstr>
      <vt:lpstr>Rhetoric</vt:lpstr>
      <vt:lpstr>Critical questions (1)</vt:lpstr>
      <vt:lpstr>Critical questions (2)</vt:lpstr>
      <vt:lpstr>A detour on risk</vt:lpstr>
      <vt:lpstr>Risk attitudes</vt:lpstr>
      <vt:lpstr>Expected utility theory and risk aversion</vt:lpstr>
      <vt:lpstr>Lysbilde 38</vt:lpstr>
      <vt:lpstr>Risk aversion</vt:lpstr>
      <vt:lpstr>Risk neutrality</vt:lpstr>
      <vt:lpstr>Risk loving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Economics  ECON 4915  Lecture 2</dc:title>
  <dc:creator>Andreas Kotsadam</dc:creator>
  <cp:lastModifiedBy>Andreas Kotsadam</cp:lastModifiedBy>
  <cp:revision>74</cp:revision>
  <cp:lastPrinted>2012-01-25T18:37:31Z</cp:lastPrinted>
  <dcterms:created xsi:type="dcterms:W3CDTF">2012-01-24T08:00:55Z</dcterms:created>
  <dcterms:modified xsi:type="dcterms:W3CDTF">2013-01-19T15:34:34Z</dcterms:modified>
</cp:coreProperties>
</file>