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9" r:id="rId2"/>
    <p:sldId id="264" r:id="rId3"/>
    <p:sldId id="308" r:id="rId4"/>
    <p:sldId id="292" r:id="rId5"/>
    <p:sldId id="293" r:id="rId6"/>
    <p:sldId id="294" r:id="rId7"/>
    <p:sldId id="295" r:id="rId8"/>
    <p:sldId id="296" r:id="rId9"/>
    <p:sldId id="297" r:id="rId10"/>
    <p:sldId id="298" r:id="rId11"/>
    <p:sldId id="299" r:id="rId12"/>
    <p:sldId id="300" r:id="rId13"/>
    <p:sldId id="307" r:id="rId14"/>
    <p:sldId id="301" r:id="rId15"/>
    <p:sldId id="302" r:id="rId16"/>
    <p:sldId id="303" r:id="rId17"/>
    <p:sldId id="304" r:id="rId18"/>
    <p:sldId id="305" r:id="rId19"/>
    <p:sldId id="306" r:id="rId20"/>
    <p:sldId id="288" r:id="rId21"/>
    <p:sldId id="310" r:id="rId22"/>
    <p:sldId id="309" r:id="rId23"/>
    <p:sldId id="258" r:id="rId24"/>
    <p:sldId id="263" r:id="rId25"/>
    <p:sldId id="257" r:id="rId26"/>
    <p:sldId id="261" r:id="rId27"/>
    <p:sldId id="262" r:id="rId28"/>
    <p:sldId id="270" r:id="rId29"/>
    <p:sldId id="271" r:id="rId30"/>
    <p:sldId id="272" r:id="rId31"/>
    <p:sldId id="273" r:id="rId32"/>
    <p:sldId id="274" r:id="rId33"/>
    <p:sldId id="282" r:id="rId34"/>
    <p:sldId id="283" r:id="rId35"/>
    <p:sldId id="284" r:id="rId36"/>
    <p:sldId id="285" r:id="rId37"/>
    <p:sldId id="286" r:id="rId38"/>
    <p:sldId id="287" r:id="rId39"/>
    <p:sldId id="312" r:id="rId40"/>
    <p:sldId id="289" r:id="rId41"/>
    <p:sldId id="311" r:id="rId42"/>
    <p:sldId id="291" r:id="rId43"/>
    <p:sldId id="313"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786"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5A110-C9A8-446D-B4F1-8F421071560E}" type="datetimeFigureOut">
              <a:rPr lang="nb-NO" smtClean="0"/>
              <a:t>10.02.2013</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2084AF-12FE-4653-AC3D-9EA9A6D7D8AC}" type="slidenum">
              <a:rPr lang="nb-NO" smtClean="0"/>
              <a:t>‹#›</a:t>
            </a:fld>
            <a:endParaRPr lang="nb-NO"/>
          </a:p>
        </p:txBody>
      </p:sp>
    </p:spTree>
    <p:extLst>
      <p:ext uri="{BB962C8B-B14F-4D97-AF65-F5344CB8AC3E}">
        <p14:creationId xmlns:p14="http://schemas.microsoft.com/office/powerpoint/2010/main" val="357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D21990E4-37BC-487D-9D2F-3C50332781BF}" type="slidenum">
              <a:rPr lang="en-US" sz="1200"/>
              <a:pPr algn="r"/>
              <a:t>9</a:t>
            </a:fld>
            <a:endParaRPr 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lIns="91435" tIns="45718" rIns="91435" bIns="45718"/>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457200"/>
            <a:fld id="{DA735541-F4C5-413A-921F-E32025487365}" type="slidenum">
              <a:rPr lang="en-US" sz="1200">
                <a:ea typeface="MS PGothic" pitchFamily="34" charset="-128"/>
              </a:rPr>
              <a:pPr algn="r" defTabSz="457200"/>
              <a:t>12</a:t>
            </a:fld>
            <a:endParaRPr lang="en-US" sz="1200">
              <a:ea typeface="MS PGothic" pitchFamily="34" charset="-128"/>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defTabSz="457200"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fld id="{0E989F5D-55C3-4544-82D7-35C9E597347A}" type="slidenum">
              <a:rPr lang="en-US" sz="1200">
                <a:ea typeface="MS PGothic" pitchFamily="34" charset="-128"/>
              </a:rPr>
              <a:pPr algn="r" eaLnBrk="1" hangingPunct="1"/>
              <a:t>13</a:t>
            </a:fld>
            <a:endParaRPr lang="en-US" sz="1200">
              <a:ea typeface="MS PGothic" pitchFamily="34" charset="-128"/>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FC72348-F70D-4AA8-90EE-537DDDDAE0FF}" type="datetimeFigureOut">
              <a:rPr lang="en-US"/>
              <a:pPr>
                <a:defRPr/>
              </a:pPr>
              <a:t>2/10/2013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E75344-4FA4-47FD-8F7D-0A13065138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6B323C-4994-4BB8-A9FB-91B41D790E46}" type="datetimeFigureOut">
              <a:rPr lang="en-US"/>
              <a:pPr>
                <a:defRPr/>
              </a:pPr>
              <a:t>2/10/2013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7BA730-8298-430B-BF3D-12B8390609A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6ED802-7918-4B66-B25E-DE9F4036FF20}" type="datetimeFigureOut">
              <a:rPr lang="en-US"/>
              <a:pPr>
                <a:defRPr/>
              </a:pPr>
              <a:t>2/10/2013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E870B7-E19A-4AD9-AB4B-FB977906EC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DBD5AE-02B1-4EA2-8148-5EA995E588A3}" type="datetimeFigureOut">
              <a:rPr lang="en-US"/>
              <a:pPr>
                <a:defRPr/>
              </a:pPr>
              <a:t>2/10/2013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5FED0-86F1-4698-AE62-89D8DE972F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B7B953F-092B-4A80-B6C4-7038BCED1A0D}" type="datetimeFigureOut">
              <a:rPr lang="en-US"/>
              <a:pPr>
                <a:defRPr/>
              </a:pPr>
              <a:t>2/10/2013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66A0F8-3E37-4321-AA8C-0A5FA83647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5E207DB-9F01-4E34-BCDA-64E7DEB2A7EC}" type="datetimeFigureOut">
              <a:rPr lang="en-US"/>
              <a:pPr>
                <a:defRPr/>
              </a:pPr>
              <a:t>2/10/2013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51B24C-59D5-41C1-9560-A5F9FB48AD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D444092-7507-494E-AC37-BC00127E81C9}" type="datetimeFigureOut">
              <a:rPr lang="en-US"/>
              <a:pPr>
                <a:defRPr/>
              </a:pPr>
              <a:t>2/10/2013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C5943A-A3F1-458F-808C-09C406D1E8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7FF4565-8C86-4CCB-AF81-0B9E447F5706}" type="datetimeFigureOut">
              <a:rPr lang="en-US"/>
              <a:pPr>
                <a:defRPr/>
              </a:pPr>
              <a:t>2/10/2013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412FA82-8284-43E3-8DA7-E0C54FEE5E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15CF06-F16C-476D-B995-11B16A8779C6}" type="datetimeFigureOut">
              <a:rPr lang="en-US"/>
              <a:pPr>
                <a:defRPr/>
              </a:pPr>
              <a:t>2/10/2013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EBA00CA-5663-4E89-93CE-1E25CDA3028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9BE2E1-97C8-4D65-A557-2990384FEAEC}" type="datetimeFigureOut">
              <a:rPr lang="en-US"/>
              <a:pPr>
                <a:defRPr/>
              </a:pPr>
              <a:t>2/10/2013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E358F5-F899-4627-A36D-989C714F2CF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A05478-F35C-4F98-9A69-81E5B25AA8D9}" type="datetimeFigureOut">
              <a:rPr lang="en-US"/>
              <a:pPr>
                <a:defRPr/>
              </a:pPr>
              <a:t>2/10/2013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CC53C9-3A33-4954-9DF9-61AD00E9B5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3C41D03-8142-4AE5-A140-040CAE376071}" type="datetimeFigureOut">
              <a:rPr lang="en-US"/>
              <a:pPr>
                <a:defRPr/>
              </a:pPr>
              <a:t>2/10/2013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C8EC8A9-F01C-404F-B9AE-020A3F91CB0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File:Community-based_savings_bank_in_Cambodia.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hyperlink" Target="http://www.amazon.com/gp/reader/052595189X/ref=sib_dp_pt" TargetMode="External"/><Relationship Id="rId1" Type="http://schemas.openxmlformats.org/officeDocument/2006/relationships/slideLayout" Target="../slideLayouts/slideLayout2.xml"/><Relationship Id="rId6" Type="http://schemas.openxmlformats.org/officeDocument/2006/relationships/hyperlink" Target="http://www.amazon.com/gp/reader/0691148198/ref=sib_dp_pt" TargetMode="External"/><Relationship Id="rId5" Type="http://schemas.openxmlformats.org/officeDocument/2006/relationships/image" Target="../media/image7.jpeg"/><Relationship Id="rId4" Type="http://schemas.openxmlformats.org/officeDocument/2006/relationships/hyperlink" Target="http://www.amazon.com/gp/reader/1933286482/ref=sib_dp_pt/175-9900928-5226222"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financialaccess.org/blog/2013/01/what%E2%80%99s-next-david-mckenzies-risk-isn%E2%80%99t-just-farmers-isn%E2%80%99t-all-bad-eith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sv-SE" dirty="0" smtClean="0"/>
              <a:t>Development Economics </a:t>
            </a:r>
            <a:br>
              <a:rPr lang="sv-SE" dirty="0" smtClean="0"/>
            </a:br>
            <a:r>
              <a:rPr lang="sv-SE" dirty="0" smtClean="0"/>
              <a:t>ECON 4915 </a:t>
            </a:r>
            <a:br>
              <a:rPr lang="sv-SE" dirty="0" smtClean="0"/>
            </a:br>
            <a:r>
              <a:rPr lang="sv-SE" dirty="0" smtClean="0"/>
              <a:t>Lecture 5</a:t>
            </a:r>
            <a:br>
              <a:rPr lang="sv-SE" dirty="0" smtClean="0"/>
            </a:br>
            <a:endParaRPr lang="en-US" dirty="0"/>
          </a:p>
        </p:txBody>
      </p:sp>
      <p:sp>
        <p:nvSpPr>
          <p:cNvPr id="13314" name="Subtitle 2"/>
          <p:cNvSpPr>
            <a:spLocks noGrp="1"/>
          </p:cNvSpPr>
          <p:nvPr>
            <p:ph type="subTitle" idx="1"/>
          </p:nvPr>
        </p:nvSpPr>
        <p:spPr>
          <a:xfrm>
            <a:off x="1403350" y="3500438"/>
            <a:ext cx="6400800" cy="1752600"/>
          </a:xfrm>
        </p:spPr>
        <p:txBody>
          <a:bodyPr/>
          <a:lstStyle/>
          <a:p>
            <a:pPr eaLnBrk="1" hangingPunct="1"/>
            <a:r>
              <a:rPr lang="sv-SE" smtClean="0">
                <a:solidFill>
                  <a:srgbClr val="898989"/>
                </a:solidFill>
              </a:rPr>
              <a:t>Andreas Kotsadam</a:t>
            </a:r>
          </a:p>
          <a:p>
            <a:pPr eaLnBrk="1" hangingPunct="1"/>
            <a:r>
              <a:rPr lang="sv-SE" smtClean="0">
                <a:solidFill>
                  <a:srgbClr val="898989"/>
                </a:solidFill>
              </a:rPr>
              <a:t>Room 1038 </a:t>
            </a:r>
            <a:endParaRPr lang="sv-SE" smtClean="0">
              <a:solidFill>
                <a:schemeClr val="accent2"/>
              </a:solidFill>
            </a:endParaRPr>
          </a:p>
          <a:p>
            <a:pPr eaLnBrk="1" hangingPunct="1"/>
            <a:r>
              <a:rPr lang="sv-SE" smtClean="0">
                <a:solidFill>
                  <a:srgbClr val="898989"/>
                </a:solidFill>
              </a:rPr>
              <a:t>Andreas.Kotsadam@econ.uio.no</a:t>
            </a:r>
            <a:endParaRPr lang="en-US"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sv-SE" smtClean="0"/>
              <a:t>RD</a:t>
            </a:r>
            <a:endParaRPr lang="nb-NO" smtClean="0"/>
          </a:p>
        </p:txBody>
      </p:sp>
      <p:sp>
        <p:nvSpPr>
          <p:cNvPr id="70659" name="Rectangle 3"/>
          <p:cNvSpPr>
            <a:spLocks noGrp="1" noChangeArrowheads="1"/>
          </p:cNvSpPr>
          <p:nvPr>
            <p:ph type="body" idx="1"/>
          </p:nvPr>
        </p:nvSpPr>
        <p:spPr/>
        <p:txBody>
          <a:bodyPr/>
          <a:lstStyle/>
          <a:p>
            <a:r>
              <a:rPr lang="en-US" smtClean="0"/>
              <a:t>Very popular.</a:t>
            </a:r>
            <a:endParaRPr lang="nb-NO" smtClean="0"/>
          </a:p>
          <a:p>
            <a:r>
              <a:rPr lang="en-US" smtClean="0"/>
              <a:t>Often a much closer cousin of randomization than the other methods.</a:t>
            </a:r>
          </a:p>
          <a:p>
            <a:r>
              <a:rPr lang="en-US" smtClean="0"/>
              <a:t>Also ethical advantage if distribution is based on needs. </a:t>
            </a:r>
          </a:p>
          <a:p>
            <a:r>
              <a:rPr lang="en-US" smtClean="0"/>
              <a:t>Crucial assumption: No manipulation or sorting around the threshold.</a:t>
            </a:r>
          </a:p>
        </p:txBody>
      </p:sp>
    </p:spTree>
    <p:extLst>
      <p:ext uri="{BB962C8B-B14F-4D97-AF65-F5344CB8AC3E}">
        <p14:creationId xmlns:p14="http://schemas.microsoft.com/office/powerpoint/2010/main" val="1940343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sv-SE" smtClean="0"/>
              <a:t>RD</a:t>
            </a:r>
            <a:endParaRPr lang="nb-NO" smtClean="0"/>
          </a:p>
        </p:txBody>
      </p:sp>
      <p:sp>
        <p:nvSpPr>
          <p:cNvPr id="71683" name="Rectangle 3"/>
          <p:cNvSpPr>
            <a:spLocks noGrp="1" noChangeArrowheads="1"/>
          </p:cNvSpPr>
          <p:nvPr>
            <p:ph type="body" idx="1"/>
          </p:nvPr>
        </p:nvSpPr>
        <p:spPr/>
        <p:txBody>
          <a:bodyPr/>
          <a:lstStyle/>
          <a:p>
            <a:pPr>
              <a:lnSpc>
                <a:spcPct val="90000"/>
              </a:lnSpc>
            </a:pPr>
            <a:r>
              <a:rPr lang="sv-SE" sz="2800" smtClean="0"/>
              <a:t>Underexploited: Cf. Burgess and Pande:</a:t>
            </a:r>
          </a:p>
          <a:p>
            <a:pPr>
              <a:lnSpc>
                <a:spcPct val="90000"/>
              </a:lnSpc>
            </a:pPr>
            <a:r>
              <a:rPr lang="en-US" sz="2800" smtClean="0"/>
              <a:t>“Banks were required to select unbanked locations for branch expansion from a list circulated by the Central Bank. This list identified all unbanked locations with a population </a:t>
            </a:r>
            <a:r>
              <a:rPr lang="en-US" sz="2800" b="1" smtClean="0"/>
              <a:t>above a certain number</a:t>
            </a:r>
            <a:r>
              <a:rPr lang="en-US" sz="2800" smtClean="0"/>
              <a:t>. As the same population cut-off was applied across India...The list was </a:t>
            </a:r>
            <a:r>
              <a:rPr lang="en-US" sz="2800" b="1" smtClean="0"/>
              <a:t>updated</a:t>
            </a:r>
            <a:r>
              <a:rPr lang="en-US" sz="2800" smtClean="0"/>
              <a:t>, with a lower population cutoff, </a:t>
            </a:r>
            <a:r>
              <a:rPr lang="en-US" sz="2800" b="1" smtClean="0"/>
              <a:t>every three years</a:t>
            </a:r>
            <a:r>
              <a:rPr lang="en-US" sz="2800" smtClean="0"/>
              <a:t>.”</a:t>
            </a:r>
          </a:p>
          <a:p>
            <a:pPr>
              <a:lnSpc>
                <a:spcPct val="90000"/>
              </a:lnSpc>
            </a:pPr>
            <a:r>
              <a:rPr lang="sv-SE" sz="2800" smtClean="0"/>
              <a:t>They could have used RD. </a:t>
            </a:r>
            <a:endParaRPr lang="nb-NO" sz="2800" smtClean="0"/>
          </a:p>
        </p:txBody>
      </p:sp>
    </p:spTree>
    <p:extLst>
      <p:ext uri="{BB962C8B-B14F-4D97-AF65-F5344CB8AC3E}">
        <p14:creationId xmlns:p14="http://schemas.microsoft.com/office/powerpoint/2010/main" val="2970926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title" idx="4294967295"/>
          </p:nvPr>
        </p:nvSpPr>
        <p:spPr/>
        <p:txBody>
          <a:bodyPr/>
          <a:lstStyle/>
          <a:p>
            <a:pPr eaLnBrk="1" hangingPunct="1"/>
            <a:r>
              <a:rPr lang="en-US" smtClean="0"/>
              <a:t>Summary</a:t>
            </a:r>
          </a:p>
        </p:txBody>
      </p:sp>
      <p:sp>
        <p:nvSpPr>
          <p:cNvPr id="72707" name="Rectangle 2"/>
          <p:cNvSpPr>
            <a:spLocks noGrp="1" noChangeArrowheads="1"/>
          </p:cNvSpPr>
          <p:nvPr>
            <p:ph type="body" idx="4294967295"/>
          </p:nvPr>
        </p:nvSpPr>
        <p:spPr/>
        <p:txBody>
          <a:bodyPr/>
          <a:lstStyle/>
          <a:p>
            <a:pPr eaLnBrk="1" hangingPunct="1"/>
            <a:r>
              <a:rPr lang="en-US" smtClean="0"/>
              <a:t>Randomization requires minimal assumptions. </a:t>
            </a:r>
          </a:p>
          <a:p>
            <a:pPr eaLnBrk="1" hangingPunct="1"/>
            <a:r>
              <a:rPr lang="en-US" smtClean="0"/>
              <a:t>Non-experimental methods require assumptions that must be carefully assessed.</a:t>
            </a:r>
          </a:p>
          <a:p>
            <a:pPr eaLnBrk="1" hangingPunct="1"/>
            <a:r>
              <a:rPr lang="en-US" smtClean="0"/>
              <a:t>These assumptions cannot be proven so they must be very well argued.</a:t>
            </a:r>
          </a:p>
        </p:txBody>
      </p:sp>
      <p:sp>
        <p:nvSpPr>
          <p:cNvPr id="72708" name="Slide Number Placeholder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defTabSz="457200"/>
            <a:fld id="{EA7AA742-127F-495C-9E71-7234B00601CE}" type="slidenum">
              <a:rPr lang="en-US" sz="1200">
                <a:solidFill>
                  <a:srgbClr val="898989"/>
                </a:solidFill>
                <a:latin typeface="Corbel" pitchFamily="34" charset="0"/>
                <a:ea typeface="MS PGothic" pitchFamily="34" charset="-128"/>
              </a:rPr>
              <a:pPr algn="ctr" defTabSz="457200"/>
              <a:t>12</a:t>
            </a:fld>
            <a:endParaRPr lang="en-US" sz="1200">
              <a:solidFill>
                <a:srgbClr val="898989"/>
              </a:solidFill>
              <a:latin typeface="Corbel" pitchFamily="34" charset="0"/>
              <a:ea typeface="MS PGothic" pitchFamily="34" charset="-128"/>
            </a:endParaRPr>
          </a:p>
        </p:txBody>
      </p:sp>
    </p:spTree>
    <p:extLst>
      <p:ext uri="{BB962C8B-B14F-4D97-AF65-F5344CB8AC3E}">
        <p14:creationId xmlns:p14="http://schemas.microsoft.com/office/powerpoint/2010/main" val="2899921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title" idx="4294967295"/>
          </p:nvPr>
        </p:nvSpPr>
        <p:spPr/>
        <p:txBody>
          <a:bodyPr>
            <a:normAutofit/>
          </a:bodyPr>
          <a:lstStyle/>
          <a:p>
            <a:r>
              <a:rPr lang="en-US" dirty="0"/>
              <a:t>Some </a:t>
            </a:r>
            <a:r>
              <a:rPr lang="en-US" dirty="0" smtClean="0"/>
              <a:t>important concepts</a:t>
            </a:r>
            <a:r>
              <a:rPr lang="sv-SE" dirty="0" smtClean="0"/>
              <a:t>.</a:t>
            </a:r>
            <a:endParaRPr lang="en-US" dirty="0" smtClean="0"/>
          </a:p>
        </p:txBody>
      </p:sp>
      <p:sp>
        <p:nvSpPr>
          <p:cNvPr id="72707" name="Rectangle 2"/>
          <p:cNvSpPr>
            <a:spLocks noGrp="1" noChangeArrowheads="1"/>
          </p:cNvSpPr>
          <p:nvPr>
            <p:ph type="body" idx="4294967295"/>
          </p:nvPr>
        </p:nvSpPr>
        <p:spPr/>
        <p:txBody>
          <a:bodyPr/>
          <a:lstStyle/>
          <a:p>
            <a:r>
              <a:rPr lang="en-US" dirty="0" smtClean="0"/>
              <a:t>Identification </a:t>
            </a:r>
            <a:r>
              <a:rPr lang="en-US" dirty="0"/>
              <a:t>strategy</a:t>
            </a:r>
          </a:p>
          <a:p>
            <a:r>
              <a:rPr lang="en-US" dirty="0"/>
              <a:t>Reduced form</a:t>
            </a:r>
          </a:p>
          <a:p>
            <a:r>
              <a:rPr lang="en-US" dirty="0"/>
              <a:t>Counterfactual</a:t>
            </a:r>
          </a:p>
          <a:p>
            <a:r>
              <a:rPr lang="en-US" dirty="0"/>
              <a:t>Internal and external validity</a:t>
            </a:r>
          </a:p>
        </p:txBody>
      </p:sp>
      <p:sp>
        <p:nvSpPr>
          <p:cNvPr id="72708" name="Slide Numb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fld id="{F74FDFDB-A836-47DA-84D5-78CFC6879F58}" type="slidenum">
              <a:rPr lang="en-US" sz="1200">
                <a:solidFill>
                  <a:srgbClr val="898989"/>
                </a:solidFill>
                <a:latin typeface="Corbel" pitchFamily="34" charset="0"/>
                <a:ea typeface="MS PGothic" pitchFamily="34" charset="-128"/>
              </a:rPr>
              <a:pPr algn="ctr" eaLnBrk="1" hangingPunct="1"/>
              <a:t>13</a:t>
            </a:fld>
            <a:endParaRPr lang="en-US" sz="1200">
              <a:solidFill>
                <a:srgbClr val="898989"/>
              </a:solidFill>
              <a:latin typeface="Corbel" pitchFamily="34" charset="0"/>
              <a:ea typeface="MS PGothic" pitchFamily="34" charset="-128"/>
            </a:endParaRPr>
          </a:p>
        </p:txBody>
      </p:sp>
    </p:spTree>
    <p:extLst>
      <p:ext uri="{BB962C8B-B14F-4D97-AF65-F5344CB8AC3E}">
        <p14:creationId xmlns:p14="http://schemas.microsoft.com/office/powerpoint/2010/main" val="2909865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sv-SE" smtClean="0"/>
              <a:t>Typical exam question</a:t>
            </a:r>
            <a:endParaRPr lang="en-US" smtClean="0"/>
          </a:p>
        </p:txBody>
      </p:sp>
      <p:sp>
        <p:nvSpPr>
          <p:cNvPr id="15362" name="Content Placeholder 2"/>
          <p:cNvSpPr>
            <a:spLocks noGrp="1"/>
          </p:cNvSpPr>
          <p:nvPr>
            <p:ph idx="1"/>
          </p:nvPr>
        </p:nvSpPr>
        <p:spPr/>
        <p:txBody>
          <a:bodyPr/>
          <a:lstStyle/>
          <a:p>
            <a:pPr eaLnBrk="1" hangingPunct="1"/>
            <a:r>
              <a:rPr lang="sv-SE" dirty="0" smtClean="0"/>
              <a:t>2a) </a:t>
            </a:r>
            <a:r>
              <a:rPr lang="en-US" dirty="0" smtClean="0"/>
              <a:t>Give some arguments for and against the idea that a state led expansion of rural banks should reduce poverty (2 points). </a:t>
            </a:r>
          </a:p>
          <a:p>
            <a:pPr eaLnBrk="1" hangingPunct="1"/>
            <a:r>
              <a:rPr lang="en-US" dirty="0" smtClean="0"/>
              <a:t>2b) If we are interested in the effects of rural banks on poverty, why is it a bad idea to draw conclusions by simply comparing poverty in areas that have banks to poverty in areas that do not have banks? (1 point) </a:t>
            </a:r>
          </a:p>
          <a:p>
            <a:pPr eaLnBrk="1" hangingPunct="1"/>
            <a:endParaRPr lang="en-US" dirty="0" smtClean="0"/>
          </a:p>
        </p:txBody>
      </p:sp>
    </p:spTree>
    <p:extLst>
      <p:ext uri="{BB962C8B-B14F-4D97-AF65-F5344CB8AC3E}">
        <p14:creationId xmlns:p14="http://schemas.microsoft.com/office/powerpoint/2010/main" val="3352347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sv-SE" smtClean="0"/>
              <a:t>Typical exam question</a:t>
            </a:r>
            <a:endParaRPr lang="en-US"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2c) Burgess </a:t>
            </a:r>
            <a:r>
              <a:rPr lang="en-US" dirty="0"/>
              <a:t>and </a:t>
            </a:r>
            <a:r>
              <a:rPr lang="en-US" dirty="0" err="1"/>
              <a:t>Pande</a:t>
            </a:r>
            <a:r>
              <a:rPr lang="en-US" dirty="0"/>
              <a:t> (2005) instead use a policy rule in India between 1977 and 1990 that forced banks who wanted to open in a location that already had banks to open banks in four areas that had no banks. In particular, they exploit the trend reversals between 1977 and 1990 and between 1990 and 2000 (relative to the 1961- 1977 trend) in the relationship between a state's initial financial development and rural branch expansion as instruments for branch openings in rural unbanked locations. What arguments are provided for using these instruments? (4 points) </a:t>
            </a:r>
          </a:p>
          <a:p>
            <a:pPr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2887376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sv-SE" smtClean="0"/>
              <a:t>Typical exam question</a:t>
            </a:r>
            <a:endParaRPr lang="en-US" smtClean="0"/>
          </a:p>
        </p:txBody>
      </p:sp>
      <p:sp>
        <p:nvSpPr>
          <p:cNvPr id="17410" name="Content Placeholder 2"/>
          <p:cNvSpPr>
            <a:spLocks noGrp="1"/>
          </p:cNvSpPr>
          <p:nvPr>
            <p:ph idx="1"/>
          </p:nvPr>
        </p:nvSpPr>
        <p:spPr/>
        <p:txBody>
          <a:bodyPr/>
          <a:lstStyle/>
          <a:p>
            <a:pPr eaLnBrk="1" hangingPunct="1"/>
            <a:r>
              <a:rPr lang="en-US" smtClean="0"/>
              <a:t>2d) What are their conclusion and how can it be criticized? (3 points)</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899687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sv-SE" smtClean="0"/>
              <a:t>Their conclusion</a:t>
            </a:r>
            <a:endParaRPr lang="en-US" smtClean="0"/>
          </a:p>
        </p:txBody>
      </p:sp>
      <p:sp>
        <p:nvSpPr>
          <p:cNvPr id="18434" name="Content Placeholder 2"/>
          <p:cNvSpPr>
            <a:spLocks noGrp="1"/>
          </p:cNvSpPr>
          <p:nvPr>
            <p:ph idx="1"/>
          </p:nvPr>
        </p:nvSpPr>
        <p:spPr/>
        <p:txBody>
          <a:bodyPr/>
          <a:lstStyle/>
          <a:p>
            <a:pPr eaLnBrk="1" hangingPunct="1"/>
            <a:r>
              <a:rPr lang="en-US" smtClean="0"/>
              <a:t>“We provide robust evidence that opening branches in rural unbanked locations in India was associated with reduction in rural poverty.” </a:t>
            </a:r>
          </a:p>
        </p:txBody>
      </p:sp>
    </p:spTree>
    <p:extLst>
      <p:ext uri="{BB962C8B-B14F-4D97-AF65-F5344CB8AC3E}">
        <p14:creationId xmlns:p14="http://schemas.microsoft.com/office/powerpoint/2010/main" val="1508947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pPr eaLnBrk="1" hangingPunct="1"/>
            <a:r>
              <a:rPr lang="sv-SE" smtClean="0"/>
              <a:t>Critical questions (1)</a:t>
            </a:r>
            <a:endParaRPr lang="en-US" smtClean="0"/>
          </a:p>
        </p:txBody>
      </p:sp>
      <p:sp>
        <p:nvSpPr>
          <p:cNvPr id="79874" name="Content Placeholder 2"/>
          <p:cNvSpPr>
            <a:spLocks noGrp="1"/>
          </p:cNvSpPr>
          <p:nvPr>
            <p:ph idx="1"/>
          </p:nvPr>
        </p:nvSpPr>
        <p:spPr/>
        <p:txBody>
          <a:bodyPr/>
          <a:lstStyle/>
          <a:p>
            <a:pPr eaLnBrk="1" hangingPunct="1">
              <a:lnSpc>
                <a:spcPct val="90000"/>
              </a:lnSpc>
            </a:pPr>
            <a:r>
              <a:rPr lang="sv-SE" sz="3000" smtClean="0"/>
              <a:t>Have they really showed that rural banks matter or just that this policy had effects? </a:t>
            </a:r>
          </a:p>
          <a:p>
            <a:pPr eaLnBrk="1" hangingPunct="1">
              <a:lnSpc>
                <a:spcPct val="90000"/>
              </a:lnSpc>
            </a:pPr>
            <a:endParaRPr lang="sv-SE" sz="3000" smtClean="0"/>
          </a:p>
          <a:p>
            <a:pPr eaLnBrk="1" hangingPunct="1">
              <a:lnSpc>
                <a:spcPct val="90000"/>
              </a:lnSpc>
            </a:pPr>
            <a:r>
              <a:rPr lang="sv-SE" sz="3000" smtClean="0"/>
              <a:t>Does it matter that the bank openings were not randomly assigned?</a:t>
            </a:r>
          </a:p>
          <a:p>
            <a:pPr eaLnBrk="1" hangingPunct="1">
              <a:lnSpc>
                <a:spcPct val="90000"/>
              </a:lnSpc>
            </a:pPr>
            <a:endParaRPr lang="sv-SE" sz="3000" smtClean="0"/>
          </a:p>
          <a:p>
            <a:pPr eaLnBrk="1" hangingPunct="1">
              <a:lnSpc>
                <a:spcPct val="90000"/>
              </a:lnSpc>
            </a:pPr>
            <a:r>
              <a:rPr lang="sv-SE" sz="3000" smtClean="0"/>
              <a:t>Why doesnt the trend shift back after 1990?</a:t>
            </a:r>
          </a:p>
          <a:p>
            <a:pPr eaLnBrk="1" hangingPunct="1">
              <a:lnSpc>
                <a:spcPct val="90000"/>
              </a:lnSpc>
            </a:pPr>
            <a:endParaRPr lang="sv-SE" sz="3000" smtClean="0"/>
          </a:p>
          <a:p>
            <a:pPr eaLnBrk="1" hangingPunct="1">
              <a:lnSpc>
                <a:spcPct val="90000"/>
              </a:lnSpc>
            </a:pPr>
            <a:r>
              <a:rPr lang="sv-SE" sz="3000" smtClean="0"/>
              <a:t>Is the result </a:t>
            </a:r>
            <a:r>
              <a:rPr lang="en-US" sz="3000" smtClean="0"/>
              <a:t>generalizable </a:t>
            </a:r>
            <a:r>
              <a:rPr lang="sv-SE" sz="3000" smtClean="0"/>
              <a:t>to other contexts?</a:t>
            </a:r>
          </a:p>
        </p:txBody>
      </p:sp>
    </p:spTree>
    <p:extLst>
      <p:ext uri="{BB962C8B-B14F-4D97-AF65-F5344CB8AC3E}">
        <p14:creationId xmlns:p14="http://schemas.microsoft.com/office/powerpoint/2010/main" val="1275742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idx="4294967295"/>
          </p:nvPr>
        </p:nvSpPr>
        <p:spPr/>
        <p:txBody>
          <a:bodyPr/>
          <a:lstStyle/>
          <a:p>
            <a:pPr eaLnBrk="1" hangingPunct="1"/>
            <a:r>
              <a:rPr lang="sv-SE" smtClean="0"/>
              <a:t>Critical questions (2)</a:t>
            </a:r>
            <a:endParaRPr lang="en-US" smtClean="0"/>
          </a:p>
        </p:txBody>
      </p:sp>
      <p:sp>
        <p:nvSpPr>
          <p:cNvPr id="80898" name="Content Placeholder 2"/>
          <p:cNvSpPr>
            <a:spLocks noGrp="1"/>
          </p:cNvSpPr>
          <p:nvPr>
            <p:ph idx="4294967295"/>
          </p:nvPr>
        </p:nvSpPr>
        <p:spPr/>
        <p:txBody>
          <a:bodyPr/>
          <a:lstStyle/>
          <a:p>
            <a:pPr eaLnBrk="1" hangingPunct="1">
              <a:lnSpc>
                <a:spcPct val="90000"/>
              </a:lnSpc>
            </a:pPr>
            <a:r>
              <a:rPr lang="sv-SE" sz="3000" smtClean="0"/>
              <a:t>What about interactions with other policies? In particular the policy stipulating that 40 percent of the lending should go to ”priority sectors”.</a:t>
            </a:r>
          </a:p>
          <a:p>
            <a:pPr eaLnBrk="1" hangingPunct="1">
              <a:lnSpc>
                <a:spcPct val="90000"/>
              </a:lnSpc>
            </a:pPr>
            <a:r>
              <a:rPr lang="sv-SE" sz="3000" smtClean="0"/>
              <a:t>Do we know </a:t>
            </a:r>
            <a:r>
              <a:rPr lang="sv-SE" sz="3000" i="1" smtClean="0"/>
              <a:t>why</a:t>
            </a:r>
            <a:r>
              <a:rPr lang="sv-SE" sz="3000" smtClean="0"/>
              <a:t> the reform had an effect?</a:t>
            </a:r>
          </a:p>
          <a:p>
            <a:pPr eaLnBrk="1" hangingPunct="1">
              <a:lnSpc>
                <a:spcPct val="90000"/>
              </a:lnSpc>
            </a:pPr>
            <a:r>
              <a:rPr lang="sv-SE" sz="2700" smtClean="0"/>
              <a:t>What about the long term effects? (See Fulford 2011, </a:t>
            </a:r>
            <a:r>
              <a:rPr lang="en-US" sz="2700" smtClean="0"/>
              <a:t>“The effects of financial development in the short and long run”, Boston College Working Paper.)</a:t>
            </a:r>
            <a:endParaRPr lang="sv-SE" sz="2700" smtClean="0"/>
          </a:p>
          <a:p>
            <a:pPr eaLnBrk="1" hangingPunct="1">
              <a:lnSpc>
                <a:spcPct val="90000"/>
              </a:lnSpc>
            </a:pPr>
            <a:r>
              <a:rPr lang="sv-SE" sz="3000" smtClean="0"/>
              <a:t>Was it cost effective? </a:t>
            </a:r>
            <a:endParaRPr lang="en-US" sz="3000" smtClean="0"/>
          </a:p>
        </p:txBody>
      </p:sp>
    </p:spTree>
    <p:extLst>
      <p:ext uri="{BB962C8B-B14F-4D97-AF65-F5344CB8AC3E}">
        <p14:creationId xmlns:p14="http://schemas.microsoft.com/office/powerpoint/2010/main" val="3772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sv-SE" smtClean="0"/>
              <a:t>Outline</a:t>
            </a:r>
            <a:endParaRPr lang="en-US" smtClean="0"/>
          </a:p>
        </p:txBody>
      </p:sp>
      <p:sp>
        <p:nvSpPr>
          <p:cNvPr id="14338" name="Content Placeholder 2"/>
          <p:cNvSpPr>
            <a:spLocks noGrp="1"/>
          </p:cNvSpPr>
          <p:nvPr>
            <p:ph idx="1"/>
          </p:nvPr>
        </p:nvSpPr>
        <p:spPr/>
        <p:txBody>
          <a:bodyPr/>
          <a:lstStyle/>
          <a:p>
            <a:pPr marL="342900" lvl="2" indent="-342900" eaLnBrk="1" hangingPunct="1"/>
            <a:r>
              <a:rPr lang="en-US" altLang="zh-CN" sz="3200" dirty="0" smtClean="0"/>
              <a:t>Seminar tomorrow.</a:t>
            </a:r>
          </a:p>
          <a:p>
            <a:pPr marL="342900" lvl="2" indent="-342900" eaLnBrk="1" hangingPunct="1"/>
            <a:r>
              <a:rPr lang="en-US" altLang="zh-CN" sz="3200" dirty="0" smtClean="0"/>
              <a:t>Continuation of empirical methods (RD).</a:t>
            </a:r>
          </a:p>
          <a:p>
            <a:pPr marL="342900" lvl="2" indent="-342900" eaLnBrk="1" hangingPunct="1"/>
            <a:r>
              <a:rPr lang="en-US" altLang="zh-CN" sz="3200" dirty="0" smtClean="0"/>
              <a:t>Recap </a:t>
            </a:r>
            <a:r>
              <a:rPr lang="en-US" altLang="zh-CN" sz="3200" dirty="0"/>
              <a:t>and possible exam question on </a:t>
            </a:r>
            <a:r>
              <a:rPr lang="en-US" altLang="zh-CN" sz="3200" dirty="0" smtClean="0"/>
              <a:t>credit.</a:t>
            </a:r>
            <a:endParaRPr lang="en-US" altLang="zh-CN" sz="3200" dirty="0"/>
          </a:p>
          <a:p>
            <a:pPr marL="342900" lvl="2" indent="-342900" eaLnBrk="1" hangingPunct="1"/>
            <a:r>
              <a:rPr lang="en-US" altLang="zh-CN" sz="3200" dirty="0" smtClean="0"/>
              <a:t>Micro</a:t>
            </a:r>
            <a:r>
              <a:rPr lang="en-US" sz="3200" dirty="0" smtClean="0"/>
              <a:t>credit</a:t>
            </a:r>
            <a:r>
              <a:rPr lang="en-US" altLang="zh-CN" sz="3200" dirty="0" smtClean="0"/>
              <a:t> (</a:t>
            </a:r>
            <a:r>
              <a:rPr lang="en-US" altLang="zh-CN" sz="3200" dirty="0" err="1" smtClean="0"/>
              <a:t>Banarjee</a:t>
            </a:r>
            <a:r>
              <a:rPr lang="en-US" altLang="zh-CN" sz="3200" dirty="0" smtClean="0"/>
              <a:t> and </a:t>
            </a:r>
            <a:r>
              <a:rPr lang="en-US" altLang="zh-CN" sz="3200" dirty="0" err="1" smtClean="0"/>
              <a:t>Duflo</a:t>
            </a:r>
            <a:r>
              <a:rPr lang="en-US" altLang="zh-CN" sz="3200" dirty="0" smtClean="0"/>
              <a:t> 2010).</a:t>
            </a:r>
            <a:endParaRPr lang="sv-SE" sz="3200" dirty="0" smtClean="0"/>
          </a:p>
          <a:p>
            <a:pPr marL="342900" lvl="2" indent="-342900" eaLnBrk="1" hangingPunct="1"/>
            <a:r>
              <a:rPr lang="sv-SE" sz="3200" dirty="0" smtClean="0"/>
              <a:t>A new micro</a:t>
            </a:r>
            <a:r>
              <a:rPr lang="en-US" sz="3200" dirty="0" smtClean="0"/>
              <a:t>credit</a:t>
            </a:r>
            <a:r>
              <a:rPr lang="sv-SE" sz="3200" dirty="0" smtClean="0"/>
              <a:t> experiment.</a:t>
            </a:r>
          </a:p>
          <a:p>
            <a:pPr marL="342900" lvl="2" indent="-342900" eaLnBrk="1" hangingPunct="1"/>
            <a:r>
              <a:rPr lang="sv-SE" sz="3200" dirty="0"/>
              <a:t>The research </a:t>
            </a:r>
            <a:r>
              <a:rPr lang="sv-SE" sz="3200" dirty="0" smtClean="0"/>
              <a:t>frontier in finance and development.</a:t>
            </a:r>
            <a:endParaRPr lang="sv-SE"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r>
              <a:rPr lang="sv-SE" sz="4000" smtClean="0"/>
              <a:t>Microcredit: </a:t>
            </a:r>
            <a:br>
              <a:rPr lang="sv-SE" sz="4000" smtClean="0"/>
            </a:br>
            <a:r>
              <a:rPr lang="sv-SE" sz="4000" smtClean="0"/>
              <a:t>Miracle or just a hype?</a:t>
            </a:r>
            <a:endParaRPr lang="nb-NO" sz="4000" smtClean="0"/>
          </a:p>
        </p:txBody>
      </p:sp>
      <p:sp>
        <p:nvSpPr>
          <p:cNvPr id="21506" name="Rectangle 3"/>
          <p:cNvSpPr>
            <a:spLocks noGrp="1"/>
          </p:cNvSpPr>
          <p:nvPr>
            <p:ph type="body" idx="1"/>
          </p:nvPr>
        </p:nvSpPr>
        <p:spPr/>
        <p:txBody>
          <a:bodyPr/>
          <a:lstStyle/>
          <a:p>
            <a:r>
              <a:rPr lang="sv-SE" smtClean="0"/>
              <a:t>A typical narrative...</a:t>
            </a:r>
          </a:p>
          <a:p>
            <a:pPr>
              <a:buFont typeface="Arial" charset="0"/>
              <a:buNone/>
            </a:pPr>
            <a:endParaRPr lang="nb-NO" smtClean="0"/>
          </a:p>
        </p:txBody>
      </p:sp>
      <p:pic>
        <p:nvPicPr>
          <p:cNvPr id="21507" name="Picture 5" descr="300px-Community-based_savings_bank_in_Cambodia">
            <a:hlinkClick r:id="rId2"/>
          </p:cNvPr>
          <p:cNvPicPr>
            <a:picLocks noChangeAspect="1" noChangeArrowheads="1"/>
          </p:cNvPicPr>
          <p:nvPr/>
        </p:nvPicPr>
        <p:blipFill>
          <a:blip r:embed="rId3"/>
          <a:srcRect/>
          <a:stretch>
            <a:fillRect/>
          </a:stretch>
        </p:blipFill>
        <p:spPr bwMode="auto">
          <a:xfrm>
            <a:off x="2195513" y="2420938"/>
            <a:ext cx="4535487" cy="294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But counter narratives also exist</a:t>
            </a:r>
            <a:endParaRPr lang="nb-NO" dirty="0"/>
          </a:p>
        </p:txBody>
      </p:sp>
      <p:sp>
        <p:nvSpPr>
          <p:cNvPr id="3" name="Content Placeholder 2"/>
          <p:cNvSpPr>
            <a:spLocks noGrp="1"/>
          </p:cNvSpPr>
          <p:nvPr>
            <p:ph idx="1"/>
          </p:nvPr>
        </p:nvSpPr>
        <p:spPr/>
        <p:txBody>
          <a:bodyPr/>
          <a:lstStyle/>
          <a:p>
            <a:pPr marL="0" indent="0">
              <a:buNone/>
            </a:pPr>
            <a:r>
              <a:rPr lang="en-US" dirty="0" err="1" smtClean="0"/>
              <a:t>Karlan</a:t>
            </a:r>
            <a:r>
              <a:rPr lang="en-US" dirty="0" smtClean="0"/>
              <a:t> </a:t>
            </a:r>
            <a:r>
              <a:rPr lang="en-US" dirty="0"/>
              <a:t>puts it well</a:t>
            </a:r>
            <a:r>
              <a:rPr lang="en-US" dirty="0" smtClean="0"/>
              <a:t>:</a:t>
            </a:r>
          </a:p>
          <a:p>
            <a:pPr marL="0" indent="0">
              <a:buNone/>
            </a:pPr>
            <a:r>
              <a:rPr lang="en-US" dirty="0"/>
              <a:t> </a:t>
            </a:r>
            <a:r>
              <a:rPr lang="en-US" sz="2800" dirty="0"/>
              <a:t>“But before we are swept away in the tide of good feeling, let’s get our bearings. While the sunshine stories of microcredit are new, debt is old. People have borrowed money for millennia and we usually think of debt as a burden not as a miracle to cure poverty. There must be something truly alchemical about microcredit to have turned the act of borrowing money into gold.” </a:t>
            </a:r>
            <a:endParaRPr lang="nb-NO" sz="2800" dirty="0"/>
          </a:p>
          <a:p>
            <a:pPr marL="0" indent="0">
              <a:buNone/>
            </a:pPr>
            <a:endParaRPr lang="nb-NO" dirty="0"/>
          </a:p>
          <a:p>
            <a:pPr marL="0" indent="0">
              <a:buNone/>
            </a:pPr>
            <a:endParaRPr lang="nb-NO" dirty="0"/>
          </a:p>
        </p:txBody>
      </p:sp>
    </p:spTree>
    <p:extLst>
      <p:ext uri="{BB962C8B-B14F-4D97-AF65-F5344CB8AC3E}">
        <p14:creationId xmlns:p14="http://schemas.microsoft.com/office/powerpoint/2010/main" val="4060304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bottom line is </a:t>
            </a:r>
            <a:r>
              <a:rPr lang="en-US" dirty="0" smtClean="0"/>
              <a:t>simply…</a:t>
            </a:r>
            <a:endParaRPr lang="nb-NO" dirty="0"/>
          </a:p>
        </p:txBody>
      </p:sp>
      <p:sp>
        <p:nvSpPr>
          <p:cNvPr id="3" name="Content Placeholder 2"/>
          <p:cNvSpPr>
            <a:spLocks noGrp="1"/>
          </p:cNvSpPr>
          <p:nvPr>
            <p:ph idx="1"/>
          </p:nvPr>
        </p:nvSpPr>
        <p:spPr/>
        <p:txBody>
          <a:bodyPr/>
          <a:lstStyle/>
          <a:p>
            <a:r>
              <a:rPr lang="en-US" dirty="0" smtClean="0"/>
              <a:t>… that </a:t>
            </a:r>
            <a:r>
              <a:rPr lang="en-US" dirty="0"/>
              <a:t>with so much hype, it is important to stay sober and consider the actual evidence. </a:t>
            </a:r>
            <a:endParaRPr lang="en-US" dirty="0" smtClean="0"/>
          </a:p>
          <a:p>
            <a:endParaRPr lang="en-US" dirty="0" smtClean="0"/>
          </a:p>
          <a:p>
            <a:r>
              <a:rPr lang="en-US" dirty="0" smtClean="0"/>
              <a:t>Even if </a:t>
            </a:r>
            <a:r>
              <a:rPr lang="en-US" dirty="0"/>
              <a:t>it works it is important to know how it </a:t>
            </a:r>
            <a:r>
              <a:rPr lang="en-US" dirty="0" smtClean="0"/>
              <a:t>works and if it can be improved.</a:t>
            </a:r>
          </a:p>
          <a:p>
            <a:endParaRPr lang="nb-NO" dirty="0"/>
          </a:p>
          <a:p>
            <a:endParaRPr lang="nb-NO" dirty="0"/>
          </a:p>
        </p:txBody>
      </p:sp>
    </p:spTree>
    <p:extLst>
      <p:ext uri="{BB962C8B-B14F-4D97-AF65-F5344CB8AC3E}">
        <p14:creationId xmlns:p14="http://schemas.microsoft.com/office/powerpoint/2010/main" val="16209051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sv-SE" dirty="0" smtClean="0"/>
              <a:t>Illuminating books</a:t>
            </a:r>
            <a:endParaRPr lang="en-US" dirty="0" smtClean="0"/>
          </a:p>
        </p:txBody>
      </p:sp>
      <p:pic>
        <p:nvPicPr>
          <p:cNvPr id="22530" name="Picture 4" descr="More Than Good Intentions: How a New Economics Is Helping to Solve Global Poverty">
            <a:hlinkClick r:id="rId2"/>
          </p:cNvPr>
          <p:cNvPicPr>
            <a:picLocks noChangeAspect="1" noChangeArrowheads="1"/>
          </p:cNvPicPr>
          <p:nvPr/>
        </p:nvPicPr>
        <p:blipFill>
          <a:blip r:embed="rId3"/>
          <a:srcRect/>
          <a:stretch>
            <a:fillRect/>
          </a:stretch>
        </p:blipFill>
        <p:spPr bwMode="auto">
          <a:xfrm>
            <a:off x="467544" y="1412776"/>
            <a:ext cx="2858609" cy="2857500"/>
          </a:xfrm>
          <a:prstGeom prst="rect">
            <a:avLst/>
          </a:prstGeom>
          <a:noFill/>
          <a:ln w="9525">
            <a:noFill/>
            <a:miter lim="800000"/>
            <a:headEnd/>
            <a:tailEnd/>
          </a:ln>
        </p:spPr>
      </p:pic>
      <p:pic>
        <p:nvPicPr>
          <p:cNvPr id="2050" name="Picture 2" descr="Due Diligence: An Impertinent Inquiry into Microfinanc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1232" y="1294413"/>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ortfolios of the Poor: How the World's Poor Live on $2 a Day">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2120" y="1285847"/>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sv-SE" smtClean="0"/>
              <a:t>What is microcredit?</a:t>
            </a:r>
            <a:endParaRPr lang="en-US" smtClean="0"/>
          </a:p>
        </p:txBody>
      </p:sp>
      <p:sp>
        <p:nvSpPr>
          <p:cNvPr id="23554" name="Content Placeholder 2"/>
          <p:cNvSpPr>
            <a:spLocks noGrp="1"/>
          </p:cNvSpPr>
          <p:nvPr>
            <p:ph idx="1"/>
          </p:nvPr>
        </p:nvSpPr>
        <p:spPr/>
        <p:txBody>
          <a:bodyPr/>
          <a:lstStyle/>
          <a:p>
            <a:pPr eaLnBrk="1" hangingPunct="1"/>
            <a:r>
              <a:rPr lang="sv-SE" dirty="0" smtClean="0"/>
              <a:t>Wikipedia: ”</a:t>
            </a:r>
            <a:r>
              <a:rPr lang="en-US" dirty="0" smtClean="0"/>
              <a:t>Microcredit is the extension of very small loans (microloans) to those in poverty designed to spur entrepreneurship.</a:t>
            </a:r>
            <a:r>
              <a:rPr lang="sv-SE" dirty="0" smtClean="0"/>
              <a:t>”</a:t>
            </a:r>
          </a:p>
          <a:p>
            <a:pPr eaLnBrk="1" hangingPunct="1"/>
            <a:r>
              <a:rPr lang="sv-SE" dirty="0" smtClean="0"/>
              <a:t>Ray: ”Small-scale lending.”</a:t>
            </a:r>
          </a:p>
          <a:p>
            <a:pPr eaLnBrk="1" hangingPunct="1"/>
            <a:r>
              <a:rPr lang="sv-SE" dirty="0" smtClean="0"/>
              <a:t>Roodman: ”</a:t>
            </a:r>
            <a:r>
              <a:rPr lang="en-US" dirty="0"/>
              <a:t>T</a:t>
            </a:r>
            <a:r>
              <a:rPr lang="en-US" dirty="0" smtClean="0"/>
              <a:t>he </a:t>
            </a:r>
            <a:r>
              <a:rPr lang="en-US" dirty="0"/>
              <a:t>businesslike provision of financial services to </a:t>
            </a:r>
            <a:r>
              <a:rPr lang="en-US"/>
              <a:t>the </a:t>
            </a:r>
            <a:r>
              <a:rPr lang="en-US" smtClean="0"/>
              <a:t>poor.</a:t>
            </a:r>
            <a:r>
              <a:rPr lang="sv-SE" smtClean="0"/>
              <a:t>”</a:t>
            </a:r>
            <a:endParaRPr lang="sv-SE" dirty="0" smtClean="0"/>
          </a:p>
          <a:p>
            <a:pPr eaLnBrk="1" hangingPunct="1"/>
            <a:r>
              <a:rPr lang="sv-SE" dirty="0" smtClean="0"/>
              <a:t>B&amp;D: ”Innovations that lower the administrative cost of making small loans.”</a:t>
            </a:r>
          </a:p>
          <a:p>
            <a:pPr eaLnBrk="1" hangingPunct="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tLang="zh-CN" smtClean="0"/>
              <a:t>Banarjee and Duflo (2010)</a:t>
            </a:r>
            <a:endParaRPr lang="en-US" smtClean="0"/>
          </a:p>
        </p:txBody>
      </p:sp>
      <p:sp>
        <p:nvSpPr>
          <p:cNvPr id="24578" name="Content Placeholder 2"/>
          <p:cNvSpPr>
            <a:spLocks noGrp="1"/>
          </p:cNvSpPr>
          <p:nvPr>
            <p:ph idx="1"/>
          </p:nvPr>
        </p:nvSpPr>
        <p:spPr/>
        <p:txBody>
          <a:bodyPr/>
          <a:lstStyle/>
          <a:p>
            <a:pPr eaLnBrk="1" hangingPunct="1"/>
            <a:r>
              <a:rPr lang="sv-SE" smtClean="0"/>
              <a:t>Overview paper.</a:t>
            </a:r>
          </a:p>
          <a:p>
            <a:pPr eaLnBrk="1" hangingPunct="1"/>
            <a:endParaRPr lang="sv-SE" smtClean="0"/>
          </a:p>
          <a:p>
            <a:pPr eaLnBrk="1" hangingPunct="1"/>
            <a:r>
              <a:rPr lang="sv-SE" smtClean="0"/>
              <a:t>A good read that covers the basic ideas about the credit problems we discussed.</a:t>
            </a:r>
          </a:p>
          <a:p>
            <a:pPr eaLnBrk="1" hangingPunct="1"/>
            <a:endParaRPr lang="sv-SE" smtClean="0"/>
          </a:p>
          <a:p>
            <a:pPr eaLnBrk="1" hangingPunct="1"/>
            <a:r>
              <a:rPr lang="sv-SE" smtClean="0"/>
              <a:t>A crucial read for the discussion of microcredits.</a:t>
            </a: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altLang="zh-CN" smtClean="0"/>
              <a:t>Banarjee and Duflo (2010)</a:t>
            </a:r>
            <a:endParaRPr lang="en-US" smtClean="0"/>
          </a:p>
        </p:txBody>
      </p:sp>
      <p:sp>
        <p:nvSpPr>
          <p:cNvPr id="25602" name="Content Placeholder 2"/>
          <p:cNvSpPr>
            <a:spLocks noGrp="1"/>
          </p:cNvSpPr>
          <p:nvPr>
            <p:ph idx="1"/>
          </p:nvPr>
        </p:nvSpPr>
        <p:spPr/>
        <p:txBody>
          <a:bodyPr/>
          <a:lstStyle/>
          <a:p>
            <a:pPr eaLnBrk="1" hangingPunct="1"/>
            <a:r>
              <a:rPr lang="sv-SE" smtClean="0"/>
              <a:t>How can we explain the success of the microcredit movement?</a:t>
            </a:r>
          </a:p>
          <a:p>
            <a:pPr eaLnBrk="1" hangingPunct="1"/>
            <a:endParaRPr lang="sv-SE" smtClean="0"/>
          </a:p>
          <a:p>
            <a:pPr eaLnBrk="1" hangingPunct="1"/>
            <a:r>
              <a:rPr lang="sv-SE" smtClean="0"/>
              <a:t>Basic argument: Administrative costs are reduced.</a:t>
            </a:r>
          </a:p>
          <a:p>
            <a:pPr eaLnBrk="1" hangingPunct="1"/>
            <a:endParaRPr lang="sv-SE" smtClean="0"/>
          </a:p>
          <a:p>
            <a:pPr eaLnBrk="1" hangingPunct="1"/>
            <a:r>
              <a:rPr lang="sv-SE" smtClean="0"/>
              <a:t>What part of the package matters and what can we learn from behavioral economics?</a:t>
            </a: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sv-SE" smtClean="0"/>
              <a:t>Some innovations and mechanisms</a:t>
            </a:r>
            <a:endParaRPr lang="en-US" smtClean="0"/>
          </a:p>
        </p:txBody>
      </p:sp>
      <p:sp>
        <p:nvSpPr>
          <p:cNvPr id="26626" name="Content Placeholder 2"/>
          <p:cNvSpPr>
            <a:spLocks noGrp="1"/>
          </p:cNvSpPr>
          <p:nvPr>
            <p:ph idx="1"/>
          </p:nvPr>
        </p:nvSpPr>
        <p:spPr/>
        <p:txBody>
          <a:bodyPr/>
          <a:lstStyle/>
          <a:p>
            <a:pPr eaLnBrk="1" hangingPunct="1"/>
            <a:r>
              <a:rPr lang="sv-SE" smtClean="0"/>
              <a:t>Dynamic incentives.</a:t>
            </a:r>
          </a:p>
          <a:p>
            <a:pPr eaLnBrk="1" hangingPunct="1"/>
            <a:r>
              <a:rPr lang="sv-SE" smtClean="0"/>
              <a:t>Group liability.</a:t>
            </a:r>
          </a:p>
          <a:p>
            <a:pPr eaLnBrk="1" hangingPunct="1"/>
            <a:r>
              <a:rPr lang="sv-SE" smtClean="0"/>
              <a:t>Repayment frequency and social interactions.</a:t>
            </a:r>
          </a:p>
          <a:p>
            <a:pPr eaLnBrk="1" hangingPunct="1"/>
            <a:r>
              <a:rPr lang="sv-SE" smtClean="0"/>
              <a:t>Simplified collection technology.</a:t>
            </a:r>
          </a:p>
          <a:p>
            <a:pPr eaLnBrk="1" hangingPunct="1"/>
            <a:r>
              <a:rPr lang="sv-SE" smtClean="0"/>
              <a:t>Temptation and self-control.</a:t>
            </a:r>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sv-SE" smtClean="0"/>
              <a:t>Dynamic incentives.</a:t>
            </a:r>
            <a:endParaRPr lang="en-US" smtClean="0"/>
          </a:p>
        </p:txBody>
      </p:sp>
      <p:sp>
        <p:nvSpPr>
          <p:cNvPr id="27650" name="Content Placeholder 2"/>
          <p:cNvSpPr>
            <a:spLocks noGrp="1"/>
          </p:cNvSpPr>
          <p:nvPr>
            <p:ph idx="1"/>
          </p:nvPr>
        </p:nvSpPr>
        <p:spPr/>
        <p:txBody>
          <a:bodyPr/>
          <a:lstStyle/>
          <a:p>
            <a:pPr eaLnBrk="1" hangingPunct="1"/>
            <a:r>
              <a:rPr lang="sv-SE" smtClean="0"/>
              <a:t>Default implies a lost opportunity of larger loans in the future.</a:t>
            </a:r>
          </a:p>
          <a:p>
            <a:pPr eaLnBrk="1" hangingPunct="1"/>
            <a:r>
              <a:rPr lang="sv-SE" smtClean="0"/>
              <a:t>Theoretically, dynamic incentives cannot work alone…</a:t>
            </a:r>
          </a:p>
          <a:p>
            <a:pPr eaLnBrk="1" hangingPunct="1"/>
            <a:r>
              <a:rPr lang="sv-SE" smtClean="0"/>
              <a:t>… and competition may undermine them.</a:t>
            </a: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sv-SE" smtClean="0"/>
              <a:t>Group liability.</a:t>
            </a:r>
            <a:endParaRPr lang="en-US" smtClean="0"/>
          </a:p>
        </p:txBody>
      </p:sp>
      <p:sp>
        <p:nvSpPr>
          <p:cNvPr id="28674" name="Content Placeholder 2"/>
          <p:cNvSpPr>
            <a:spLocks noGrp="1"/>
          </p:cNvSpPr>
          <p:nvPr>
            <p:ph idx="1"/>
          </p:nvPr>
        </p:nvSpPr>
        <p:spPr/>
        <p:txBody>
          <a:bodyPr/>
          <a:lstStyle/>
          <a:p>
            <a:pPr eaLnBrk="1" hangingPunct="1"/>
            <a:r>
              <a:rPr lang="sv-SE" smtClean="0"/>
              <a:t>Default by one member hurts the other members.</a:t>
            </a:r>
          </a:p>
          <a:p>
            <a:pPr eaLnBrk="1" hangingPunct="1"/>
            <a:r>
              <a:rPr lang="sv-SE" smtClean="0"/>
              <a:t>This should make clients invest in screening and monitoring. </a:t>
            </a:r>
          </a:p>
          <a:p>
            <a:pPr eaLnBrk="1" hangingPunct="1"/>
            <a:r>
              <a:rPr lang="sv-SE" smtClean="0"/>
              <a:t>But the drawback may be too little risk-taking.</a:t>
            </a:r>
          </a:p>
          <a:p>
            <a:pPr eaLnBrk="1" hangingPunct="1"/>
            <a:r>
              <a:rPr lang="sv-SE" smtClean="0"/>
              <a:t>Empirical evidence suggests joint liability is not the driving factor. </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Seminar</a:t>
            </a:r>
            <a:endParaRPr lang="nb-NO" dirty="0"/>
          </a:p>
        </p:txBody>
      </p:sp>
      <p:sp>
        <p:nvSpPr>
          <p:cNvPr id="3" name="Content Placeholder 2"/>
          <p:cNvSpPr>
            <a:spLocks noGrp="1"/>
          </p:cNvSpPr>
          <p:nvPr>
            <p:ph idx="1"/>
          </p:nvPr>
        </p:nvSpPr>
        <p:spPr/>
        <p:txBody>
          <a:bodyPr/>
          <a:lstStyle/>
          <a:p>
            <a:r>
              <a:rPr lang="sv-SE" dirty="0" smtClean="0"/>
              <a:t>Present for 15 minutes.</a:t>
            </a:r>
          </a:p>
          <a:p>
            <a:r>
              <a:rPr lang="sv-SE" dirty="0" smtClean="0"/>
              <a:t>Practice on the timing, I will stop you.</a:t>
            </a:r>
          </a:p>
          <a:p>
            <a:r>
              <a:rPr lang="sv-SE" dirty="0" smtClean="0"/>
              <a:t>If there are any questions I can take them during the break of after class today.</a:t>
            </a:r>
          </a:p>
          <a:p>
            <a:r>
              <a:rPr lang="sv-SE" dirty="0" smtClean="0"/>
              <a:t>You do not have to understand everything, we will go through it in class later.</a:t>
            </a:r>
            <a:endParaRPr lang="nb-NO" dirty="0"/>
          </a:p>
        </p:txBody>
      </p:sp>
    </p:spTree>
    <p:extLst>
      <p:ext uri="{BB962C8B-B14F-4D97-AF65-F5344CB8AC3E}">
        <p14:creationId xmlns:p14="http://schemas.microsoft.com/office/powerpoint/2010/main" val="566965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sv-SE" dirty="0" err="1"/>
              <a:t>Repayment</a:t>
            </a:r>
            <a:r>
              <a:rPr lang="sv-SE" dirty="0"/>
              <a:t> </a:t>
            </a:r>
            <a:r>
              <a:rPr lang="sv-SE" dirty="0" err="1"/>
              <a:t>frequency</a:t>
            </a:r>
            <a:r>
              <a:rPr lang="sv-SE" dirty="0"/>
              <a:t> and social interactions</a:t>
            </a:r>
            <a:r>
              <a:rPr lang="sv-SE" dirty="0" smtClean="0"/>
              <a:t>.</a:t>
            </a:r>
            <a:endParaRPr lang="en-US" dirty="0"/>
          </a:p>
        </p:txBody>
      </p:sp>
      <p:sp>
        <p:nvSpPr>
          <p:cNvPr id="29698" name="Content Placeholder 2"/>
          <p:cNvSpPr>
            <a:spLocks noGrp="1"/>
          </p:cNvSpPr>
          <p:nvPr>
            <p:ph idx="1"/>
          </p:nvPr>
        </p:nvSpPr>
        <p:spPr/>
        <p:txBody>
          <a:bodyPr/>
          <a:lstStyle/>
          <a:p>
            <a:pPr eaLnBrk="1" hangingPunct="1"/>
            <a:r>
              <a:rPr lang="sv-SE" dirty="0" smtClean="0"/>
              <a:t>Weekly repayment is the typical time period.</a:t>
            </a:r>
          </a:p>
          <a:p>
            <a:pPr eaLnBrk="1" hangingPunct="1"/>
            <a:r>
              <a:rPr lang="sv-SE" dirty="0" smtClean="0"/>
              <a:t>Evidence suggests that longer time periods are better for investment…</a:t>
            </a:r>
          </a:p>
          <a:p>
            <a:pPr eaLnBrk="1" hangingPunct="1"/>
            <a:r>
              <a:rPr lang="sv-SE" dirty="0" smtClean="0"/>
              <a:t>…but worse for default.</a:t>
            </a:r>
          </a:p>
          <a:p>
            <a:pPr eaLnBrk="1" hangingPunct="1"/>
            <a:r>
              <a:rPr lang="sv-SE" dirty="0" smtClean="0"/>
              <a:t>Compatible with a social capital story, which actually recieves empirical support.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sv-SE" smtClean="0"/>
              <a:t>Simplified collection technology.</a:t>
            </a:r>
            <a:endParaRPr lang="en-US" smtClean="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sv-SE" dirty="0" smtClean="0"/>
              <a:t>The </a:t>
            </a:r>
            <a:r>
              <a:rPr lang="sv-SE" dirty="0" err="1" smtClean="0"/>
              <a:t>costs</a:t>
            </a:r>
            <a:r>
              <a:rPr lang="sv-SE" dirty="0" smtClean="0"/>
              <a:t> </a:t>
            </a:r>
            <a:r>
              <a:rPr lang="sv-SE" dirty="0" err="1" smtClean="0"/>
              <a:t>of</a:t>
            </a:r>
            <a:r>
              <a:rPr lang="sv-SE" dirty="0" smtClean="0"/>
              <a:t> </a:t>
            </a:r>
            <a:r>
              <a:rPr lang="sv-SE" dirty="0" err="1" smtClean="0"/>
              <a:t>collecting</a:t>
            </a:r>
            <a:r>
              <a:rPr lang="sv-SE" dirty="0" smtClean="0"/>
              <a:t> the </a:t>
            </a:r>
            <a:r>
              <a:rPr lang="sv-SE" dirty="0" err="1" smtClean="0"/>
              <a:t>loans</a:t>
            </a:r>
            <a:r>
              <a:rPr lang="sv-SE" dirty="0" smtClean="0"/>
              <a:t> </a:t>
            </a:r>
            <a:r>
              <a:rPr lang="sv-SE" dirty="0" err="1" smtClean="0"/>
              <a:t>are</a:t>
            </a:r>
            <a:r>
              <a:rPr lang="sv-SE" dirty="0" smtClean="0"/>
              <a:t> </a:t>
            </a:r>
            <a:r>
              <a:rPr lang="sv-SE" dirty="0" err="1" smtClean="0"/>
              <a:t>very</a:t>
            </a:r>
            <a:r>
              <a:rPr lang="sv-SE" dirty="0" smtClean="0"/>
              <a:t> </a:t>
            </a:r>
            <a:r>
              <a:rPr lang="sv-SE" dirty="0" err="1" smtClean="0"/>
              <a:t>low</a:t>
            </a:r>
            <a:r>
              <a:rPr lang="sv-SE" dirty="0" smtClean="0"/>
              <a:t>.</a:t>
            </a:r>
          </a:p>
          <a:p>
            <a:pPr eaLnBrk="1" fontAlgn="auto" hangingPunct="1">
              <a:spcAft>
                <a:spcPts val="0"/>
              </a:spcAft>
              <a:buFont typeface="Arial" pitchFamily="34" charset="0"/>
              <a:buChar char="•"/>
              <a:defRPr/>
            </a:pPr>
            <a:endParaRPr lang="sv-SE" dirty="0" smtClean="0"/>
          </a:p>
          <a:p>
            <a:pPr eaLnBrk="1" fontAlgn="auto" hangingPunct="1">
              <a:spcAft>
                <a:spcPts val="0"/>
              </a:spcAft>
              <a:buFont typeface="Arial" pitchFamily="34" charset="0"/>
              <a:buChar char="•"/>
              <a:defRPr/>
            </a:pPr>
            <a:r>
              <a:rPr lang="sv-SE" dirty="0" err="1" smtClean="0"/>
              <a:t>Loan</a:t>
            </a:r>
            <a:r>
              <a:rPr lang="sv-SE" dirty="0" smtClean="0"/>
              <a:t> officers </a:t>
            </a:r>
            <a:r>
              <a:rPr lang="sv-SE" dirty="0" err="1" smtClean="0"/>
              <a:t>are</a:t>
            </a:r>
            <a:r>
              <a:rPr lang="sv-SE" dirty="0" smtClean="0"/>
              <a:t> </a:t>
            </a:r>
            <a:r>
              <a:rPr lang="sv-SE" dirty="0" err="1" smtClean="0"/>
              <a:t>able</a:t>
            </a:r>
            <a:r>
              <a:rPr lang="sv-SE" dirty="0" smtClean="0"/>
              <a:t> </a:t>
            </a:r>
            <a:r>
              <a:rPr lang="sv-SE" dirty="0" err="1" smtClean="0"/>
              <a:t>to</a:t>
            </a:r>
            <a:r>
              <a:rPr lang="sv-SE" dirty="0" smtClean="0"/>
              <a:t> </a:t>
            </a:r>
            <a:r>
              <a:rPr lang="sv-SE" dirty="0" err="1" smtClean="0"/>
              <a:t>collect</a:t>
            </a:r>
            <a:r>
              <a:rPr lang="sv-SE" dirty="0" smtClean="0"/>
              <a:t> </a:t>
            </a:r>
            <a:r>
              <a:rPr lang="sv-SE" dirty="0" err="1" smtClean="0"/>
              <a:t>payments</a:t>
            </a:r>
            <a:r>
              <a:rPr lang="sv-SE" dirty="0" smtClean="0"/>
              <a:t> from </a:t>
            </a:r>
            <a:r>
              <a:rPr lang="sv-SE" dirty="0" err="1" smtClean="0"/>
              <a:t>many</a:t>
            </a:r>
            <a:r>
              <a:rPr lang="sv-SE" dirty="0" smtClean="0"/>
              <a:t> </a:t>
            </a:r>
            <a:r>
              <a:rPr lang="sv-SE" dirty="0" err="1" smtClean="0"/>
              <a:t>people</a:t>
            </a:r>
            <a:r>
              <a:rPr lang="sv-SE" dirty="0" smtClean="0"/>
              <a:t> </a:t>
            </a:r>
            <a:r>
              <a:rPr lang="sv-SE" dirty="0" err="1" smtClean="0"/>
              <a:t>each</a:t>
            </a:r>
            <a:r>
              <a:rPr lang="sv-SE" dirty="0" smtClean="0"/>
              <a:t> </a:t>
            </a:r>
            <a:r>
              <a:rPr lang="sv-SE" dirty="0" err="1" smtClean="0"/>
              <a:t>day</a:t>
            </a:r>
            <a:r>
              <a:rPr lang="sv-SE" dirty="0" smtClean="0"/>
              <a:t> and it </a:t>
            </a:r>
            <a:r>
              <a:rPr lang="sv-SE" dirty="0" err="1" smtClean="0"/>
              <a:t>becomes</a:t>
            </a:r>
            <a:r>
              <a:rPr lang="sv-SE" dirty="0" smtClean="0"/>
              <a:t> </a:t>
            </a:r>
            <a:r>
              <a:rPr lang="sv-SE" dirty="0" err="1" smtClean="0"/>
              <a:t>very</a:t>
            </a:r>
            <a:r>
              <a:rPr lang="sv-SE" dirty="0" smtClean="0"/>
              <a:t> </a:t>
            </a:r>
            <a:r>
              <a:rPr lang="sv-SE" dirty="0" err="1" smtClean="0"/>
              <a:t>easy</a:t>
            </a:r>
            <a:r>
              <a:rPr lang="sv-SE" dirty="0" smtClean="0"/>
              <a:t>.</a:t>
            </a:r>
          </a:p>
          <a:p>
            <a:pPr marL="0" indent="0"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sv-SE" smtClean="0"/>
              <a:t>Temptation and self-control.</a:t>
            </a:r>
            <a:endParaRPr lang="en-US" smtClean="0"/>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endParaRPr lang="sv-SE" dirty="0"/>
          </a:p>
          <a:p>
            <a:pPr eaLnBrk="1" fontAlgn="auto" hangingPunct="1">
              <a:spcAft>
                <a:spcPts val="0"/>
              </a:spcAft>
              <a:buFont typeface="Arial" pitchFamily="34" charset="0"/>
              <a:buChar char="•"/>
              <a:defRPr/>
            </a:pPr>
            <a:r>
              <a:rPr lang="sv-SE" dirty="0" err="1" smtClean="0"/>
              <a:t>What</a:t>
            </a:r>
            <a:r>
              <a:rPr lang="sv-SE" dirty="0" smtClean="0"/>
              <a:t> </a:t>
            </a:r>
            <a:r>
              <a:rPr lang="sv-SE" dirty="0" err="1" smtClean="0"/>
              <a:t>if</a:t>
            </a:r>
            <a:r>
              <a:rPr lang="sv-SE" dirty="0" smtClean="0"/>
              <a:t> </a:t>
            </a:r>
            <a:r>
              <a:rPr lang="sv-SE" dirty="0" err="1" smtClean="0"/>
              <a:t>borrowers</a:t>
            </a:r>
            <a:r>
              <a:rPr lang="sv-SE" dirty="0" smtClean="0"/>
              <a:t> </a:t>
            </a:r>
            <a:r>
              <a:rPr lang="sv-SE" dirty="0" err="1" smtClean="0"/>
              <a:t>have</a:t>
            </a:r>
            <a:r>
              <a:rPr lang="sv-SE" dirty="0" smtClean="0"/>
              <a:t> </a:t>
            </a:r>
            <a:r>
              <a:rPr lang="sv-SE" dirty="0" err="1" smtClean="0"/>
              <a:t>self</a:t>
            </a:r>
            <a:r>
              <a:rPr lang="sv-SE" dirty="0" smtClean="0"/>
              <a:t> </a:t>
            </a:r>
            <a:r>
              <a:rPr lang="sv-SE" dirty="0" err="1" smtClean="0"/>
              <a:t>control</a:t>
            </a:r>
            <a:r>
              <a:rPr lang="sv-SE" dirty="0" smtClean="0"/>
              <a:t> problems? </a:t>
            </a:r>
            <a:r>
              <a:rPr lang="sv-SE" dirty="0" err="1" smtClean="0"/>
              <a:t>Wouldn’t</a:t>
            </a:r>
            <a:r>
              <a:rPr lang="sv-SE" dirty="0" smtClean="0"/>
              <a:t> </a:t>
            </a:r>
            <a:r>
              <a:rPr lang="sv-SE" dirty="0" err="1" smtClean="0"/>
              <a:t>easy</a:t>
            </a:r>
            <a:r>
              <a:rPr lang="sv-SE" dirty="0" smtClean="0"/>
              <a:t> </a:t>
            </a:r>
            <a:r>
              <a:rPr lang="sv-SE" dirty="0" err="1" smtClean="0"/>
              <a:t>credit</a:t>
            </a:r>
            <a:r>
              <a:rPr lang="sv-SE" dirty="0" smtClean="0"/>
              <a:t> make </a:t>
            </a:r>
            <a:r>
              <a:rPr lang="sv-SE" dirty="0" err="1" smtClean="0"/>
              <a:t>this</a:t>
            </a:r>
            <a:r>
              <a:rPr lang="sv-SE" dirty="0" smtClean="0"/>
              <a:t> </a:t>
            </a:r>
            <a:r>
              <a:rPr lang="sv-SE" dirty="0" err="1" smtClean="0"/>
              <a:t>worse</a:t>
            </a:r>
            <a:r>
              <a:rPr lang="sv-SE" dirty="0" smtClean="0"/>
              <a:t>?</a:t>
            </a:r>
          </a:p>
          <a:p>
            <a:pPr eaLnBrk="1" fontAlgn="auto" hangingPunct="1">
              <a:spcAft>
                <a:spcPts val="0"/>
              </a:spcAft>
              <a:buFont typeface="Arial" pitchFamily="34" charset="0"/>
              <a:buChar char="•"/>
              <a:defRPr/>
            </a:pPr>
            <a:r>
              <a:rPr lang="sv-SE" dirty="0" smtClean="0"/>
              <a:t>It </a:t>
            </a:r>
            <a:r>
              <a:rPr lang="sv-SE" dirty="0" err="1" smtClean="0"/>
              <a:t>actually</a:t>
            </a:r>
            <a:r>
              <a:rPr lang="sv-SE" dirty="0" smtClean="0"/>
              <a:t> </a:t>
            </a:r>
            <a:r>
              <a:rPr lang="sv-SE" dirty="0" err="1" smtClean="0"/>
              <a:t>seems</a:t>
            </a:r>
            <a:r>
              <a:rPr lang="sv-SE" dirty="0" smtClean="0"/>
              <a:t> </a:t>
            </a:r>
            <a:r>
              <a:rPr lang="sv-SE" dirty="0" err="1" smtClean="0"/>
              <a:t>to</a:t>
            </a:r>
            <a:r>
              <a:rPr lang="sv-SE" dirty="0" smtClean="0"/>
              <a:t> be the </a:t>
            </a:r>
            <a:r>
              <a:rPr lang="sv-SE" dirty="0" err="1" smtClean="0"/>
              <a:t>other</a:t>
            </a:r>
            <a:r>
              <a:rPr lang="sv-SE" dirty="0" smtClean="0"/>
              <a:t> </a:t>
            </a:r>
            <a:r>
              <a:rPr lang="sv-SE" dirty="0" err="1" smtClean="0"/>
              <a:t>way</a:t>
            </a:r>
            <a:r>
              <a:rPr lang="sv-SE" dirty="0" smtClean="0"/>
              <a:t> </a:t>
            </a:r>
            <a:r>
              <a:rPr lang="sv-SE" dirty="0" err="1" smtClean="0"/>
              <a:t>around</a:t>
            </a:r>
            <a:r>
              <a:rPr lang="sv-SE" dirty="0" smtClean="0"/>
              <a:t>: </a:t>
            </a:r>
            <a:r>
              <a:rPr lang="sv-SE" dirty="0" err="1"/>
              <a:t>m</a:t>
            </a:r>
            <a:r>
              <a:rPr lang="sv-SE" dirty="0" err="1" smtClean="0"/>
              <a:t>icrocredit</a:t>
            </a:r>
            <a:r>
              <a:rPr lang="sv-SE" dirty="0" smtClean="0"/>
              <a:t> </a:t>
            </a:r>
            <a:r>
              <a:rPr lang="sv-SE" dirty="0" err="1" smtClean="0"/>
              <a:t>helps</a:t>
            </a:r>
            <a:r>
              <a:rPr lang="sv-SE" dirty="0" smtClean="0"/>
              <a:t> </a:t>
            </a:r>
            <a:r>
              <a:rPr lang="sv-SE" dirty="0" err="1" smtClean="0"/>
              <a:t>people</a:t>
            </a:r>
            <a:r>
              <a:rPr lang="sv-SE" dirty="0" smtClean="0"/>
              <a:t> </a:t>
            </a:r>
            <a:r>
              <a:rPr lang="sv-SE" dirty="0" err="1" smtClean="0"/>
              <a:t>commit</a:t>
            </a:r>
            <a:r>
              <a:rPr lang="sv-SE" dirty="0" smtClean="0"/>
              <a:t> </a:t>
            </a:r>
            <a:r>
              <a:rPr lang="sv-SE" dirty="0" err="1" smtClean="0"/>
              <a:t>to</a:t>
            </a:r>
            <a:r>
              <a:rPr lang="sv-SE" dirty="0" smtClean="0"/>
              <a:t> a </a:t>
            </a:r>
            <a:r>
              <a:rPr lang="sv-SE" dirty="0" err="1" smtClean="0"/>
              <a:t>savings</a:t>
            </a:r>
            <a:r>
              <a:rPr lang="sv-SE" dirty="0" smtClean="0"/>
              <a:t> plan.</a:t>
            </a:r>
          </a:p>
          <a:p>
            <a:pPr eaLnBrk="1" fontAlgn="auto" hangingPunct="1">
              <a:spcAft>
                <a:spcPts val="0"/>
              </a:spcAft>
              <a:buFont typeface="Arial" pitchFamily="34" charset="0"/>
              <a:buChar char="•"/>
              <a:defRPr/>
            </a:pPr>
            <a:r>
              <a:rPr lang="sv-SE" dirty="0" err="1" smtClean="0"/>
              <a:t>But</a:t>
            </a:r>
            <a:r>
              <a:rPr lang="sv-SE" dirty="0" smtClean="0"/>
              <a:t> is it the </a:t>
            </a:r>
            <a:r>
              <a:rPr lang="sv-SE" i="1" dirty="0" smtClean="0"/>
              <a:t>best</a:t>
            </a:r>
            <a:r>
              <a:rPr lang="sv-SE" dirty="0" smtClean="0"/>
              <a:t> </a:t>
            </a:r>
            <a:r>
              <a:rPr lang="sv-SE" dirty="0" err="1" smtClean="0"/>
              <a:t>way</a:t>
            </a:r>
            <a:r>
              <a:rPr lang="sv-SE" dirty="0" smtClean="0"/>
              <a:t> </a:t>
            </a:r>
            <a:r>
              <a:rPr lang="sv-SE" dirty="0" err="1" smtClean="0"/>
              <a:t>to</a:t>
            </a:r>
            <a:r>
              <a:rPr lang="sv-SE" dirty="0" smtClean="0"/>
              <a:t> </a:t>
            </a:r>
            <a:r>
              <a:rPr lang="sv-SE" dirty="0" err="1" smtClean="0"/>
              <a:t>achieve</a:t>
            </a:r>
            <a:r>
              <a:rPr lang="sv-SE" dirty="0" smtClean="0"/>
              <a:t> </a:t>
            </a:r>
            <a:r>
              <a:rPr lang="sv-SE" dirty="0" err="1" smtClean="0"/>
              <a:t>commitment</a:t>
            </a:r>
            <a:r>
              <a:rPr lang="sv-SE" dirty="0" smtClean="0"/>
              <a: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a:t>The Mongolian Microfinance Experiment</a:t>
            </a:r>
            <a:endParaRPr lang="en-US" dirty="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sv-SE" dirty="0" err="1" smtClean="0"/>
              <a:t>Attanasio</a:t>
            </a:r>
            <a:r>
              <a:rPr lang="sv-SE" dirty="0" smtClean="0"/>
              <a:t> et al. (2012). Taken from the </a:t>
            </a:r>
            <a:r>
              <a:rPr lang="sv-SE" dirty="0" err="1" smtClean="0"/>
              <a:t>development</a:t>
            </a:r>
            <a:r>
              <a:rPr lang="sv-SE" dirty="0" smtClean="0"/>
              <a:t> </a:t>
            </a:r>
            <a:r>
              <a:rPr lang="sv-SE" dirty="0" err="1" smtClean="0"/>
              <a:t>impact</a:t>
            </a:r>
            <a:r>
              <a:rPr lang="sv-SE" dirty="0" smtClean="0"/>
              <a:t> </a:t>
            </a:r>
            <a:r>
              <a:rPr lang="sv-SE" dirty="0" err="1" smtClean="0"/>
              <a:t>blog</a:t>
            </a:r>
            <a:r>
              <a:rPr lang="sv-SE" dirty="0" smtClean="0"/>
              <a:t>.</a:t>
            </a:r>
          </a:p>
          <a:p>
            <a:pPr eaLnBrk="1" fontAlgn="auto" hangingPunct="1">
              <a:spcAft>
                <a:spcPts val="0"/>
              </a:spcAft>
              <a:buFont typeface="Arial" pitchFamily="34" charset="0"/>
              <a:buChar char="•"/>
              <a:defRPr/>
            </a:pPr>
            <a:r>
              <a:rPr lang="en-US" b="1" dirty="0"/>
              <a:t>Sample</a:t>
            </a:r>
            <a:r>
              <a:rPr lang="en-US" dirty="0"/>
              <a:t>: 1148 women in 40 villages in rural </a:t>
            </a:r>
            <a:r>
              <a:rPr lang="en-US" dirty="0" smtClean="0"/>
              <a:t>Mongolia.</a:t>
            </a:r>
          </a:p>
          <a:p>
            <a:pPr eaLnBrk="1" fontAlgn="auto" hangingPunct="1">
              <a:spcAft>
                <a:spcPts val="0"/>
              </a:spcAft>
              <a:buFont typeface="Arial" pitchFamily="34" charset="0"/>
              <a:buChar char="•"/>
              <a:defRPr/>
            </a:pPr>
            <a:r>
              <a:rPr lang="en-US" b="1" dirty="0"/>
              <a:t>Loans</a:t>
            </a:r>
            <a:r>
              <a:rPr lang="en-US" dirty="0"/>
              <a:t>: intended for business use, but about a half are used for household uses</a:t>
            </a:r>
            <a:r>
              <a:rPr lang="en-US" dirty="0" smtClean="0"/>
              <a:t>. </a:t>
            </a:r>
            <a:r>
              <a:rPr lang="en-US" i="1" dirty="0" smtClean="0"/>
              <a:t>Interested people sign up beforehand.</a:t>
            </a:r>
          </a:p>
          <a:p>
            <a:pPr eaLnBrk="1" fontAlgn="auto" hangingPunct="1">
              <a:spcAft>
                <a:spcPts val="0"/>
              </a:spcAft>
              <a:buFont typeface="Arial" pitchFamily="34" charset="0"/>
              <a:buChar char="•"/>
              <a:defRPr/>
            </a:pPr>
            <a:r>
              <a:rPr lang="sv-SE" b="1" dirty="0" smtClean="0"/>
              <a:t>Intervention</a:t>
            </a:r>
            <a:r>
              <a:rPr lang="sv-SE" dirty="0" smtClean="0"/>
              <a:t>: </a:t>
            </a:r>
            <a:r>
              <a:rPr lang="en-US" dirty="0"/>
              <a:t>Villages were </a:t>
            </a:r>
            <a:r>
              <a:rPr lang="en-US" dirty="0" smtClean="0"/>
              <a:t>randomized </a:t>
            </a:r>
            <a:r>
              <a:rPr lang="en-US" dirty="0"/>
              <a:t>so that 15 got group loans, 15 got individual loans, and in 10 </a:t>
            </a:r>
            <a:r>
              <a:rPr lang="en-US" dirty="0" smtClean="0"/>
              <a:t>no loans were provided.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sv-SE" smtClean="0"/>
              <a:t>Data</a:t>
            </a:r>
            <a:endParaRPr lang="en-US" smtClean="0"/>
          </a:p>
        </p:txBody>
      </p:sp>
      <p:sp>
        <p:nvSpPr>
          <p:cNvPr id="33794" name="Content Placeholder 2"/>
          <p:cNvSpPr>
            <a:spLocks noGrp="1"/>
          </p:cNvSpPr>
          <p:nvPr>
            <p:ph idx="1"/>
          </p:nvPr>
        </p:nvSpPr>
        <p:spPr/>
        <p:txBody>
          <a:bodyPr/>
          <a:lstStyle/>
          <a:p>
            <a:pPr eaLnBrk="1" hangingPunct="1"/>
            <a:r>
              <a:rPr lang="sv-SE" dirty="0" smtClean="0"/>
              <a:t>A baseline survey was taken </a:t>
            </a:r>
            <a:r>
              <a:rPr lang="sv-SE" i="1" dirty="0" smtClean="0"/>
              <a:t>before</a:t>
            </a:r>
            <a:r>
              <a:rPr lang="sv-SE" dirty="0" smtClean="0"/>
              <a:t> people were assigned to treatment and control groups. </a:t>
            </a:r>
          </a:p>
          <a:p>
            <a:pPr eaLnBrk="1" hangingPunct="1"/>
            <a:r>
              <a:rPr lang="sv-SE" dirty="0" smtClean="0"/>
              <a:t>Follow-up survey 18 months after baseline.</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sv-SE" smtClean="0"/>
              <a:t>Results</a:t>
            </a:r>
            <a:endParaRPr lang="en-US" smtClean="0"/>
          </a:p>
        </p:txBody>
      </p:sp>
      <p:sp>
        <p:nvSpPr>
          <p:cNvPr id="34818" name="Content Placeholder 2"/>
          <p:cNvSpPr>
            <a:spLocks noGrp="1"/>
          </p:cNvSpPr>
          <p:nvPr>
            <p:ph idx="1"/>
          </p:nvPr>
        </p:nvSpPr>
        <p:spPr/>
        <p:txBody>
          <a:bodyPr/>
          <a:lstStyle/>
          <a:p>
            <a:pPr eaLnBrk="1" hangingPunct="1"/>
            <a:r>
              <a:rPr lang="en-US" smtClean="0"/>
              <a:t>Individual and group loans are used in similar ways. </a:t>
            </a:r>
          </a:p>
          <a:p>
            <a:pPr eaLnBrk="1" hangingPunct="1"/>
            <a:r>
              <a:rPr lang="en-US" smtClean="0"/>
              <a:t>There is no difference in default probabilities between the two types of loans.</a:t>
            </a:r>
          </a:p>
          <a:p>
            <a:pPr eaLnBrk="1" hangingPunct="1"/>
            <a:r>
              <a:rPr lang="en-US" smtClean="0"/>
              <a:t>They find a large impact of </a:t>
            </a:r>
            <a:r>
              <a:rPr lang="en-US" i="1" smtClean="0"/>
              <a:t>group loans </a:t>
            </a:r>
            <a:r>
              <a:rPr lang="en-US" smtClean="0"/>
              <a:t>on the probability of individuals owning an enterprise.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sv-SE" smtClean="0"/>
              <a:t>Results</a:t>
            </a:r>
            <a:endParaRPr lang="en-US" smtClean="0"/>
          </a:p>
        </p:txBody>
      </p:sp>
      <p:sp>
        <p:nvSpPr>
          <p:cNvPr id="35842" name="Content Placeholder 2"/>
          <p:cNvSpPr>
            <a:spLocks noGrp="1"/>
          </p:cNvSpPr>
          <p:nvPr>
            <p:ph idx="1"/>
          </p:nvPr>
        </p:nvSpPr>
        <p:spPr/>
        <p:txBody>
          <a:bodyPr/>
          <a:lstStyle/>
          <a:p>
            <a:pPr eaLnBrk="1" hangingPunct="1"/>
            <a:r>
              <a:rPr lang="en-US" smtClean="0"/>
              <a:t>Food consumption increased in the </a:t>
            </a:r>
            <a:r>
              <a:rPr lang="en-US" i="1" smtClean="0"/>
              <a:t>group villages</a:t>
            </a:r>
            <a:r>
              <a:rPr lang="en-US" smtClean="0"/>
              <a:t> and there is reduction in amounts spent on cigarettes (a temptation good).</a:t>
            </a:r>
          </a:p>
          <a:p>
            <a:pPr eaLnBrk="1" hangingPunct="1"/>
            <a:r>
              <a:rPr lang="en-US" smtClean="0"/>
              <a:t>In both individual and group loans there is an increase in purchases of large household appliances.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sv-SE" smtClean="0"/>
              <a:t>Conclusion</a:t>
            </a:r>
            <a:endParaRPr lang="en-US" smtClean="0"/>
          </a:p>
        </p:txBody>
      </p:sp>
      <p:sp>
        <p:nvSpPr>
          <p:cNvPr id="36866" name="Content Placeholder 2"/>
          <p:cNvSpPr>
            <a:spLocks noGrp="1"/>
          </p:cNvSpPr>
          <p:nvPr>
            <p:ph idx="1"/>
          </p:nvPr>
        </p:nvSpPr>
        <p:spPr/>
        <p:txBody>
          <a:bodyPr/>
          <a:lstStyle/>
          <a:p>
            <a:pPr eaLnBrk="1" hangingPunct="1"/>
            <a:r>
              <a:rPr lang="en-US" smtClean="0"/>
              <a:t>“Group discipline may not only prevent the selection of overly risky investment projects, it may also ensure that a substantial part of the loans is actually invested in the first place (instead of used for consumption or transfers to others)”.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sv-SE" smtClean="0"/>
              <a:t>Issues</a:t>
            </a:r>
            <a:endParaRPr lang="en-US" smtClean="0"/>
          </a:p>
        </p:txBody>
      </p:sp>
      <p:sp>
        <p:nvSpPr>
          <p:cNvPr id="37890" name="Content Placeholder 2"/>
          <p:cNvSpPr>
            <a:spLocks noGrp="1"/>
          </p:cNvSpPr>
          <p:nvPr>
            <p:ph idx="1"/>
          </p:nvPr>
        </p:nvSpPr>
        <p:spPr/>
        <p:txBody>
          <a:bodyPr/>
          <a:lstStyle/>
          <a:p>
            <a:pPr eaLnBrk="1" hangingPunct="1"/>
            <a:r>
              <a:rPr lang="en-US" smtClean="0"/>
              <a:t>Generalizability.</a:t>
            </a:r>
          </a:p>
          <a:p>
            <a:pPr eaLnBrk="1" hangingPunct="1">
              <a:buFont typeface="Arial" charset="0"/>
              <a:buNone/>
            </a:pPr>
            <a:r>
              <a:rPr lang="en-US" smtClean="0"/>
              <a:t> </a:t>
            </a:r>
          </a:p>
          <a:p>
            <a:pPr eaLnBrk="1" hangingPunct="1"/>
            <a:r>
              <a:rPr lang="sv-SE" smtClean="0"/>
              <a:t>Heterogeneity.</a:t>
            </a:r>
          </a:p>
          <a:p>
            <a:pPr eaLnBrk="1" hangingPunct="1"/>
            <a:endParaRPr lang="sv-SE" smtClean="0"/>
          </a:p>
          <a:p>
            <a:pPr eaLnBrk="1" hangingPunct="1"/>
            <a:r>
              <a:rPr lang="sv-SE" smtClean="0"/>
              <a:t>Longer term effects.</a:t>
            </a:r>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Group </a:t>
            </a:r>
            <a:r>
              <a:rPr lang="sv-SE" dirty="0" err="1" smtClean="0"/>
              <a:t>lending</a:t>
            </a:r>
            <a:r>
              <a:rPr lang="sv-SE" dirty="0" smtClean="0"/>
              <a:t> vs </a:t>
            </a:r>
            <a:r>
              <a:rPr lang="sv-SE" dirty="0" err="1" smtClean="0"/>
              <a:t>Individual</a:t>
            </a:r>
            <a:r>
              <a:rPr lang="sv-SE" dirty="0" smtClean="0"/>
              <a:t> </a:t>
            </a:r>
            <a:r>
              <a:rPr lang="sv-SE" dirty="0" err="1"/>
              <a:t>l</a:t>
            </a:r>
            <a:r>
              <a:rPr lang="sv-SE" dirty="0" err="1" smtClean="0"/>
              <a:t>ending</a:t>
            </a:r>
            <a:endParaRPr lang="en-US" dirty="0"/>
          </a:p>
        </p:txBody>
      </p:sp>
      <p:sp>
        <p:nvSpPr>
          <p:cNvPr id="3" name="Content Placeholder 2"/>
          <p:cNvSpPr>
            <a:spLocks noGrp="1"/>
          </p:cNvSpPr>
          <p:nvPr>
            <p:ph idx="1"/>
          </p:nvPr>
        </p:nvSpPr>
        <p:spPr/>
        <p:txBody>
          <a:bodyPr>
            <a:normAutofit/>
          </a:bodyPr>
          <a:lstStyle/>
          <a:p>
            <a:r>
              <a:rPr lang="sv-SE" dirty="0" err="1" smtClean="0"/>
              <a:t>When</a:t>
            </a:r>
            <a:r>
              <a:rPr lang="sv-SE" dirty="0" smtClean="0"/>
              <a:t> </a:t>
            </a:r>
            <a:r>
              <a:rPr lang="sv-SE" dirty="0" err="1" smtClean="0"/>
              <a:t>should</a:t>
            </a:r>
            <a:r>
              <a:rPr lang="sv-SE" dirty="0" smtClean="0"/>
              <a:t> </a:t>
            </a:r>
            <a:r>
              <a:rPr lang="sv-SE" dirty="0" err="1" smtClean="0"/>
              <a:t>we</a:t>
            </a:r>
            <a:r>
              <a:rPr lang="sv-SE" dirty="0" smtClean="0"/>
              <a:t> </a:t>
            </a:r>
            <a:r>
              <a:rPr lang="sv-SE" dirty="0" err="1" smtClean="0"/>
              <a:t>expect</a:t>
            </a:r>
            <a:r>
              <a:rPr lang="sv-SE" dirty="0" smtClean="0"/>
              <a:t> </a:t>
            </a:r>
            <a:r>
              <a:rPr lang="sv-SE" dirty="0" err="1" smtClean="0"/>
              <a:t>higher</a:t>
            </a:r>
            <a:r>
              <a:rPr lang="sv-SE" dirty="0" smtClean="0"/>
              <a:t> risk </a:t>
            </a:r>
            <a:r>
              <a:rPr lang="sv-SE" dirty="0" err="1" smtClean="0"/>
              <a:t>taking</a:t>
            </a:r>
            <a:r>
              <a:rPr lang="sv-SE" dirty="0" smtClean="0"/>
              <a:t>?</a:t>
            </a:r>
          </a:p>
          <a:p>
            <a:r>
              <a:rPr lang="sv-SE" dirty="0" err="1" smtClean="0"/>
              <a:t>How</a:t>
            </a:r>
            <a:r>
              <a:rPr lang="sv-SE" dirty="0" smtClean="0"/>
              <a:t> </a:t>
            </a:r>
            <a:r>
              <a:rPr lang="sv-SE" dirty="0" err="1" smtClean="0"/>
              <a:t>can</a:t>
            </a:r>
            <a:r>
              <a:rPr lang="sv-SE" dirty="0" smtClean="0"/>
              <a:t> </a:t>
            </a:r>
            <a:r>
              <a:rPr lang="sv-SE" dirty="0" err="1" smtClean="0"/>
              <a:t>we</a:t>
            </a:r>
            <a:r>
              <a:rPr lang="sv-SE" dirty="0" smtClean="0"/>
              <a:t> </a:t>
            </a:r>
            <a:r>
              <a:rPr lang="sv-SE" dirty="0" err="1" smtClean="0"/>
              <a:t>explain</a:t>
            </a:r>
            <a:r>
              <a:rPr lang="sv-SE" dirty="0" smtClean="0"/>
              <a:t> the </a:t>
            </a:r>
            <a:r>
              <a:rPr lang="sv-SE" dirty="0" err="1" smtClean="0"/>
              <a:t>results</a:t>
            </a:r>
            <a:r>
              <a:rPr lang="sv-SE" dirty="0" smtClean="0"/>
              <a:t> </a:t>
            </a:r>
            <a:r>
              <a:rPr lang="sv-SE" dirty="0" err="1" smtClean="0"/>
              <a:t>of</a:t>
            </a:r>
            <a:r>
              <a:rPr lang="sv-SE" dirty="0" smtClean="0"/>
              <a:t> the Mongolian experiment?</a:t>
            </a:r>
          </a:p>
          <a:p>
            <a:endParaRPr lang="sv-SE" dirty="0" smtClean="0"/>
          </a:p>
          <a:p>
            <a:pPr lvl="2">
              <a:lnSpc>
                <a:spcPct val="90000"/>
              </a:lnSpc>
              <a:spcBef>
                <a:spcPct val="0"/>
              </a:spcBef>
              <a:spcAft>
                <a:spcPts val="600"/>
              </a:spcAft>
              <a:buFont typeface="Wingdings" pitchFamily="2" charset="2"/>
              <a:buChar char="Ø"/>
              <a:defRPr/>
            </a:pPr>
            <a:r>
              <a:rPr lang="en-US" dirty="0" smtClean="0"/>
              <a:t>Context</a:t>
            </a:r>
            <a:r>
              <a:rPr lang="en-US" dirty="0"/>
              <a:t>? Time of evaluation? Or something deeper</a:t>
            </a:r>
            <a:r>
              <a:rPr lang="en-US" dirty="0" smtClean="0"/>
              <a:t>?</a:t>
            </a:r>
          </a:p>
          <a:p>
            <a:pPr marL="914400" lvl="2" indent="0">
              <a:lnSpc>
                <a:spcPct val="90000"/>
              </a:lnSpc>
              <a:spcBef>
                <a:spcPct val="0"/>
              </a:spcBef>
              <a:spcAft>
                <a:spcPts val="600"/>
              </a:spcAft>
              <a:buNone/>
              <a:defRPr/>
            </a:pPr>
            <a:endParaRPr lang="en-US" dirty="0"/>
          </a:p>
          <a:p>
            <a:r>
              <a:rPr lang="en-US" dirty="0"/>
              <a:t>What happens to adverse selection in this study?</a:t>
            </a:r>
          </a:p>
          <a:p>
            <a:pPr marL="914400" lvl="2" indent="0">
              <a:lnSpc>
                <a:spcPct val="90000"/>
              </a:lnSpc>
              <a:spcBef>
                <a:spcPct val="0"/>
              </a:spcBef>
              <a:spcAft>
                <a:spcPts val="600"/>
              </a:spcAft>
              <a:buNone/>
              <a:defRPr/>
            </a:pPr>
            <a:endParaRPr lang="sv-SE" dirty="0" smtClean="0"/>
          </a:p>
          <a:p>
            <a:pPr marL="0" lvl="2" indent="0">
              <a:buNone/>
            </a:pPr>
            <a:endParaRPr lang="sv-SE" dirty="0" smtClean="0"/>
          </a:p>
          <a:p>
            <a:endParaRPr lang="en-US" dirty="0"/>
          </a:p>
        </p:txBody>
      </p:sp>
    </p:spTree>
    <p:extLst>
      <p:ext uri="{BB962C8B-B14F-4D97-AF65-F5344CB8AC3E}">
        <p14:creationId xmlns:p14="http://schemas.microsoft.com/office/powerpoint/2010/main" val="3799498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sv-SE" smtClean="0"/>
              <a:t>Regression Discontinuity (RD)</a:t>
            </a:r>
            <a:endParaRPr lang="nb-NO" smtClean="0"/>
          </a:p>
        </p:txBody>
      </p:sp>
      <p:sp>
        <p:nvSpPr>
          <p:cNvPr id="64515" name="Rectangle 3"/>
          <p:cNvSpPr>
            <a:spLocks noGrp="1" noChangeArrowheads="1"/>
          </p:cNvSpPr>
          <p:nvPr>
            <p:ph type="body" idx="1"/>
          </p:nvPr>
        </p:nvSpPr>
        <p:spPr/>
        <p:txBody>
          <a:bodyPr/>
          <a:lstStyle/>
          <a:p>
            <a:pPr>
              <a:lnSpc>
                <a:spcPct val="80000"/>
              </a:lnSpc>
            </a:pPr>
            <a:r>
              <a:rPr lang="en-US" sz="2800" smtClean="0"/>
              <a:t>Basic idea: Exploit that the probability of treatment is a discontinuous function of at least one observable variable.</a:t>
            </a:r>
          </a:p>
          <a:p>
            <a:pPr>
              <a:lnSpc>
                <a:spcPct val="80000"/>
              </a:lnSpc>
            </a:pPr>
            <a:r>
              <a:rPr lang="en-US" sz="2800" smtClean="0"/>
              <a:t>Clear right </a:t>
            </a:r>
            <a:r>
              <a:rPr lang="en-US" sz="2800" smtClean="0">
                <a:sym typeface="Wingdings" pitchFamily="2" charset="2"/>
              </a:rPr>
              <a:t></a:t>
            </a:r>
          </a:p>
          <a:p>
            <a:pPr>
              <a:lnSpc>
                <a:spcPct val="80000"/>
              </a:lnSpc>
            </a:pPr>
            <a:r>
              <a:rPr lang="en-US" sz="2800" smtClean="0">
                <a:sym typeface="Wingdings" pitchFamily="2" charset="2"/>
              </a:rPr>
              <a:t>The idea is to estimate the treatment effect using individuals just below the threshold as a control for those just above. </a:t>
            </a:r>
          </a:p>
          <a:p>
            <a:pPr>
              <a:lnSpc>
                <a:spcPct val="80000"/>
              </a:lnSpc>
            </a:pPr>
            <a:r>
              <a:rPr lang="en-US" sz="2800" smtClean="0">
                <a:sym typeface="Wingdings" pitchFamily="2" charset="2"/>
              </a:rPr>
              <a:t>Examples may be that a poverty relief program is only given to those with less than 40 dollars per month or be that you get into a good university if your exam score is at least 207.</a:t>
            </a:r>
            <a:r>
              <a:rPr lang="nb-NO" sz="2800" smtClean="0">
                <a:sym typeface="Wingdings" pitchFamily="2" charset="2"/>
              </a:rPr>
              <a:t> </a:t>
            </a:r>
          </a:p>
        </p:txBody>
      </p:sp>
    </p:spTree>
    <p:extLst>
      <p:ext uri="{BB962C8B-B14F-4D97-AF65-F5344CB8AC3E}">
        <p14:creationId xmlns:p14="http://schemas.microsoft.com/office/powerpoint/2010/main" val="739922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sv-SE" smtClean="0"/>
              <a:t>To sum up.</a:t>
            </a:r>
            <a:endParaRPr lang="nb-NO" smtClean="0"/>
          </a:p>
        </p:txBody>
      </p:sp>
      <p:sp>
        <p:nvSpPr>
          <p:cNvPr id="38914" name="Rectangle 3"/>
          <p:cNvSpPr>
            <a:spLocks noGrp="1"/>
          </p:cNvSpPr>
          <p:nvPr>
            <p:ph type="body" idx="1"/>
          </p:nvPr>
        </p:nvSpPr>
        <p:spPr/>
        <p:txBody>
          <a:bodyPr/>
          <a:lstStyle/>
          <a:p>
            <a:r>
              <a:rPr lang="sv-SE" smtClean="0"/>
              <a:t>Microcredit is more than just a hype.</a:t>
            </a:r>
          </a:p>
          <a:p>
            <a:r>
              <a:rPr lang="en-US" smtClean="0"/>
              <a:t>It is clearly </a:t>
            </a:r>
            <a:r>
              <a:rPr lang="en-US" i="1" smtClean="0"/>
              <a:t>one</a:t>
            </a:r>
            <a:r>
              <a:rPr lang="en-US" smtClean="0"/>
              <a:t> of the key instruments in the fight against poverty. </a:t>
            </a:r>
          </a:p>
          <a:p>
            <a:r>
              <a:rPr lang="en-US" smtClean="0"/>
              <a:t>But it is probably oversold.</a:t>
            </a:r>
          </a:p>
          <a:p>
            <a:r>
              <a:rPr lang="en-US" smtClean="0"/>
              <a:t>There is no indication of that it transforms whole societies and it is definitely not always the best tool.</a:t>
            </a:r>
            <a:endParaRPr lang="nb-NO"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Microcredit and different notions of development</a:t>
            </a:r>
            <a:endParaRPr lang="nb-NO" dirty="0"/>
          </a:p>
        </p:txBody>
      </p:sp>
      <p:sp>
        <p:nvSpPr>
          <p:cNvPr id="3" name="Content Placeholder 2"/>
          <p:cNvSpPr>
            <a:spLocks noGrp="1"/>
          </p:cNvSpPr>
          <p:nvPr>
            <p:ph idx="1"/>
          </p:nvPr>
        </p:nvSpPr>
        <p:spPr/>
        <p:txBody>
          <a:bodyPr/>
          <a:lstStyle/>
          <a:p>
            <a:r>
              <a:rPr lang="sv-SE" dirty="0" smtClean="0"/>
              <a:t>From Roodman:</a:t>
            </a:r>
          </a:p>
          <a:p>
            <a:endParaRPr lang="sv-SE" dirty="0" smtClean="0"/>
          </a:p>
          <a:p>
            <a:pPr marL="342900" lvl="2" indent="-342900"/>
            <a:r>
              <a:rPr lang="en-US" dirty="0" smtClean="0"/>
              <a:t>Development as poverty reduction: No evidence, but yes for </a:t>
            </a:r>
            <a:r>
              <a:rPr lang="en-US" dirty="0" err="1" smtClean="0"/>
              <a:t>micro</a:t>
            </a:r>
            <a:r>
              <a:rPr lang="en-US" i="1" dirty="0" err="1" smtClean="0"/>
              <a:t>savings</a:t>
            </a:r>
            <a:r>
              <a:rPr lang="en-US" dirty="0" smtClean="0"/>
              <a:t>.</a:t>
            </a:r>
          </a:p>
          <a:p>
            <a:pPr marL="342900" lvl="2" indent="-342900"/>
            <a:r>
              <a:rPr lang="en-US" dirty="0" smtClean="0"/>
              <a:t>Development </a:t>
            </a:r>
            <a:r>
              <a:rPr lang="en-US" dirty="0"/>
              <a:t>as </a:t>
            </a:r>
            <a:r>
              <a:rPr lang="en-US" dirty="0" smtClean="0"/>
              <a:t>freedom: </a:t>
            </a:r>
            <a:r>
              <a:rPr lang="en-US" dirty="0" err="1" smtClean="0"/>
              <a:t>Sen</a:t>
            </a:r>
            <a:r>
              <a:rPr lang="en-US" dirty="0" smtClean="0"/>
              <a:t> has argued that </a:t>
            </a:r>
            <a:r>
              <a:rPr lang="en-US" dirty="0"/>
              <a:t>microcredit increases freedom since it gives the poor </a:t>
            </a:r>
            <a:r>
              <a:rPr lang="en-US" dirty="0" smtClean="0"/>
              <a:t>financial agency.</a:t>
            </a:r>
          </a:p>
          <a:p>
            <a:pPr marL="342900" lvl="2" indent="-342900"/>
            <a:r>
              <a:rPr lang="en-US" dirty="0" smtClean="0"/>
              <a:t>Development </a:t>
            </a:r>
            <a:r>
              <a:rPr lang="en-US" dirty="0"/>
              <a:t>as </a:t>
            </a:r>
            <a:r>
              <a:rPr lang="en-US" dirty="0" smtClean="0"/>
              <a:t>structural transformation: Is the microfinance industry itself a sign of structural transformation? Perhaps it will be.</a:t>
            </a:r>
            <a:endParaRPr lang="en-US" dirty="0"/>
          </a:p>
          <a:p>
            <a:endParaRPr lang="nb-NO" dirty="0"/>
          </a:p>
        </p:txBody>
      </p:sp>
    </p:spTree>
    <p:extLst>
      <p:ext uri="{BB962C8B-B14F-4D97-AF65-F5344CB8AC3E}">
        <p14:creationId xmlns:p14="http://schemas.microsoft.com/office/powerpoint/2010/main" val="10503122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sv-SE" dirty="0" smtClean="0"/>
              <a:t>The research frontier</a:t>
            </a:r>
            <a:endParaRPr lang="en-US" dirty="0" smtClean="0"/>
          </a:p>
        </p:txBody>
      </p:sp>
      <p:sp>
        <p:nvSpPr>
          <p:cNvPr id="39938" name="Content Placeholder 2"/>
          <p:cNvSpPr>
            <a:spLocks noGrp="1"/>
          </p:cNvSpPr>
          <p:nvPr>
            <p:ph idx="1"/>
          </p:nvPr>
        </p:nvSpPr>
        <p:spPr/>
        <p:txBody>
          <a:bodyPr/>
          <a:lstStyle/>
          <a:p>
            <a:r>
              <a:rPr lang="sv-SE" dirty="0" smtClean="0"/>
              <a:t>What aspects of microcredit can be amended to increase its popularity and flexibility while still having low costs?</a:t>
            </a:r>
          </a:p>
          <a:p>
            <a:endParaRPr lang="sv-SE" dirty="0" smtClean="0"/>
          </a:p>
          <a:p>
            <a:r>
              <a:rPr lang="sv-SE" dirty="0" smtClean="0"/>
              <a:t>How to finance larger businesses?</a:t>
            </a:r>
          </a:p>
          <a:p>
            <a:endParaRPr lang="sv-SE" dirty="0" smtClean="0"/>
          </a:p>
          <a:p>
            <a:r>
              <a:rPr lang="sv-SE" dirty="0" smtClean="0"/>
              <a:t>Microsavings and microinsurance.</a:t>
            </a:r>
          </a:p>
          <a:p>
            <a:endParaRPr lang="sv-SE" dirty="0" smtClean="0"/>
          </a:p>
          <a:p>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sv-SE" dirty="0" smtClean="0"/>
              <a:t>The research frontier</a:t>
            </a:r>
            <a:endParaRPr lang="en-US" dirty="0" smtClean="0"/>
          </a:p>
        </p:txBody>
      </p:sp>
      <p:sp>
        <p:nvSpPr>
          <p:cNvPr id="39938" name="Content Placeholder 2"/>
          <p:cNvSpPr>
            <a:spLocks noGrp="1"/>
          </p:cNvSpPr>
          <p:nvPr>
            <p:ph idx="1"/>
          </p:nvPr>
        </p:nvSpPr>
        <p:spPr/>
        <p:txBody>
          <a:bodyPr/>
          <a:lstStyle/>
          <a:p>
            <a:r>
              <a:rPr lang="en-US" dirty="0"/>
              <a:t>Important discussion on “What’s next in microfinance” at the Financial Access Initiative. E.g. McKenzie on risk found </a:t>
            </a:r>
            <a:r>
              <a:rPr lang="en-US" dirty="0">
                <a:hlinkClick r:id="rId2"/>
              </a:rPr>
              <a:t>here</a:t>
            </a:r>
            <a:r>
              <a:rPr lang="en-US" dirty="0"/>
              <a:t>. </a:t>
            </a:r>
            <a:endParaRPr lang="nb-NO" dirty="0"/>
          </a:p>
          <a:p>
            <a:r>
              <a:rPr lang="en-US" dirty="0"/>
              <a:t>Very innovative suggestion on micro equity contracts. </a:t>
            </a:r>
            <a:endParaRPr lang="nb-NO" dirty="0"/>
          </a:p>
          <a:p>
            <a:r>
              <a:rPr lang="sv-SE" dirty="0" smtClean="0"/>
              <a:t>Would allow investors to </a:t>
            </a:r>
            <a:r>
              <a:rPr lang="en-US" dirty="0" smtClean="0"/>
              <a:t>capture </a:t>
            </a:r>
            <a:r>
              <a:rPr lang="en-US" dirty="0"/>
              <a:t>enough of the upside risk to compensate for </a:t>
            </a:r>
            <a:r>
              <a:rPr lang="en-US" dirty="0" smtClean="0"/>
              <a:t>failure under risk taking.</a:t>
            </a:r>
            <a:endParaRPr lang="sv-SE" dirty="0" smtClean="0"/>
          </a:p>
          <a:p>
            <a:endParaRPr lang="en-US" dirty="0" smtClean="0"/>
          </a:p>
        </p:txBody>
      </p:sp>
    </p:spTree>
    <p:extLst>
      <p:ext uri="{BB962C8B-B14F-4D97-AF65-F5344CB8AC3E}">
        <p14:creationId xmlns:p14="http://schemas.microsoft.com/office/powerpoint/2010/main" val="2825586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7"/>
          <p:cNvPicPr>
            <a:picLocks noChangeAspect="1" noChangeArrowheads="1"/>
          </p:cNvPicPr>
          <p:nvPr/>
        </p:nvPicPr>
        <p:blipFill>
          <a:blip r:embed="rId2"/>
          <a:srcRect/>
          <a:stretch>
            <a:fillRect/>
          </a:stretch>
        </p:blipFill>
        <p:spPr bwMode="auto">
          <a:xfrm>
            <a:off x="107950" y="1628775"/>
            <a:ext cx="8567738" cy="3792538"/>
          </a:xfrm>
          <a:prstGeom prst="rect">
            <a:avLst/>
          </a:prstGeom>
          <a:noFill/>
          <a:ln w="9525">
            <a:noFill/>
            <a:miter lim="800000"/>
            <a:headEnd/>
            <a:tailEnd/>
          </a:ln>
          <a:effectLst/>
        </p:spPr>
      </p:pic>
      <p:sp>
        <p:nvSpPr>
          <p:cNvPr id="65539" name="Rectangle 2"/>
          <p:cNvSpPr>
            <a:spLocks noGrp="1" noChangeArrowheads="1"/>
          </p:cNvSpPr>
          <p:nvPr>
            <p:ph type="title"/>
          </p:nvPr>
        </p:nvSpPr>
        <p:spPr/>
        <p:txBody>
          <a:bodyPr/>
          <a:lstStyle/>
          <a:p>
            <a:r>
              <a:rPr lang="sv-SE" smtClean="0"/>
              <a:t>Sharp and fuzzy RD</a:t>
            </a:r>
            <a:endParaRPr lang="nb-NO" smtClean="0"/>
          </a:p>
        </p:txBody>
      </p:sp>
    </p:spTree>
    <p:extLst>
      <p:ext uri="{BB962C8B-B14F-4D97-AF65-F5344CB8AC3E}">
        <p14:creationId xmlns:p14="http://schemas.microsoft.com/office/powerpoint/2010/main" val="2361312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5"/>
          <p:cNvPicPr>
            <a:picLocks noChangeAspect="1" noChangeArrowheads="1"/>
          </p:cNvPicPr>
          <p:nvPr/>
        </p:nvPicPr>
        <p:blipFill>
          <a:blip r:embed="rId2"/>
          <a:srcRect/>
          <a:stretch>
            <a:fillRect/>
          </a:stretch>
        </p:blipFill>
        <p:spPr bwMode="auto">
          <a:xfrm>
            <a:off x="323850" y="1700213"/>
            <a:ext cx="8604250" cy="3762375"/>
          </a:xfrm>
          <a:prstGeom prst="rect">
            <a:avLst/>
          </a:prstGeom>
          <a:noFill/>
          <a:ln w="9525">
            <a:noFill/>
            <a:miter lim="800000"/>
            <a:headEnd/>
            <a:tailEnd/>
          </a:ln>
          <a:effectLst/>
        </p:spPr>
      </p:pic>
      <p:sp>
        <p:nvSpPr>
          <p:cNvPr id="66563" name="Rectangle 2"/>
          <p:cNvSpPr>
            <a:spLocks noGrp="1" noChangeArrowheads="1"/>
          </p:cNvSpPr>
          <p:nvPr>
            <p:ph type="title"/>
          </p:nvPr>
        </p:nvSpPr>
        <p:spPr/>
        <p:txBody>
          <a:bodyPr/>
          <a:lstStyle/>
          <a:p>
            <a:r>
              <a:rPr lang="sv-SE" smtClean="0"/>
              <a:t>Outcome</a:t>
            </a:r>
            <a:endParaRPr lang="nb-NO" smtClean="0"/>
          </a:p>
        </p:txBody>
      </p:sp>
    </p:spTree>
    <p:extLst>
      <p:ext uri="{BB962C8B-B14F-4D97-AF65-F5344CB8AC3E}">
        <p14:creationId xmlns:p14="http://schemas.microsoft.com/office/powerpoint/2010/main" val="2426989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sv-SE" dirty="0" smtClean="0"/>
              <a:t>Another example and some terminology</a:t>
            </a:r>
            <a:endParaRPr lang="nb-NO" dirty="0" smtClean="0"/>
          </a:p>
        </p:txBody>
      </p:sp>
      <p:sp>
        <p:nvSpPr>
          <p:cNvPr id="104451" name="Rectangle 3"/>
          <p:cNvSpPr>
            <a:spLocks noGrp="1" noChangeArrowheads="1"/>
          </p:cNvSpPr>
          <p:nvPr>
            <p:ph type="body" idx="1"/>
          </p:nvPr>
        </p:nvSpPr>
        <p:spPr/>
        <p:txBody>
          <a:bodyPr/>
          <a:lstStyle/>
          <a:p>
            <a:r>
              <a:rPr lang="sv-SE" dirty="0" smtClean="0"/>
              <a:t>Pension program in rural Mexico:</a:t>
            </a:r>
          </a:p>
          <a:p>
            <a:r>
              <a:rPr lang="sv-SE" dirty="0" smtClean="0"/>
              <a:t>Rural: Only in places with less than 30 000 inhabitants.</a:t>
            </a:r>
          </a:p>
          <a:p>
            <a:r>
              <a:rPr lang="sv-SE" dirty="0" smtClean="0"/>
              <a:t>Let p be the ”forcing/running variable”</a:t>
            </a:r>
          </a:p>
          <a:p>
            <a:r>
              <a:rPr lang="sv-SE" dirty="0" smtClean="0"/>
              <a:t>p= population – 30 000 so that:</a:t>
            </a:r>
          </a:p>
          <a:p>
            <a:pPr>
              <a:buFontTx/>
              <a:buNone/>
            </a:pPr>
            <a:endParaRPr lang="sv-SE" dirty="0" smtClean="0"/>
          </a:p>
          <a:p>
            <a:pPr>
              <a:buFontTx/>
              <a:buNone/>
            </a:pPr>
            <a:endParaRPr lang="nb-NO" dirty="0" smtClean="0"/>
          </a:p>
        </p:txBody>
      </p:sp>
      <p:sp>
        <p:nvSpPr>
          <p:cNvPr id="67588"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67589" name="Object 2"/>
          <p:cNvGraphicFramePr>
            <a:graphicFrameLocks noChangeAspect="1"/>
          </p:cNvGraphicFramePr>
          <p:nvPr/>
        </p:nvGraphicFramePr>
        <p:xfrm>
          <a:off x="1692275" y="4724400"/>
          <a:ext cx="5138738" cy="1190625"/>
        </p:xfrm>
        <a:graphic>
          <a:graphicData uri="http://schemas.openxmlformats.org/presentationml/2006/ole">
            <mc:AlternateContent xmlns:mc="http://schemas.openxmlformats.org/markup-compatibility/2006">
              <mc:Choice xmlns:v="urn:schemas-microsoft-com:vml" Requires="v">
                <p:oleObj spid="_x0000_s1043" name="Equation" r:id="rId3" imgW="2959100" imgH="685800" progId="Equation.3">
                  <p:embed/>
                </p:oleObj>
              </mc:Choice>
              <mc:Fallback>
                <p:oleObj name="Equation" r:id="rId3" imgW="2959100" imgH="685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4724400"/>
                        <a:ext cx="5138738"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77816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sv-SE" smtClean="0"/>
              <a:t>So, how do we estimate this?</a:t>
            </a:r>
            <a:endParaRPr lang="en-US" smtClean="0"/>
          </a:p>
        </p:txBody>
      </p:sp>
      <p:sp>
        <p:nvSpPr>
          <p:cNvPr id="68611" name="Content Placeholder 2"/>
          <p:cNvSpPr>
            <a:spLocks noGrp="1"/>
          </p:cNvSpPr>
          <p:nvPr>
            <p:ph idx="1"/>
          </p:nvPr>
        </p:nvSpPr>
        <p:spPr/>
        <p:txBody>
          <a:bodyPr/>
          <a:lstStyle/>
          <a:p>
            <a:r>
              <a:rPr lang="sv-SE" smtClean="0"/>
              <a:t>Say we want to estimate the effects on poverty. </a:t>
            </a:r>
          </a:p>
          <a:p>
            <a:r>
              <a:rPr lang="sv-SE" smtClean="0"/>
              <a:t>Example on the blackboard.</a:t>
            </a:r>
            <a:endParaRPr lang="en-US" smtClean="0"/>
          </a:p>
        </p:txBody>
      </p:sp>
    </p:spTree>
    <p:extLst>
      <p:ext uri="{BB962C8B-B14F-4D97-AF65-F5344CB8AC3E}">
        <p14:creationId xmlns:p14="http://schemas.microsoft.com/office/powerpoint/2010/main" val="909051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idx="4294967295"/>
          </p:nvPr>
        </p:nvSpPr>
        <p:spPr/>
        <p:txBody>
          <a:bodyPr/>
          <a:lstStyle/>
          <a:p>
            <a:pPr eaLnBrk="1" hangingPunct="1"/>
            <a:r>
              <a:rPr lang="en-US" sz="3600" smtClean="0">
                <a:solidFill>
                  <a:schemeClr val="tx1"/>
                </a:solidFill>
              </a:rPr>
              <a:t>You can also use RD in physical space</a:t>
            </a:r>
          </a:p>
        </p:txBody>
      </p:sp>
      <p:pic>
        <p:nvPicPr>
          <p:cNvPr id="69635" name="Picture 5"/>
          <p:cNvPicPr>
            <a:picLocks noChangeAspect="1" noChangeArrowheads="1"/>
          </p:cNvPicPr>
          <p:nvPr/>
        </p:nvPicPr>
        <p:blipFill>
          <a:blip r:embed="rId3"/>
          <a:srcRect/>
          <a:stretch>
            <a:fillRect/>
          </a:stretch>
        </p:blipFill>
        <p:spPr bwMode="auto">
          <a:xfrm>
            <a:off x="1979613" y="1196975"/>
            <a:ext cx="5400675" cy="5081588"/>
          </a:xfrm>
          <a:prstGeom prst="rect">
            <a:avLst/>
          </a:prstGeom>
          <a:noFill/>
          <a:ln w="9525">
            <a:noFill/>
            <a:miter lim="800000"/>
            <a:headEnd/>
            <a:tailEnd/>
          </a:ln>
        </p:spPr>
      </p:pic>
    </p:spTree>
    <p:extLst>
      <p:ext uri="{BB962C8B-B14F-4D97-AF65-F5344CB8AC3E}">
        <p14:creationId xmlns:p14="http://schemas.microsoft.com/office/powerpoint/2010/main" val="1660703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1949</TotalTime>
  <Words>1740</Words>
  <Application>Microsoft Office PowerPoint</Application>
  <PresentationFormat>On-screen Show (4:3)</PresentationFormat>
  <Paragraphs>185</Paragraphs>
  <Slides>43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Office Theme</vt:lpstr>
      <vt:lpstr>Equation</vt:lpstr>
      <vt:lpstr>Development Economics  ECON 4915  Lecture 5 </vt:lpstr>
      <vt:lpstr>Outline</vt:lpstr>
      <vt:lpstr>Seminar</vt:lpstr>
      <vt:lpstr>Regression Discontinuity (RD)</vt:lpstr>
      <vt:lpstr>Sharp and fuzzy RD</vt:lpstr>
      <vt:lpstr>Outcome</vt:lpstr>
      <vt:lpstr>Another example and some terminology</vt:lpstr>
      <vt:lpstr>So, how do we estimate this?</vt:lpstr>
      <vt:lpstr>You can also use RD in physical space</vt:lpstr>
      <vt:lpstr>RD</vt:lpstr>
      <vt:lpstr>RD</vt:lpstr>
      <vt:lpstr>Summary</vt:lpstr>
      <vt:lpstr>Some important concepts.</vt:lpstr>
      <vt:lpstr>Typical exam question</vt:lpstr>
      <vt:lpstr>Typical exam question</vt:lpstr>
      <vt:lpstr>Typical exam question</vt:lpstr>
      <vt:lpstr>Their conclusion</vt:lpstr>
      <vt:lpstr>Critical questions (1)</vt:lpstr>
      <vt:lpstr>Critical questions (2)</vt:lpstr>
      <vt:lpstr>Microcredit:  Miracle or just a hype?</vt:lpstr>
      <vt:lpstr>But counter narratives also exist</vt:lpstr>
      <vt:lpstr>The bottom line is simply…</vt:lpstr>
      <vt:lpstr>Illuminating books</vt:lpstr>
      <vt:lpstr>What is microcredit?</vt:lpstr>
      <vt:lpstr>Banarjee and Duflo (2010)</vt:lpstr>
      <vt:lpstr>Banarjee and Duflo (2010)</vt:lpstr>
      <vt:lpstr>Some innovations and mechanisms</vt:lpstr>
      <vt:lpstr>Dynamic incentives.</vt:lpstr>
      <vt:lpstr>Group liability.</vt:lpstr>
      <vt:lpstr>Repayment frequency and social interactions.</vt:lpstr>
      <vt:lpstr>Simplified collection technology.</vt:lpstr>
      <vt:lpstr>Temptation and self-control.</vt:lpstr>
      <vt:lpstr>The Mongolian Microfinance Experiment</vt:lpstr>
      <vt:lpstr>Data</vt:lpstr>
      <vt:lpstr>Results</vt:lpstr>
      <vt:lpstr>Results</vt:lpstr>
      <vt:lpstr>Conclusion</vt:lpstr>
      <vt:lpstr>Issues</vt:lpstr>
      <vt:lpstr>Group lending vs Individual lending</vt:lpstr>
      <vt:lpstr>To sum up.</vt:lpstr>
      <vt:lpstr>Microcredit and different notions of development</vt:lpstr>
      <vt:lpstr>The research frontier</vt:lpstr>
      <vt:lpstr>The research frontier</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Andreas Kotsadam</dc:creator>
  <cp:lastModifiedBy>Andreas Kotsadam</cp:lastModifiedBy>
  <cp:revision>54</cp:revision>
  <dcterms:created xsi:type="dcterms:W3CDTF">2012-01-25T18:25:46Z</dcterms:created>
  <dcterms:modified xsi:type="dcterms:W3CDTF">2013-02-10T15:57:26Z</dcterms:modified>
</cp:coreProperties>
</file>