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9"/>
  </p:handoutMasterIdLst>
  <p:sldIdLst>
    <p:sldId id="299" r:id="rId2"/>
    <p:sldId id="259" r:id="rId3"/>
    <p:sldId id="264" r:id="rId4"/>
    <p:sldId id="302" r:id="rId5"/>
    <p:sldId id="266" r:id="rId6"/>
    <p:sldId id="303" r:id="rId7"/>
    <p:sldId id="268" r:id="rId8"/>
    <p:sldId id="304" r:id="rId9"/>
    <p:sldId id="306" r:id="rId10"/>
    <p:sldId id="333" r:id="rId11"/>
    <p:sldId id="308"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34" r:id="rId25"/>
    <p:sldId id="335" r:id="rId26"/>
    <p:sldId id="323" r:id="rId27"/>
    <p:sldId id="324" r:id="rId28"/>
    <p:sldId id="325" r:id="rId29"/>
    <p:sldId id="326" r:id="rId30"/>
    <p:sldId id="257" r:id="rId31"/>
    <p:sldId id="260" r:id="rId32"/>
    <p:sldId id="261" r:id="rId33"/>
    <p:sldId id="277" r:id="rId34"/>
    <p:sldId id="309" r:id="rId35"/>
    <p:sldId id="262" r:id="rId36"/>
    <p:sldId id="327" r:id="rId37"/>
    <p:sldId id="328" r:id="rId38"/>
    <p:sldId id="290" r:id="rId39"/>
    <p:sldId id="291" r:id="rId40"/>
    <p:sldId id="292" r:id="rId41"/>
    <p:sldId id="293" r:id="rId42"/>
    <p:sldId id="294" r:id="rId43"/>
    <p:sldId id="280" r:id="rId44"/>
    <p:sldId id="281" r:id="rId45"/>
    <p:sldId id="282" r:id="rId46"/>
    <p:sldId id="283" r:id="rId47"/>
    <p:sldId id="284" r:id="rId48"/>
    <p:sldId id="286" r:id="rId49"/>
    <p:sldId id="287" r:id="rId50"/>
    <p:sldId id="295" r:id="rId51"/>
    <p:sldId id="274" r:id="rId52"/>
    <p:sldId id="329" r:id="rId53"/>
    <p:sldId id="296" r:id="rId54"/>
    <p:sldId id="297" r:id="rId55"/>
    <p:sldId id="330" r:id="rId56"/>
    <p:sldId id="331" r:id="rId57"/>
    <p:sldId id="332" r:id="rId58"/>
  </p:sldIdLst>
  <p:sldSz cx="9144000" cy="6858000" type="screen4x3"/>
  <p:notesSz cx="6723063" cy="9853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882" autoAdjust="0"/>
    <p:restoredTop sz="94671" autoAdjust="0"/>
  </p:normalViewPr>
  <p:slideViewPr>
    <p:cSldViewPr>
      <p:cViewPr>
        <p:scale>
          <a:sx n="80" d="100"/>
          <a:sy n="80" d="100"/>
        </p:scale>
        <p:origin x="-852" y="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3327" cy="49268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08180" y="0"/>
            <a:ext cx="2913327" cy="492681"/>
          </a:xfrm>
          <a:prstGeom prst="rect">
            <a:avLst/>
          </a:prstGeom>
        </p:spPr>
        <p:txBody>
          <a:bodyPr vert="horz" lIns="91440" tIns="45720" rIns="91440" bIns="45720" rtlCol="0"/>
          <a:lstStyle>
            <a:lvl1pPr algn="r">
              <a:defRPr sz="1200"/>
            </a:lvl1pPr>
          </a:lstStyle>
          <a:p>
            <a:fld id="{E172AAA9-FC4B-48AF-BB59-46503D3DC4D5}" type="datetimeFigureOut">
              <a:rPr lang="en-US" smtClean="0"/>
              <a:t>3/10/2013</a:t>
            </a:fld>
            <a:endParaRPr lang="en-US"/>
          </a:p>
        </p:txBody>
      </p:sp>
      <p:sp>
        <p:nvSpPr>
          <p:cNvPr id="4" name="Footer Placeholder 3"/>
          <p:cNvSpPr>
            <a:spLocks noGrp="1"/>
          </p:cNvSpPr>
          <p:nvPr>
            <p:ph type="ftr" sz="quarter" idx="2"/>
          </p:nvPr>
        </p:nvSpPr>
        <p:spPr>
          <a:xfrm>
            <a:off x="0" y="9359222"/>
            <a:ext cx="2913327" cy="49268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08180" y="9359222"/>
            <a:ext cx="2913327" cy="492681"/>
          </a:xfrm>
          <a:prstGeom prst="rect">
            <a:avLst/>
          </a:prstGeom>
        </p:spPr>
        <p:txBody>
          <a:bodyPr vert="horz" lIns="91440" tIns="45720" rIns="91440" bIns="45720" rtlCol="0" anchor="b"/>
          <a:lstStyle>
            <a:lvl1pPr algn="r">
              <a:defRPr sz="1200"/>
            </a:lvl1pPr>
          </a:lstStyle>
          <a:p>
            <a:fld id="{4346CEAA-8B34-4B09-9A4E-4FB0A3F5DF4C}" type="slidenum">
              <a:rPr lang="en-US" smtClean="0"/>
              <a:t>‹#›</a:t>
            </a:fld>
            <a:endParaRPr lang="en-US"/>
          </a:p>
        </p:txBody>
      </p:sp>
    </p:spTree>
    <p:extLst>
      <p:ext uri="{BB962C8B-B14F-4D97-AF65-F5344CB8AC3E}">
        <p14:creationId xmlns:p14="http://schemas.microsoft.com/office/powerpoint/2010/main" val="4229919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D18F1A8-CE1D-447F-85F7-15431E28CE3C}" type="datetimeFigureOut">
              <a:rPr lang="en-US"/>
              <a:pPr>
                <a:defRPr/>
              </a:pPr>
              <a:t>3/10/2013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D7C592-0EFF-4538-952B-AFDAC321A1D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AC9A926-35D8-4EA8-B089-DE116D40DC6E}" type="datetimeFigureOut">
              <a:rPr lang="en-US"/>
              <a:pPr>
                <a:defRPr/>
              </a:pPr>
              <a:t>3/10/2013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2D17D8-5D75-4BA7-91F4-63EEF53D77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086841-D50A-4D85-A0F4-DD20C2EF32D3}" type="datetimeFigureOut">
              <a:rPr lang="en-US"/>
              <a:pPr>
                <a:defRPr/>
              </a:pPr>
              <a:t>3/10/2013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45599E-385F-4282-816A-246B55438C3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9B02B5-9806-4393-950A-E2B4BC81B99B}" type="datetimeFigureOut">
              <a:rPr lang="en-US"/>
              <a:pPr>
                <a:defRPr/>
              </a:pPr>
              <a:t>3/10/2013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4388DC-521A-417F-A463-BD7A07DBB1C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8B59CB4-6A4A-4348-B38E-FD493CEC187E}" type="datetimeFigureOut">
              <a:rPr lang="en-US"/>
              <a:pPr>
                <a:defRPr/>
              </a:pPr>
              <a:t>3/10/2013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A2B1E8-90B5-4C73-A5CE-F5378796A16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F217232-FF5C-4608-99A1-F73E587C2EA0}" type="datetimeFigureOut">
              <a:rPr lang="en-US"/>
              <a:pPr>
                <a:defRPr/>
              </a:pPr>
              <a:t>3/10/2013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D1525B-1EE6-421B-A52E-CD889CAF57B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7BC5552-540E-433A-B646-5EEF4E9B36C6}" type="datetimeFigureOut">
              <a:rPr lang="en-US"/>
              <a:pPr>
                <a:defRPr/>
              </a:pPr>
              <a:t>3/10/2013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D8B9556-F362-47F6-9E98-C812451CFB2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B5229EA-F969-4E06-BD2B-0B26F2CCE385}" type="datetimeFigureOut">
              <a:rPr lang="en-US"/>
              <a:pPr>
                <a:defRPr/>
              </a:pPr>
              <a:t>3/10/2013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FEDB05A-068D-4968-A264-825DAB4E2D8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4B339B0-6BC1-45B7-B948-AA0EE46CCBDC}" type="datetimeFigureOut">
              <a:rPr lang="en-US"/>
              <a:pPr>
                <a:defRPr/>
              </a:pPr>
              <a:t>3/10/2013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EECDA43-0D38-4896-9313-43AFF8352E1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03D8D1-BD2A-43F2-A509-D46D4D7218FA}" type="datetimeFigureOut">
              <a:rPr lang="en-US"/>
              <a:pPr>
                <a:defRPr/>
              </a:pPr>
              <a:t>3/10/2013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585A34-4BC4-498C-89C8-F9EED885599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66A5647-D65A-4EA2-91F1-9CF77A0626EC}" type="datetimeFigureOut">
              <a:rPr lang="en-US"/>
              <a:pPr>
                <a:defRPr/>
              </a:pPr>
              <a:t>3/10/2013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14F51C-9001-47C6-86D4-97FF80C53AF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C3BD93E-50C0-4B63-95ED-93E08D81FF22}" type="datetimeFigureOut">
              <a:rPr lang="en-US"/>
              <a:pPr>
                <a:defRPr/>
              </a:pPr>
              <a:t>3/10/2013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D5290C3-4853-455A-9525-6190437F98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implicit.harvard.edu/implici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fontAlgn="auto">
              <a:spcAft>
                <a:spcPts val="0"/>
              </a:spcAft>
              <a:defRPr/>
            </a:pPr>
            <a:r>
              <a:rPr lang="sv-SE" dirty="0" smtClean="0"/>
              <a:t>Development Economics </a:t>
            </a:r>
            <a:br>
              <a:rPr lang="sv-SE" dirty="0" smtClean="0"/>
            </a:br>
            <a:r>
              <a:rPr lang="sv-SE" dirty="0" smtClean="0"/>
              <a:t>ECON 4915 </a:t>
            </a:r>
            <a:br>
              <a:rPr lang="sv-SE" dirty="0" smtClean="0"/>
            </a:br>
            <a:r>
              <a:rPr lang="sv-SE" dirty="0" smtClean="0"/>
              <a:t>Lecture 8</a:t>
            </a:r>
            <a:br>
              <a:rPr lang="sv-SE" dirty="0" smtClean="0"/>
            </a:br>
            <a:endParaRPr lang="en-US" dirty="0"/>
          </a:p>
        </p:txBody>
      </p:sp>
      <p:sp>
        <p:nvSpPr>
          <p:cNvPr id="13314" name="Subtitle 2"/>
          <p:cNvSpPr>
            <a:spLocks noGrp="1"/>
          </p:cNvSpPr>
          <p:nvPr>
            <p:ph type="subTitle" idx="1"/>
          </p:nvPr>
        </p:nvSpPr>
        <p:spPr>
          <a:xfrm>
            <a:off x="1403350" y="3500438"/>
            <a:ext cx="6400800" cy="1752600"/>
          </a:xfrm>
        </p:spPr>
        <p:txBody>
          <a:bodyPr/>
          <a:lstStyle/>
          <a:p>
            <a:endParaRPr lang="sv-SE" smtClean="0">
              <a:solidFill>
                <a:srgbClr val="898989"/>
              </a:solidFill>
            </a:endParaRPr>
          </a:p>
          <a:p>
            <a:r>
              <a:rPr lang="sv-SE" smtClean="0">
                <a:solidFill>
                  <a:srgbClr val="898989"/>
                </a:solidFill>
              </a:rPr>
              <a:t>Andreas Kotsadam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a:t>D</a:t>
            </a:r>
            <a:r>
              <a:rPr lang="en-US" dirty="0" smtClean="0"/>
              <a:t>ifferent </a:t>
            </a:r>
            <a:r>
              <a:rPr lang="en-US" dirty="0"/>
              <a:t>mechanisms.</a:t>
            </a:r>
            <a:r>
              <a:rPr lang="nb-NO" dirty="0"/>
              <a:t/>
            </a:r>
            <a:br>
              <a:rPr lang="nb-NO" dirty="0"/>
            </a:br>
            <a:endParaRPr lang="nb-NO" dirty="0"/>
          </a:p>
        </p:txBody>
      </p:sp>
      <p:sp>
        <p:nvSpPr>
          <p:cNvPr id="3" name="Content Placeholder 2"/>
          <p:cNvSpPr>
            <a:spLocks noGrp="1"/>
          </p:cNvSpPr>
          <p:nvPr>
            <p:ph idx="1"/>
          </p:nvPr>
        </p:nvSpPr>
        <p:spPr/>
        <p:txBody>
          <a:bodyPr/>
          <a:lstStyle/>
          <a:p>
            <a:r>
              <a:rPr lang="en-US" dirty="0"/>
              <a:t>Time </a:t>
            </a:r>
            <a:r>
              <a:rPr lang="en-US" dirty="0" smtClean="0"/>
              <a:t>constraints</a:t>
            </a:r>
          </a:p>
          <a:p>
            <a:r>
              <a:rPr lang="en-US" dirty="0"/>
              <a:t>lack of professional </a:t>
            </a:r>
            <a:r>
              <a:rPr lang="en-US" dirty="0" smtClean="0"/>
              <a:t>networks.</a:t>
            </a:r>
          </a:p>
          <a:p>
            <a:r>
              <a:rPr lang="en-US" dirty="0"/>
              <a:t>Direct norms. </a:t>
            </a:r>
            <a:endParaRPr lang="en-US" dirty="0" smtClean="0"/>
          </a:p>
          <a:p>
            <a:endParaRPr lang="en-US" dirty="0"/>
          </a:p>
          <a:p>
            <a:r>
              <a:rPr lang="en-US" dirty="0"/>
              <a:t>Gap in political participation is important as it reproduces existing inequalities! </a:t>
            </a:r>
            <a:endParaRPr lang="nb-NO" dirty="0"/>
          </a:p>
          <a:p>
            <a:endParaRPr lang="nb-NO" dirty="0"/>
          </a:p>
          <a:p>
            <a:endParaRPr lang="nb-NO" dirty="0"/>
          </a:p>
        </p:txBody>
      </p:sp>
    </p:spTree>
    <p:extLst>
      <p:ext uri="{BB962C8B-B14F-4D97-AF65-F5344CB8AC3E}">
        <p14:creationId xmlns:p14="http://schemas.microsoft.com/office/powerpoint/2010/main" val="756895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2"/>
          <a:srcRect/>
          <a:stretch>
            <a:fillRect/>
          </a:stretch>
        </p:blipFill>
        <p:spPr bwMode="auto">
          <a:xfrm>
            <a:off x="638175" y="765175"/>
            <a:ext cx="8361363" cy="503078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sv-SE" dirty="0" err="1" smtClean="0"/>
              <a:t>Should</a:t>
            </a:r>
            <a:r>
              <a:rPr lang="sv-SE" dirty="0" smtClean="0"/>
              <a:t> </a:t>
            </a:r>
            <a:r>
              <a:rPr lang="sv-SE" dirty="0" err="1" smtClean="0"/>
              <a:t>we</a:t>
            </a:r>
            <a:r>
              <a:rPr lang="sv-SE" dirty="0" smtClean="0"/>
              <a:t> </a:t>
            </a:r>
            <a:r>
              <a:rPr lang="sv-SE" dirty="0" err="1" smtClean="0"/>
              <a:t>expect</a:t>
            </a:r>
            <a:r>
              <a:rPr lang="sv-SE" dirty="0" smtClean="0"/>
              <a:t> </a:t>
            </a:r>
            <a:r>
              <a:rPr lang="sv-SE" dirty="0" err="1" smtClean="0"/>
              <a:t>quotas</a:t>
            </a:r>
            <a:r>
              <a:rPr lang="sv-SE" dirty="0" smtClean="0"/>
              <a:t> </a:t>
            </a:r>
            <a:r>
              <a:rPr lang="sv-SE" dirty="0" err="1" smtClean="0"/>
              <a:t>to</a:t>
            </a:r>
            <a:r>
              <a:rPr lang="sv-SE" dirty="0" smtClean="0"/>
              <a:t> </a:t>
            </a:r>
            <a:r>
              <a:rPr lang="sv-SE" dirty="0" err="1" smtClean="0"/>
              <a:t>change</a:t>
            </a:r>
            <a:r>
              <a:rPr lang="sv-SE" dirty="0" smtClean="0"/>
              <a:t> norms in </a:t>
            </a:r>
            <a:r>
              <a:rPr lang="sv-SE" dirty="0" err="1" smtClean="0"/>
              <a:t>women´s</a:t>
            </a:r>
            <a:r>
              <a:rPr lang="sv-SE" dirty="0" smtClean="0"/>
              <a:t> </a:t>
            </a:r>
            <a:r>
              <a:rPr lang="sv-SE" dirty="0" err="1" smtClean="0"/>
              <a:t>favor</a:t>
            </a:r>
            <a:r>
              <a:rPr lang="sv-SE" dirty="0" smtClean="0"/>
              <a:t>?</a:t>
            </a:r>
            <a:endParaRPr lang="en-US" dirty="0"/>
          </a:p>
        </p:txBody>
      </p:sp>
      <p:sp>
        <p:nvSpPr>
          <p:cNvPr id="24578" name="Content Placeholder 2"/>
          <p:cNvSpPr>
            <a:spLocks noGrp="1"/>
          </p:cNvSpPr>
          <p:nvPr>
            <p:ph idx="1"/>
          </p:nvPr>
        </p:nvSpPr>
        <p:spPr/>
        <p:txBody>
          <a:bodyPr/>
          <a:lstStyle/>
          <a:p>
            <a:r>
              <a:rPr lang="sv-SE" smtClean="0"/>
              <a:t>No, people may dislike quotas as voter choice becomes limited.</a:t>
            </a:r>
          </a:p>
          <a:p>
            <a:r>
              <a:rPr lang="sv-SE" smtClean="0"/>
              <a:t>No, as quotas may violate gender norms about what women should do.</a:t>
            </a:r>
          </a:p>
          <a:p>
            <a:r>
              <a:rPr lang="sv-SE" smtClean="0"/>
              <a:t>Yes, if it provides information to risk averse individuals.</a:t>
            </a:r>
          </a:p>
          <a:p>
            <a:r>
              <a:rPr lang="sv-SE" smtClean="0"/>
              <a:t>Yes, if it </a:t>
            </a:r>
            <a:r>
              <a:rPr lang="sv-SE" i="1" smtClean="0"/>
              <a:t>changes</a:t>
            </a:r>
            <a:r>
              <a:rPr lang="sv-SE" smtClean="0"/>
              <a:t> perceptions about what men and women should do.</a:t>
            </a:r>
            <a:endParaRPr 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sv-SE" smtClean="0"/>
              <a:t>Empirical strategies</a:t>
            </a:r>
            <a:endParaRPr lang="en-US" smtClean="0"/>
          </a:p>
        </p:txBody>
      </p:sp>
      <p:sp>
        <p:nvSpPr>
          <p:cNvPr id="25602" name="Content Placeholder 2"/>
          <p:cNvSpPr>
            <a:spLocks noGrp="1"/>
          </p:cNvSpPr>
          <p:nvPr>
            <p:ph idx="1"/>
          </p:nvPr>
        </p:nvSpPr>
        <p:spPr/>
        <p:txBody>
          <a:bodyPr/>
          <a:lstStyle/>
          <a:p>
            <a:r>
              <a:rPr lang="sv-SE" dirty="0" err="1" smtClean="0"/>
              <a:t>First</a:t>
            </a:r>
            <a:r>
              <a:rPr lang="sv-SE" dirty="0" smtClean="0"/>
              <a:t> </a:t>
            </a:r>
            <a:r>
              <a:rPr lang="sv-SE" dirty="0" err="1" smtClean="0"/>
              <a:t>of</a:t>
            </a:r>
            <a:r>
              <a:rPr lang="sv-SE" dirty="0" smtClean="0"/>
              <a:t> all </a:t>
            </a:r>
            <a:r>
              <a:rPr lang="sv-SE" dirty="0" err="1" smtClean="0"/>
              <a:t>they</a:t>
            </a:r>
            <a:r>
              <a:rPr lang="sv-SE" dirty="0" smtClean="0"/>
              <a:t> </a:t>
            </a:r>
            <a:r>
              <a:rPr lang="sv-SE" dirty="0" err="1" smtClean="0"/>
              <a:t>exploit</a:t>
            </a:r>
            <a:r>
              <a:rPr lang="sv-SE" dirty="0" smtClean="0"/>
              <a:t> </a:t>
            </a:r>
            <a:r>
              <a:rPr lang="sv-SE" dirty="0" err="1" smtClean="0"/>
              <a:t>random</a:t>
            </a:r>
            <a:r>
              <a:rPr lang="sv-SE" dirty="0" smtClean="0"/>
              <a:t> variation in </a:t>
            </a:r>
            <a:r>
              <a:rPr lang="sv-SE" dirty="0" err="1" smtClean="0"/>
              <a:t>quotas</a:t>
            </a:r>
            <a:r>
              <a:rPr lang="sv-SE" dirty="0" smtClean="0"/>
              <a:t> for </a:t>
            </a:r>
            <a:r>
              <a:rPr lang="sv-SE" dirty="0" err="1" smtClean="0"/>
              <a:t>female</a:t>
            </a:r>
            <a:r>
              <a:rPr lang="sv-SE" dirty="0" smtClean="0"/>
              <a:t> </a:t>
            </a:r>
            <a:r>
              <a:rPr lang="sv-SE" dirty="0" err="1" smtClean="0"/>
              <a:t>leaders</a:t>
            </a:r>
            <a:r>
              <a:rPr lang="sv-SE" dirty="0" smtClean="0"/>
              <a:t> in India.</a:t>
            </a:r>
          </a:p>
          <a:p>
            <a:r>
              <a:rPr lang="sv-SE" dirty="0" err="1" smtClean="0"/>
              <a:t>Since</a:t>
            </a:r>
            <a:r>
              <a:rPr lang="sv-SE" dirty="0" smtClean="0"/>
              <a:t> 1993 1/3 </a:t>
            </a:r>
            <a:r>
              <a:rPr lang="sv-SE" dirty="0" err="1" smtClean="0"/>
              <a:t>of</a:t>
            </a:r>
            <a:r>
              <a:rPr lang="sv-SE" dirty="0" smtClean="0"/>
              <a:t> all </a:t>
            </a:r>
            <a:r>
              <a:rPr lang="sv-SE" dirty="0" err="1" smtClean="0"/>
              <a:t>councilor</a:t>
            </a:r>
            <a:r>
              <a:rPr lang="sv-SE" dirty="0" smtClean="0"/>
              <a:t> positions and 1/3 </a:t>
            </a:r>
            <a:r>
              <a:rPr lang="sv-SE" dirty="0" err="1" smtClean="0"/>
              <a:t>of</a:t>
            </a:r>
            <a:r>
              <a:rPr lang="sv-SE" dirty="0" smtClean="0"/>
              <a:t> all </a:t>
            </a:r>
            <a:r>
              <a:rPr lang="sv-SE" dirty="0" err="1" smtClean="0"/>
              <a:t>chiefs</a:t>
            </a:r>
            <a:r>
              <a:rPr lang="sv-SE" dirty="0" smtClean="0"/>
              <a:t> (</a:t>
            </a:r>
            <a:r>
              <a:rPr lang="sv-SE" dirty="0" err="1" smtClean="0"/>
              <a:t>pradhan</a:t>
            </a:r>
            <a:r>
              <a:rPr lang="sv-SE" dirty="0" smtClean="0"/>
              <a:t>) must be </a:t>
            </a:r>
            <a:r>
              <a:rPr lang="sv-SE" dirty="0" err="1" smtClean="0"/>
              <a:t>women</a:t>
            </a:r>
            <a:r>
              <a:rPr lang="sv-SE" dirty="0" smtClean="0"/>
              <a:t>.</a:t>
            </a:r>
          </a:p>
          <a:p>
            <a:r>
              <a:rPr lang="sv-SE" dirty="0" err="1" smtClean="0"/>
              <a:t>These</a:t>
            </a:r>
            <a:r>
              <a:rPr lang="sv-SE" dirty="0" smtClean="0"/>
              <a:t> reservations </a:t>
            </a:r>
            <a:r>
              <a:rPr lang="sv-SE" dirty="0" err="1" smtClean="0"/>
              <a:t>were</a:t>
            </a:r>
            <a:r>
              <a:rPr lang="sv-SE" dirty="0" smtClean="0"/>
              <a:t> </a:t>
            </a:r>
            <a:r>
              <a:rPr lang="sv-SE" dirty="0" err="1" smtClean="0"/>
              <a:t>randomly</a:t>
            </a:r>
            <a:r>
              <a:rPr lang="sv-SE" dirty="0" smtClean="0"/>
              <a:t> </a:t>
            </a:r>
            <a:r>
              <a:rPr lang="sv-SE" dirty="0" err="1" smtClean="0"/>
              <a:t>allocated</a:t>
            </a:r>
            <a:r>
              <a:rPr lang="sv-SE" dirty="0" smtClean="0"/>
              <a:t> so </a:t>
            </a:r>
            <a:r>
              <a:rPr lang="sv-SE" dirty="0" err="1" smtClean="0"/>
              <a:t>identification</a:t>
            </a:r>
            <a:r>
              <a:rPr lang="sv-SE" dirty="0" smtClean="0"/>
              <a:t> is straightforward.</a:t>
            </a:r>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sv-SE" smtClean="0"/>
              <a:t>Empirical strategies</a:t>
            </a:r>
            <a:endParaRPr lang="en-US" smtClean="0"/>
          </a:p>
        </p:txBody>
      </p:sp>
      <p:sp>
        <p:nvSpPr>
          <p:cNvPr id="26626" name="Content Placeholder 2"/>
          <p:cNvSpPr>
            <a:spLocks noGrp="1"/>
          </p:cNvSpPr>
          <p:nvPr>
            <p:ph idx="1"/>
          </p:nvPr>
        </p:nvSpPr>
        <p:spPr/>
        <p:txBody>
          <a:bodyPr/>
          <a:lstStyle/>
          <a:p>
            <a:r>
              <a:rPr lang="sv-SE" smtClean="0"/>
              <a:t>Using this random variation they investigate whether women are more likely to be elected in areas previously reserved for women.</a:t>
            </a:r>
          </a:p>
          <a:p>
            <a:endParaRPr lang="sv-SE" smtClean="0"/>
          </a:p>
          <a:p>
            <a:r>
              <a:rPr lang="sv-SE" smtClean="0"/>
              <a:t>Then they move on to investigate whether change in voter attitude is a mechanism using survey data.</a:t>
            </a:r>
          </a:p>
          <a:p>
            <a:endParaRPr 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sv-SE" smtClean="0"/>
              <a:t>Empirical strategies</a:t>
            </a:r>
            <a:endParaRPr lang="en-US" smtClean="0"/>
          </a:p>
        </p:txBody>
      </p:sp>
      <p:sp>
        <p:nvSpPr>
          <p:cNvPr id="27650" name="Content Placeholder 2"/>
          <p:cNvSpPr>
            <a:spLocks noGrp="1"/>
          </p:cNvSpPr>
          <p:nvPr>
            <p:ph idx="1"/>
          </p:nvPr>
        </p:nvSpPr>
        <p:spPr/>
        <p:txBody>
          <a:bodyPr/>
          <a:lstStyle/>
          <a:p>
            <a:pPr lvl="0"/>
            <a:r>
              <a:rPr lang="en-US"/>
              <a:t>Vignettes with recorded speeches are further used to get experimental variation in bias against women.</a:t>
            </a:r>
          </a:p>
          <a:p>
            <a:r>
              <a:rPr lang="sv-SE" smtClean="0"/>
              <a:t>IATs</a:t>
            </a:r>
            <a:r>
              <a:rPr lang="sv-SE" dirty="0" smtClean="0"/>
              <a:t> </a:t>
            </a:r>
            <a:r>
              <a:rPr lang="sv-SE" dirty="0" err="1" smtClean="0"/>
              <a:t>were</a:t>
            </a:r>
            <a:r>
              <a:rPr lang="sv-SE" dirty="0" smtClean="0"/>
              <a:t> </a:t>
            </a:r>
            <a:r>
              <a:rPr lang="sv-SE" dirty="0" err="1" smtClean="0"/>
              <a:t>used</a:t>
            </a:r>
            <a:r>
              <a:rPr lang="sv-SE" dirty="0" smtClean="0"/>
              <a:t> </a:t>
            </a:r>
            <a:r>
              <a:rPr lang="sv-SE" dirty="0" err="1" smtClean="0"/>
              <a:t>to</a:t>
            </a:r>
            <a:r>
              <a:rPr lang="sv-SE" dirty="0" smtClean="0"/>
              <a:t> </a:t>
            </a:r>
            <a:r>
              <a:rPr lang="sv-SE" dirty="0" err="1" smtClean="0"/>
              <a:t>measure</a:t>
            </a:r>
            <a:r>
              <a:rPr lang="sv-SE" dirty="0" smtClean="0"/>
              <a:t> gender-</a:t>
            </a:r>
            <a:r>
              <a:rPr lang="sv-SE" dirty="0" err="1" smtClean="0"/>
              <a:t>occupation</a:t>
            </a:r>
            <a:r>
              <a:rPr lang="sv-SE" dirty="0" smtClean="0"/>
              <a:t> stereotypes as </a:t>
            </a:r>
            <a:r>
              <a:rPr lang="sv-SE" dirty="0" err="1" smtClean="0"/>
              <a:t>well</a:t>
            </a:r>
            <a:r>
              <a:rPr lang="sv-SE" dirty="0" smtClean="0"/>
              <a:t> as </a:t>
            </a:r>
            <a:r>
              <a:rPr lang="sv-SE" dirty="0" err="1" smtClean="0"/>
              <a:t>taste</a:t>
            </a:r>
            <a:r>
              <a:rPr lang="sv-SE" dirty="0" smtClean="0"/>
              <a:t> </a:t>
            </a:r>
            <a:r>
              <a:rPr lang="sv-SE" dirty="0" err="1" smtClean="0"/>
              <a:t>based</a:t>
            </a:r>
            <a:r>
              <a:rPr lang="sv-SE" dirty="0" smtClean="0"/>
              <a:t> </a:t>
            </a:r>
            <a:r>
              <a:rPr lang="sv-SE" dirty="0" err="1" smtClean="0"/>
              <a:t>discrimination</a:t>
            </a:r>
            <a:r>
              <a:rPr lang="sv-SE" dirty="0" smtClean="0"/>
              <a:t>.</a:t>
            </a:r>
          </a:p>
          <a:p>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sz="4000" smtClean="0"/>
              <a:t>Reservation makes it easier for women to become elected in later years</a:t>
            </a:r>
            <a:endParaRPr lang="en-US" sz="4000" smtClean="0"/>
          </a:p>
        </p:txBody>
      </p:sp>
      <p:pic>
        <p:nvPicPr>
          <p:cNvPr id="28674" name="Picture 2"/>
          <p:cNvPicPr>
            <a:picLocks noChangeAspect="1" noChangeArrowheads="1"/>
          </p:cNvPicPr>
          <p:nvPr/>
        </p:nvPicPr>
        <p:blipFill>
          <a:blip r:embed="rId2"/>
          <a:srcRect/>
          <a:stretch>
            <a:fillRect/>
          </a:stretch>
        </p:blipFill>
        <p:spPr bwMode="auto">
          <a:xfrm>
            <a:off x="395288" y="1628775"/>
            <a:ext cx="8196262" cy="476726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sv-SE" dirty="0" err="1" smtClean="0"/>
              <a:t>Several</a:t>
            </a:r>
            <a:r>
              <a:rPr lang="sv-SE" dirty="0" smtClean="0"/>
              <a:t> </a:t>
            </a:r>
            <a:r>
              <a:rPr lang="sv-SE" dirty="0" err="1" smtClean="0"/>
              <a:t>mechanisms</a:t>
            </a:r>
            <a:r>
              <a:rPr lang="sv-SE" dirty="0" smtClean="0"/>
              <a:t> </a:t>
            </a:r>
            <a:r>
              <a:rPr lang="sv-SE" dirty="0" err="1" smtClean="0"/>
              <a:t>may</a:t>
            </a:r>
            <a:r>
              <a:rPr lang="sv-SE" dirty="0" smtClean="0"/>
              <a:t> be at play</a:t>
            </a:r>
            <a:endParaRPr lang="en-US" dirty="0"/>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a:t>First, female </a:t>
            </a:r>
            <a:r>
              <a:rPr lang="en-US" dirty="0" err="1"/>
              <a:t>pradhans</a:t>
            </a:r>
            <a:r>
              <a:rPr lang="en-US" dirty="0"/>
              <a:t> may act as important role models and </a:t>
            </a:r>
            <a:r>
              <a:rPr lang="en-US" dirty="0" smtClean="0"/>
              <a:t>mentors.</a:t>
            </a:r>
          </a:p>
          <a:p>
            <a:pPr fontAlgn="auto">
              <a:spcAft>
                <a:spcPts val="0"/>
              </a:spcAft>
              <a:buFont typeface="Arial" pitchFamily="34" charset="0"/>
              <a:buChar char="•"/>
              <a:defRPr/>
            </a:pPr>
            <a:r>
              <a:rPr lang="en-US" dirty="0"/>
              <a:t>Second, female </a:t>
            </a:r>
            <a:r>
              <a:rPr lang="en-US" dirty="0" err="1"/>
              <a:t>pradhans</a:t>
            </a:r>
            <a:r>
              <a:rPr lang="en-US" dirty="0"/>
              <a:t> may have also helped create and strengthen political networks that benefit women politicians</a:t>
            </a:r>
            <a:r>
              <a:rPr lang="en-US" dirty="0" smtClean="0"/>
              <a:t>.</a:t>
            </a:r>
          </a:p>
          <a:p>
            <a:pPr fontAlgn="auto">
              <a:spcAft>
                <a:spcPts val="0"/>
              </a:spcAft>
              <a:buFont typeface="Arial" pitchFamily="34" charset="0"/>
              <a:buChar char="•"/>
              <a:defRPr/>
            </a:pPr>
            <a:r>
              <a:rPr lang="en-US" dirty="0"/>
              <a:t>Third, women leaders take different policy </a:t>
            </a:r>
            <a:r>
              <a:rPr lang="en-US" dirty="0" smtClean="0"/>
              <a:t>decisions.</a:t>
            </a:r>
          </a:p>
          <a:p>
            <a:pPr fontAlgn="auto">
              <a:spcAft>
                <a:spcPts val="0"/>
              </a:spcAft>
              <a:buFont typeface="Arial" pitchFamily="34" charset="0"/>
              <a:buChar char="•"/>
              <a:defRPr/>
            </a:pPr>
            <a:r>
              <a:rPr lang="sv-SE" b="1" dirty="0" err="1" smtClean="0"/>
              <a:t>Fourth</a:t>
            </a:r>
            <a:r>
              <a:rPr lang="sv-SE" b="1" dirty="0" smtClean="0"/>
              <a:t>, </a:t>
            </a:r>
            <a:r>
              <a:rPr lang="en-US" b="1" dirty="0"/>
              <a:t>exposure to a female </a:t>
            </a:r>
            <a:r>
              <a:rPr lang="en-US" b="1" dirty="0" err="1"/>
              <a:t>pradhan</a:t>
            </a:r>
            <a:r>
              <a:rPr lang="en-US" b="1" dirty="0"/>
              <a:t> may change voter </a:t>
            </a:r>
            <a:r>
              <a:rPr lang="en-US" b="1" dirty="0" smtClean="0"/>
              <a:t>attitudes.</a:t>
            </a:r>
            <a:endParaRPr 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p:txBody>
          <a:bodyPr/>
          <a:lstStyle/>
          <a:p>
            <a:r>
              <a:rPr lang="sv-SE" smtClean="0"/>
              <a:t>Test of changed attitudes</a:t>
            </a:r>
            <a:endParaRPr lang="nb-NO" smtClean="0"/>
          </a:p>
        </p:txBody>
      </p:sp>
      <p:sp>
        <p:nvSpPr>
          <p:cNvPr id="59395" name="Rectangle 3"/>
          <p:cNvSpPr>
            <a:spLocks noGrp="1"/>
          </p:cNvSpPr>
          <p:nvPr>
            <p:ph type="body" idx="1"/>
          </p:nvPr>
        </p:nvSpPr>
        <p:spPr/>
        <p:txBody>
          <a:bodyPr/>
          <a:lstStyle/>
          <a:p>
            <a:r>
              <a:rPr lang="en-US" altLang="zh-CN" smtClean="0"/>
              <a:t>First they use survey data asking </a:t>
            </a:r>
            <a:r>
              <a:rPr lang="nb-NO" altLang="zh-CN" smtClean="0"/>
              <a:t>respondents to evaluate their pradhans </a:t>
            </a:r>
            <a:r>
              <a:rPr lang="nb-NO" smtClean="0"/>
              <a:t>and their satisfaction with level of public goods provision.</a:t>
            </a:r>
          </a:p>
          <a:p>
            <a:r>
              <a:rPr lang="nb-NO" smtClean="0"/>
              <a:t>Then the survey elicited  experimental data on villager evaluation of hypothetical leaders.  </a:t>
            </a:r>
            <a:r>
              <a:rPr lang="nb-NO" altLang="zh-CN" smtClean="0"/>
              <a:t> </a:t>
            </a:r>
            <a:endParaRPr lang="nb-NO"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p:txBody>
          <a:bodyPr/>
          <a:lstStyle/>
          <a:p>
            <a:r>
              <a:rPr lang="sv-SE" smtClean="0"/>
              <a:t>Evaluations of leaders (1)</a:t>
            </a:r>
            <a:endParaRPr lang="nb-NO" smtClean="0"/>
          </a:p>
        </p:txBody>
      </p:sp>
      <p:sp>
        <p:nvSpPr>
          <p:cNvPr id="60419" name="Rectangle 3"/>
          <p:cNvSpPr>
            <a:spLocks noGrp="1"/>
          </p:cNvSpPr>
          <p:nvPr>
            <p:ph type="body" idx="1"/>
          </p:nvPr>
        </p:nvSpPr>
        <p:spPr/>
        <p:txBody>
          <a:bodyPr/>
          <a:lstStyle/>
          <a:p>
            <a:r>
              <a:rPr lang="nb-NO" sz="2800" smtClean="0"/>
              <a:t>Evaluations in villages reserved once were significantly worse than in never-reserved villages.</a:t>
            </a:r>
          </a:p>
          <a:p>
            <a:r>
              <a:rPr lang="nb-NO" sz="2800" smtClean="0"/>
              <a:t>In contrast, in twice-reserved villages there was no difference as compared to never-reserved villages.</a:t>
            </a:r>
          </a:p>
          <a:p>
            <a:r>
              <a:rPr lang="nb-NO" sz="2800" smtClean="0"/>
              <a:t>Why? They examine two plausible explanations: Relative to first generation female pradhans, second generation female pradhans either have different characteristics or act differently.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sv-SE" dirty="0" smtClean="0"/>
              <a:t>Outline</a:t>
            </a:r>
            <a:endParaRPr lang="en-US" dirty="0" smtClean="0"/>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sv-SE" dirty="0" smtClean="0"/>
              <a:t>Possible exam </a:t>
            </a:r>
            <a:r>
              <a:rPr lang="sv-SE" dirty="0" smtClean="0"/>
              <a:t>question and </a:t>
            </a:r>
            <a:r>
              <a:rPr lang="sv-SE" dirty="0" smtClean="0"/>
              <a:t>a recap.</a:t>
            </a:r>
          </a:p>
          <a:p>
            <a:pPr marL="0" indent="0" fontAlgn="auto">
              <a:spcAft>
                <a:spcPts val="0"/>
              </a:spcAft>
              <a:buFont typeface="Arial" pitchFamily="34" charset="0"/>
              <a:buNone/>
              <a:defRPr/>
            </a:pPr>
            <a:endParaRPr lang="sv-SE" dirty="0" smtClean="0"/>
          </a:p>
          <a:p>
            <a:pPr fontAlgn="auto">
              <a:spcAft>
                <a:spcPts val="0"/>
              </a:spcAft>
              <a:buFont typeface="Arial" pitchFamily="34" charset="0"/>
              <a:buChar char="•"/>
              <a:defRPr/>
            </a:pPr>
            <a:r>
              <a:rPr lang="sv-SE" dirty="0" err="1" smtClean="0"/>
              <a:t>Political</a:t>
            </a:r>
            <a:r>
              <a:rPr lang="sv-SE" dirty="0" smtClean="0"/>
              <a:t> and </a:t>
            </a:r>
            <a:r>
              <a:rPr lang="sv-SE" dirty="0" err="1" smtClean="0"/>
              <a:t>Cultural</a:t>
            </a:r>
            <a:r>
              <a:rPr lang="sv-SE" dirty="0" smtClean="0"/>
              <a:t> </a:t>
            </a:r>
            <a:r>
              <a:rPr lang="sv-SE" dirty="0" err="1" smtClean="0"/>
              <a:t>change</a:t>
            </a:r>
            <a:endParaRPr lang="sv-SE" dirty="0" smtClean="0"/>
          </a:p>
          <a:p>
            <a:pPr marL="0" indent="0" fontAlgn="auto">
              <a:spcAft>
                <a:spcPts val="0"/>
              </a:spcAft>
              <a:buNone/>
              <a:defRPr/>
            </a:pPr>
            <a:endParaRPr lang="sv-SE" dirty="0" smtClean="0"/>
          </a:p>
          <a:p>
            <a:pPr lvl="2" fontAlgn="auto">
              <a:lnSpc>
                <a:spcPct val="90000"/>
              </a:lnSpc>
              <a:spcBef>
                <a:spcPct val="0"/>
              </a:spcBef>
              <a:spcAft>
                <a:spcPts val="600"/>
              </a:spcAft>
              <a:buFont typeface="Wingdings" pitchFamily="2" charset="2"/>
              <a:buChar char="Ø"/>
              <a:defRPr/>
            </a:pPr>
            <a:r>
              <a:rPr lang="sv-SE" dirty="0" smtClean="0"/>
              <a:t> </a:t>
            </a:r>
            <a:r>
              <a:rPr lang="en-US" altLang="zh-CN" dirty="0" smtClean="0"/>
              <a:t>Quotas for women in Politics (</a:t>
            </a:r>
            <a:r>
              <a:rPr lang="en-US" altLang="zh-CN" dirty="0" err="1" smtClean="0"/>
              <a:t>Beaman</a:t>
            </a:r>
            <a:r>
              <a:rPr lang="en-US" altLang="zh-CN" dirty="0" smtClean="0"/>
              <a:t> et al. 2009)</a:t>
            </a:r>
            <a:r>
              <a:rPr lang="sv-SE" dirty="0" smtClean="0"/>
              <a:t>.</a:t>
            </a:r>
          </a:p>
          <a:p>
            <a:pPr lvl="2" fontAlgn="auto">
              <a:lnSpc>
                <a:spcPct val="90000"/>
              </a:lnSpc>
              <a:spcBef>
                <a:spcPct val="0"/>
              </a:spcBef>
              <a:spcAft>
                <a:spcPts val="600"/>
              </a:spcAft>
              <a:buFont typeface="Wingdings" pitchFamily="2" charset="2"/>
              <a:buChar char="Ø"/>
              <a:defRPr/>
            </a:pPr>
            <a:endParaRPr lang="sv-SE" dirty="0" smtClean="0"/>
          </a:p>
          <a:p>
            <a:pPr lvl="2" fontAlgn="auto">
              <a:lnSpc>
                <a:spcPct val="90000"/>
              </a:lnSpc>
              <a:spcBef>
                <a:spcPct val="0"/>
              </a:spcBef>
              <a:spcAft>
                <a:spcPts val="600"/>
              </a:spcAft>
              <a:buFont typeface="Wingdings" pitchFamily="2" charset="2"/>
              <a:buChar char="Ø"/>
              <a:defRPr/>
            </a:pPr>
            <a:r>
              <a:rPr lang="sv-SE" dirty="0" smtClean="0"/>
              <a:t> </a:t>
            </a:r>
            <a:r>
              <a:rPr lang="en-US" altLang="zh-CN" dirty="0" smtClean="0"/>
              <a:t>Cable TV (Jensen and Oster 2009)</a:t>
            </a:r>
            <a:r>
              <a:rPr lang="sv-SE" dirty="0" smtClean="0"/>
              <a:t>.</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p:txBody>
          <a:bodyPr/>
          <a:lstStyle/>
          <a:p>
            <a:r>
              <a:rPr lang="sv-SE" smtClean="0"/>
              <a:t>Evaluations of leaders (2)</a:t>
            </a:r>
            <a:endParaRPr lang="nb-NO" smtClean="0"/>
          </a:p>
        </p:txBody>
      </p:sp>
      <p:sp>
        <p:nvSpPr>
          <p:cNvPr id="61443" name="Rectangle 3"/>
          <p:cNvSpPr>
            <a:spLocks noGrp="1"/>
          </p:cNvSpPr>
          <p:nvPr>
            <p:ph type="body" idx="1"/>
          </p:nvPr>
        </p:nvSpPr>
        <p:spPr/>
        <p:txBody>
          <a:bodyPr/>
          <a:lstStyle/>
          <a:p>
            <a:r>
              <a:rPr lang="nb-NO" dirty="0" smtClean="0"/>
              <a:t>No </a:t>
            </a:r>
            <a:r>
              <a:rPr lang="nb-NO" dirty="0" err="1" smtClean="0"/>
              <a:t>indication</a:t>
            </a:r>
            <a:r>
              <a:rPr lang="nb-NO" dirty="0" smtClean="0"/>
              <a:t> </a:t>
            </a:r>
            <a:r>
              <a:rPr lang="nb-NO" dirty="0" err="1" smtClean="0"/>
              <a:t>that</a:t>
            </a:r>
            <a:r>
              <a:rPr lang="nb-NO" dirty="0" smtClean="0"/>
              <a:t> </a:t>
            </a:r>
            <a:r>
              <a:rPr lang="nb-NO" i="1" dirty="0" err="1" smtClean="0"/>
              <a:t>observable</a:t>
            </a:r>
            <a:r>
              <a:rPr lang="nb-NO" dirty="0" smtClean="0"/>
              <a:t> </a:t>
            </a:r>
            <a:r>
              <a:rPr lang="nb-NO" dirty="0" err="1" smtClean="0"/>
              <a:t>differences</a:t>
            </a:r>
            <a:r>
              <a:rPr lang="nb-NO" dirty="0" smtClean="0"/>
              <a:t> </a:t>
            </a:r>
            <a:r>
              <a:rPr lang="nb-NO" dirty="0" err="1" smtClean="0"/>
              <a:t>between</a:t>
            </a:r>
            <a:r>
              <a:rPr lang="nb-NO" dirty="0" smtClean="0"/>
              <a:t> male and </a:t>
            </a:r>
            <a:r>
              <a:rPr lang="nb-NO" dirty="0" err="1" smtClean="0"/>
              <a:t>female</a:t>
            </a:r>
            <a:r>
              <a:rPr lang="nb-NO" dirty="0" smtClean="0"/>
              <a:t> </a:t>
            </a:r>
            <a:r>
              <a:rPr lang="nb-NO" dirty="0" err="1" smtClean="0"/>
              <a:t>pradhans</a:t>
            </a:r>
            <a:r>
              <a:rPr lang="nb-NO" dirty="0" smtClean="0"/>
              <a:t> drive </a:t>
            </a:r>
            <a:r>
              <a:rPr lang="nb-NO" dirty="0" err="1" smtClean="0"/>
              <a:t>the</a:t>
            </a:r>
            <a:r>
              <a:rPr lang="nb-NO" dirty="0" smtClean="0"/>
              <a:t> </a:t>
            </a:r>
            <a:r>
              <a:rPr lang="nb-NO" dirty="0" err="1" smtClean="0"/>
              <a:t>evaluation</a:t>
            </a:r>
            <a:r>
              <a:rPr lang="nb-NO" dirty="0" smtClean="0"/>
              <a:t> gap. </a:t>
            </a:r>
          </a:p>
          <a:p>
            <a:r>
              <a:rPr lang="nb-NO" dirty="0" smtClean="0"/>
              <a:t>And male </a:t>
            </a:r>
            <a:r>
              <a:rPr lang="nb-NO" dirty="0" err="1" smtClean="0"/>
              <a:t>pradhans</a:t>
            </a:r>
            <a:r>
              <a:rPr lang="nb-NO" dirty="0" smtClean="0"/>
              <a:t> do not </a:t>
            </a:r>
            <a:r>
              <a:rPr lang="nb-NO" dirty="0" err="1" smtClean="0"/>
              <a:t>outperform</a:t>
            </a:r>
            <a:r>
              <a:rPr lang="nb-NO" dirty="0" smtClean="0"/>
              <a:t> </a:t>
            </a:r>
            <a:r>
              <a:rPr lang="nb-NO" dirty="0" err="1" smtClean="0"/>
              <a:t>female</a:t>
            </a:r>
            <a:r>
              <a:rPr lang="nb-NO" dirty="0" smtClean="0"/>
              <a:t> </a:t>
            </a:r>
            <a:r>
              <a:rPr lang="nb-NO" dirty="0" err="1" smtClean="0"/>
              <a:t>pradhans</a:t>
            </a:r>
            <a:r>
              <a:rPr lang="nb-NO" dirty="0" smtClean="0"/>
              <a:t> (</a:t>
            </a:r>
            <a:r>
              <a:rPr lang="nb-NO" dirty="0" err="1" smtClean="0"/>
              <a:t>women</a:t>
            </a:r>
            <a:r>
              <a:rPr lang="nb-NO" dirty="0" smtClean="0"/>
              <a:t> leaders </a:t>
            </a:r>
            <a:r>
              <a:rPr lang="nb-NO" dirty="0" err="1" smtClean="0"/>
              <a:t>provide</a:t>
            </a:r>
            <a:r>
              <a:rPr lang="nb-NO" dirty="0" smtClean="0"/>
              <a:t> more </a:t>
            </a:r>
            <a:r>
              <a:rPr lang="nb-NO" dirty="0" err="1" smtClean="0"/>
              <a:t>public</a:t>
            </a:r>
            <a:r>
              <a:rPr lang="nb-NO" dirty="0" smtClean="0"/>
              <a:t> </a:t>
            </a:r>
            <a:r>
              <a:rPr lang="nb-NO" dirty="0" err="1" smtClean="0"/>
              <a:t>goods</a:t>
            </a:r>
            <a:r>
              <a:rPr lang="nb-NO" dirty="0" smtClean="0"/>
              <a:t> </a:t>
            </a:r>
            <a:r>
              <a:rPr lang="nb-NO" dirty="0" err="1" smtClean="0"/>
              <a:t>of</a:t>
            </a:r>
            <a:r>
              <a:rPr lang="nb-NO" dirty="0" smtClean="0"/>
              <a:t> </a:t>
            </a:r>
            <a:r>
              <a:rPr lang="nb-NO" dirty="0" err="1" smtClean="0"/>
              <a:t>equal</a:t>
            </a:r>
            <a:r>
              <a:rPr lang="nb-NO" dirty="0" smtClean="0"/>
              <a:t> </a:t>
            </a:r>
            <a:r>
              <a:rPr lang="nb-NO" dirty="0" err="1" smtClean="0"/>
              <a:t>quality</a:t>
            </a:r>
            <a:r>
              <a:rPr lang="nb-NO" dirty="0" smtClean="0"/>
              <a:t> and </a:t>
            </a:r>
            <a:r>
              <a:rPr lang="nb-NO" dirty="0" err="1" smtClean="0"/>
              <a:t>are</a:t>
            </a:r>
            <a:r>
              <a:rPr lang="nb-NO" dirty="0" smtClean="0"/>
              <a:t> less </a:t>
            </a:r>
            <a:r>
              <a:rPr lang="nb-NO" dirty="0" err="1" smtClean="0"/>
              <a:t>likely</a:t>
            </a:r>
            <a:r>
              <a:rPr lang="nb-NO" dirty="0" smtClean="0"/>
              <a:t> to </a:t>
            </a:r>
            <a:r>
              <a:rPr lang="nb-NO" dirty="0" err="1" smtClean="0"/>
              <a:t>take</a:t>
            </a:r>
            <a:r>
              <a:rPr lang="nb-NO" dirty="0" smtClean="0"/>
              <a:t> </a:t>
            </a:r>
            <a:r>
              <a:rPr lang="nb-NO" dirty="0" err="1" smtClean="0"/>
              <a:t>bribes</a:t>
            </a:r>
            <a:r>
              <a:rPr lang="nb-NO" dirty="0" smtClean="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p:txBody>
          <a:bodyPr/>
          <a:lstStyle/>
          <a:p>
            <a:r>
              <a:rPr lang="sv-SE" smtClean="0"/>
              <a:t>Evaluations of leaders (3)</a:t>
            </a:r>
            <a:endParaRPr lang="nb-NO" smtClean="0"/>
          </a:p>
        </p:txBody>
      </p:sp>
      <p:sp>
        <p:nvSpPr>
          <p:cNvPr id="62467" name="Rectangle 3"/>
          <p:cNvSpPr>
            <a:spLocks noGrp="1"/>
          </p:cNvSpPr>
          <p:nvPr>
            <p:ph type="body" idx="1"/>
          </p:nvPr>
        </p:nvSpPr>
        <p:spPr/>
        <p:txBody>
          <a:bodyPr/>
          <a:lstStyle/>
          <a:p>
            <a:r>
              <a:rPr lang="nb-NO" smtClean="0"/>
              <a:t>However, the bundle of public goods chosen by female leaders may be less valued by male villagers. </a:t>
            </a:r>
          </a:p>
          <a:p>
            <a:r>
              <a:rPr lang="nb-NO" smtClean="0"/>
              <a:t>Alternatively, the evaluation gap may reflect the fact that first-time women leaders are simply worse at getting credit for their work.</a:t>
            </a:r>
          </a:p>
          <a:p>
            <a:r>
              <a:rPr lang="nb-NO" smtClean="0"/>
              <a:t>Or are less willing (or able) to bribe influential villagers.  </a:t>
            </a:r>
          </a:p>
          <a:p>
            <a:endParaRPr lang="nb-NO"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p:txBody>
          <a:bodyPr/>
          <a:lstStyle/>
          <a:p>
            <a:r>
              <a:rPr lang="sv-SE" smtClean="0"/>
              <a:t>Experimental evidence</a:t>
            </a:r>
            <a:endParaRPr lang="nb-NO" smtClean="0"/>
          </a:p>
        </p:txBody>
      </p:sp>
      <p:sp>
        <p:nvSpPr>
          <p:cNvPr id="63491" name="Rectangle 3"/>
          <p:cNvSpPr>
            <a:spLocks noGrp="1"/>
          </p:cNvSpPr>
          <p:nvPr>
            <p:ph type="body" idx="1"/>
          </p:nvPr>
        </p:nvSpPr>
        <p:spPr/>
        <p:txBody>
          <a:bodyPr/>
          <a:lstStyle/>
          <a:p>
            <a:r>
              <a:rPr lang="sv-SE" smtClean="0"/>
              <a:t>Use vignettes and IATs to capture both taste based and statistical discrimination. </a:t>
            </a:r>
          </a:p>
          <a:p>
            <a:r>
              <a:rPr lang="sv-SE" smtClean="0"/>
              <a:t>Vignettes follow the ”Goldberg paradigm”, the gender of the protagonist is randomly varied in a tape recorded leader speach. </a:t>
            </a:r>
          </a:p>
          <a:p>
            <a:r>
              <a:rPr lang="sv-SE" smtClean="0"/>
              <a:t>One activity based and two taste based IATs were used. </a:t>
            </a:r>
            <a:endParaRPr lang="nb-NO"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p:txBody>
          <a:bodyPr/>
          <a:lstStyle/>
          <a:p>
            <a:r>
              <a:rPr lang="sv-SE" smtClean="0"/>
              <a:t>Implicit association tests</a:t>
            </a:r>
            <a:endParaRPr lang="nb-NO" smtClean="0"/>
          </a:p>
        </p:txBody>
      </p:sp>
      <p:sp>
        <p:nvSpPr>
          <p:cNvPr id="64515" name="Rectangle 3"/>
          <p:cNvSpPr>
            <a:spLocks noGrp="1"/>
          </p:cNvSpPr>
          <p:nvPr>
            <p:ph type="body" idx="1"/>
          </p:nvPr>
        </p:nvSpPr>
        <p:spPr/>
        <p:txBody>
          <a:bodyPr/>
          <a:lstStyle/>
          <a:p>
            <a:r>
              <a:rPr lang="nb-NO" smtClean="0"/>
              <a:t>An IAT is a computerized test that aims to measure attitudes of which respondents may not be explicitly cognizant. </a:t>
            </a:r>
          </a:p>
          <a:p>
            <a:r>
              <a:rPr lang="nb-NO" smtClean="0"/>
              <a:t>It uses a double-categorization task to measure the strength of respondent association between two concepts.</a:t>
            </a:r>
          </a:p>
          <a:p>
            <a:endParaRPr lang="nb-NO"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nb-NO" b="1" dirty="0" err="1">
                <a:solidFill>
                  <a:srgbClr val="000000"/>
                </a:solidFill>
                <a:latin typeface="Calibri" pitchFamily="34" charset="0"/>
                <a:ea typeface="Times New Roman" pitchFamily="18" charset="0"/>
                <a:cs typeface="Times New Roman" pitchFamily="18" charset="0"/>
              </a:rPr>
              <a:t>Task</a:t>
            </a:r>
            <a:r>
              <a:rPr lang="nb-NO" b="1" dirty="0">
                <a:solidFill>
                  <a:srgbClr val="000000"/>
                </a:solidFill>
                <a:latin typeface="Calibri" pitchFamily="34" charset="0"/>
                <a:ea typeface="Times New Roman" pitchFamily="18" charset="0"/>
                <a:cs typeface="Times New Roman" pitchFamily="18" charset="0"/>
              </a:rPr>
              <a:t> 1 (</a:t>
            </a:r>
            <a:r>
              <a:rPr lang="nb-NO" b="1" dirty="0" err="1">
                <a:solidFill>
                  <a:srgbClr val="000000"/>
                </a:solidFill>
                <a:latin typeface="Calibri" pitchFamily="34" charset="0"/>
                <a:ea typeface="Times New Roman" pitchFamily="18" charset="0"/>
                <a:cs typeface="Times New Roman" pitchFamily="18" charset="0"/>
              </a:rPr>
              <a:t>practice</a:t>
            </a:r>
            <a:r>
              <a:rPr lang="nb-NO" b="1" dirty="0">
                <a:solidFill>
                  <a:srgbClr val="000000"/>
                </a:solidFill>
                <a:latin typeface="Calibri" pitchFamily="34" charset="0"/>
                <a:ea typeface="Times New Roman" pitchFamily="18" charset="0"/>
                <a:cs typeface="Times New Roman" pitchFamily="18" charset="0"/>
              </a:rPr>
              <a:t>):</a:t>
            </a:r>
            <a:r>
              <a:rPr lang="nb-NO" sz="8000" dirty="0">
                <a:latin typeface="Arial" pitchFamily="34" charset="0"/>
                <a:cs typeface="Arial" pitchFamily="34" charset="0"/>
              </a:rPr>
              <a:t/>
            </a:r>
            <a:br>
              <a:rPr lang="nb-NO" sz="8000" dirty="0">
                <a:latin typeface="Arial" pitchFamily="34" charset="0"/>
                <a:cs typeface="Arial" pitchFamily="34" charset="0"/>
              </a:rPr>
            </a:br>
            <a:endParaRPr lang="nb-NO"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07605939"/>
              </p:ext>
            </p:extLst>
          </p:nvPr>
        </p:nvGraphicFramePr>
        <p:xfrm>
          <a:off x="1547664" y="1556792"/>
          <a:ext cx="5616624" cy="3744416"/>
        </p:xfrm>
        <a:graphic>
          <a:graphicData uri="http://schemas.openxmlformats.org/drawingml/2006/table">
            <a:tbl>
              <a:tblPr firstRow="1" firstCol="1" bandRow="1">
                <a:tableStyleId>{5C22544A-7EE6-4342-B048-85BDC9FD1C3A}</a:tableStyleId>
              </a:tblPr>
              <a:tblGrid>
                <a:gridCol w="2808312"/>
                <a:gridCol w="2808312"/>
              </a:tblGrid>
              <a:tr h="656059">
                <a:tc>
                  <a:txBody>
                    <a:bodyPr/>
                    <a:lstStyle/>
                    <a:p>
                      <a:pPr>
                        <a:lnSpc>
                          <a:spcPct val="115000"/>
                        </a:lnSpc>
                        <a:spcAft>
                          <a:spcPts val="0"/>
                        </a:spcAft>
                      </a:pPr>
                      <a:r>
                        <a:rPr lang="nb-NO" sz="1200" dirty="0" err="1">
                          <a:solidFill>
                            <a:srgbClr val="92D050"/>
                          </a:solidFill>
                          <a:effectLst/>
                        </a:rPr>
                        <a:t>Pleasant</a:t>
                      </a:r>
                      <a:endParaRPr lang="nb-NO" sz="1100" dirty="0">
                        <a:solidFill>
                          <a:srgbClr val="92D050"/>
                        </a:solidFill>
                        <a:effectLst/>
                        <a:latin typeface="Calibri"/>
                        <a:ea typeface="SimSun"/>
                        <a:cs typeface="Times New Roman"/>
                      </a:endParaRPr>
                    </a:p>
                  </a:txBody>
                  <a:tcPr marL="9525" marR="9525" marT="9525" marB="9525">
                    <a:solidFill>
                      <a:schemeClr val="tx1"/>
                    </a:solidFill>
                  </a:tcPr>
                </a:tc>
                <a:tc>
                  <a:txBody>
                    <a:bodyPr/>
                    <a:lstStyle/>
                    <a:p>
                      <a:pPr algn="r">
                        <a:lnSpc>
                          <a:spcPct val="115000"/>
                        </a:lnSpc>
                        <a:spcAft>
                          <a:spcPts val="0"/>
                        </a:spcAft>
                      </a:pPr>
                      <a:r>
                        <a:rPr lang="nb-NO" sz="1200" dirty="0" err="1">
                          <a:solidFill>
                            <a:srgbClr val="92D050"/>
                          </a:solidFill>
                          <a:effectLst/>
                        </a:rPr>
                        <a:t>Unpleasant</a:t>
                      </a:r>
                      <a:endParaRPr lang="nb-NO" sz="1100" dirty="0">
                        <a:solidFill>
                          <a:srgbClr val="92D050"/>
                        </a:solidFill>
                        <a:effectLst/>
                        <a:latin typeface="Calibri"/>
                        <a:ea typeface="SimSun"/>
                        <a:cs typeface="Times New Roman"/>
                      </a:endParaRPr>
                    </a:p>
                  </a:txBody>
                  <a:tcPr marL="9525" marR="9525" marT="9525" marB="9525">
                    <a:solidFill>
                      <a:schemeClr val="tx1"/>
                    </a:solidFill>
                  </a:tcPr>
                </a:tc>
              </a:tr>
              <a:tr h="1366631">
                <a:tc gridSpan="2">
                  <a:txBody>
                    <a:bodyPr/>
                    <a:lstStyle/>
                    <a:p>
                      <a:pPr algn="ctr">
                        <a:lnSpc>
                          <a:spcPct val="115000"/>
                        </a:lnSpc>
                        <a:spcAft>
                          <a:spcPts val="0"/>
                        </a:spcAft>
                      </a:pPr>
                      <a:r>
                        <a:rPr lang="nb-NO" sz="1200" dirty="0">
                          <a:effectLst/>
                        </a:rPr>
                        <a:t/>
                      </a:r>
                      <a:br>
                        <a:rPr lang="nb-NO" sz="1200" dirty="0">
                          <a:effectLst/>
                        </a:rPr>
                      </a:br>
                      <a:r>
                        <a:rPr lang="nb-NO" sz="1350" dirty="0" err="1">
                          <a:solidFill>
                            <a:srgbClr val="92D050"/>
                          </a:solidFill>
                          <a:effectLst/>
                        </a:rPr>
                        <a:t>Suffering</a:t>
                      </a:r>
                      <a:endParaRPr lang="nb-NO" sz="1100" dirty="0">
                        <a:solidFill>
                          <a:srgbClr val="92D050"/>
                        </a:solidFill>
                        <a:effectLst/>
                        <a:latin typeface="Calibri"/>
                        <a:ea typeface="SimSun"/>
                        <a:cs typeface="Times New Roman"/>
                      </a:endParaRPr>
                    </a:p>
                  </a:txBody>
                  <a:tcPr marL="9525" marR="9525" marT="9525" marB="9525">
                    <a:solidFill>
                      <a:schemeClr val="tx1"/>
                    </a:solidFill>
                  </a:tcPr>
                </a:tc>
                <a:tc hMerge="1">
                  <a:txBody>
                    <a:bodyPr/>
                    <a:lstStyle/>
                    <a:p>
                      <a:endParaRPr lang="nb-NO"/>
                    </a:p>
                  </a:txBody>
                  <a:tcPr/>
                </a:tc>
              </a:tr>
              <a:tr h="1721726">
                <a:tc gridSpan="2">
                  <a:txBody>
                    <a:bodyPr/>
                    <a:lstStyle/>
                    <a:p>
                      <a:pPr algn="ctr">
                        <a:lnSpc>
                          <a:spcPct val="115000"/>
                        </a:lnSpc>
                        <a:spcAft>
                          <a:spcPts val="0"/>
                        </a:spcAft>
                      </a:pPr>
                      <a:r>
                        <a:rPr lang="en-US" sz="1200" dirty="0">
                          <a:effectLst/>
                        </a:rPr>
                        <a:t/>
                      </a:r>
                      <a:br>
                        <a:rPr lang="en-US" sz="1200" dirty="0">
                          <a:effectLst/>
                        </a:rPr>
                      </a:br>
                      <a:r>
                        <a:rPr lang="en-US" sz="1000" dirty="0">
                          <a:effectLst/>
                        </a:rPr>
                        <a:t>Press E to classify as Pleasant</a:t>
                      </a:r>
                      <a:br>
                        <a:rPr lang="en-US" sz="1000" dirty="0">
                          <a:effectLst/>
                        </a:rPr>
                      </a:br>
                      <a:r>
                        <a:rPr lang="en-US" sz="1000" dirty="0">
                          <a:effectLst/>
                        </a:rPr>
                        <a:t>or I to classify as Unpleasant</a:t>
                      </a:r>
                      <a:endParaRPr lang="nb-NO" sz="1100" dirty="0">
                        <a:effectLst/>
                        <a:latin typeface="Calibri"/>
                        <a:ea typeface="SimSun"/>
                        <a:cs typeface="Times New Roman"/>
                      </a:endParaRPr>
                    </a:p>
                  </a:txBody>
                  <a:tcPr marL="9525" marR="9525" marT="9525" marB="9525">
                    <a:solidFill>
                      <a:schemeClr val="tx1"/>
                    </a:solidFill>
                  </a:tcPr>
                </a:tc>
                <a:tc hMerge="1">
                  <a:txBody>
                    <a:bodyPr/>
                    <a:lstStyle/>
                    <a:p>
                      <a:endParaRPr lang="nb-NO"/>
                    </a:p>
                  </a:txBody>
                  <a:tcPr/>
                </a:tc>
              </a:tr>
            </a:tbl>
          </a:graphicData>
        </a:graphic>
      </p:graphicFrame>
    </p:spTree>
    <p:extLst>
      <p:ext uri="{BB962C8B-B14F-4D97-AF65-F5344CB8AC3E}">
        <p14:creationId xmlns:p14="http://schemas.microsoft.com/office/powerpoint/2010/main" val="3927906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Task 2 data collection</a:t>
            </a:r>
            <a:endParaRPr lang="nb-NO"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6009161"/>
              </p:ext>
            </p:extLst>
          </p:nvPr>
        </p:nvGraphicFramePr>
        <p:xfrm>
          <a:off x="1763685" y="1916832"/>
          <a:ext cx="5760642" cy="3456384"/>
        </p:xfrm>
        <a:graphic>
          <a:graphicData uri="http://schemas.openxmlformats.org/drawingml/2006/table">
            <a:tbl>
              <a:tblPr firstRow="1" firstCol="1" bandRow="1">
                <a:tableStyleId>{5C22544A-7EE6-4342-B048-85BDC9FD1C3A}</a:tableStyleId>
              </a:tblPr>
              <a:tblGrid>
                <a:gridCol w="2880321"/>
                <a:gridCol w="2880321"/>
              </a:tblGrid>
              <a:tr h="602320">
                <a:tc>
                  <a:txBody>
                    <a:bodyPr/>
                    <a:lstStyle/>
                    <a:p>
                      <a:pPr>
                        <a:lnSpc>
                          <a:spcPct val="115000"/>
                        </a:lnSpc>
                        <a:spcAft>
                          <a:spcPts val="0"/>
                        </a:spcAft>
                      </a:pPr>
                      <a:r>
                        <a:rPr lang="nb-NO" sz="1200" dirty="0">
                          <a:effectLst/>
                        </a:rPr>
                        <a:t>Black/</a:t>
                      </a:r>
                      <a:endParaRPr lang="nb-NO" sz="1100" dirty="0">
                        <a:effectLst/>
                        <a:latin typeface="Calibri"/>
                        <a:ea typeface="SimSun"/>
                        <a:cs typeface="Times New Roman"/>
                      </a:endParaRPr>
                    </a:p>
                  </a:txBody>
                  <a:tcPr marL="9525" marR="9525" marT="9525" marB="9525">
                    <a:solidFill>
                      <a:schemeClr val="tx1"/>
                    </a:solidFill>
                  </a:tcPr>
                </a:tc>
                <a:tc>
                  <a:txBody>
                    <a:bodyPr/>
                    <a:lstStyle/>
                    <a:p>
                      <a:pPr algn="r">
                        <a:lnSpc>
                          <a:spcPct val="115000"/>
                        </a:lnSpc>
                        <a:spcAft>
                          <a:spcPts val="0"/>
                        </a:spcAft>
                      </a:pPr>
                      <a:r>
                        <a:rPr lang="nb-NO" sz="1200" dirty="0">
                          <a:effectLst/>
                        </a:rPr>
                        <a:t>White/</a:t>
                      </a:r>
                      <a:endParaRPr lang="nb-NO" sz="1100" dirty="0">
                        <a:effectLst/>
                        <a:latin typeface="Calibri"/>
                        <a:ea typeface="SimSun"/>
                        <a:cs typeface="Times New Roman"/>
                      </a:endParaRPr>
                    </a:p>
                  </a:txBody>
                  <a:tcPr marL="9525" marR="9525" marT="9525" marB="9525">
                    <a:solidFill>
                      <a:schemeClr val="tx1"/>
                    </a:solidFill>
                  </a:tcPr>
                </a:tc>
              </a:tr>
              <a:tr h="602320">
                <a:tc>
                  <a:txBody>
                    <a:bodyPr/>
                    <a:lstStyle/>
                    <a:p>
                      <a:pPr>
                        <a:lnSpc>
                          <a:spcPct val="115000"/>
                        </a:lnSpc>
                        <a:spcAft>
                          <a:spcPts val="0"/>
                        </a:spcAft>
                      </a:pPr>
                      <a:r>
                        <a:rPr lang="nb-NO" sz="1200" dirty="0" err="1">
                          <a:solidFill>
                            <a:srgbClr val="92D050"/>
                          </a:solidFill>
                          <a:effectLst/>
                        </a:rPr>
                        <a:t>Pleasant</a:t>
                      </a:r>
                      <a:endParaRPr lang="nb-NO" sz="1100" dirty="0">
                        <a:solidFill>
                          <a:srgbClr val="92D050"/>
                        </a:solidFill>
                        <a:effectLst/>
                        <a:latin typeface="Calibri"/>
                        <a:ea typeface="SimSun"/>
                        <a:cs typeface="Times New Roman"/>
                      </a:endParaRPr>
                    </a:p>
                  </a:txBody>
                  <a:tcPr marL="9525" marR="9525" marT="9525" marB="9525">
                    <a:solidFill>
                      <a:schemeClr val="tx1"/>
                    </a:solidFill>
                  </a:tcPr>
                </a:tc>
                <a:tc>
                  <a:txBody>
                    <a:bodyPr/>
                    <a:lstStyle/>
                    <a:p>
                      <a:pPr algn="r">
                        <a:lnSpc>
                          <a:spcPct val="115000"/>
                        </a:lnSpc>
                        <a:spcAft>
                          <a:spcPts val="0"/>
                        </a:spcAft>
                      </a:pPr>
                      <a:r>
                        <a:rPr lang="nb-NO" sz="1200" dirty="0" err="1">
                          <a:solidFill>
                            <a:srgbClr val="92D050"/>
                          </a:solidFill>
                          <a:effectLst/>
                        </a:rPr>
                        <a:t>Unpleasant</a:t>
                      </a:r>
                      <a:endParaRPr lang="nb-NO" sz="1100" dirty="0">
                        <a:solidFill>
                          <a:srgbClr val="92D050"/>
                        </a:solidFill>
                        <a:effectLst/>
                        <a:latin typeface="Calibri"/>
                        <a:ea typeface="SimSun"/>
                        <a:cs typeface="Times New Roman"/>
                      </a:endParaRPr>
                    </a:p>
                  </a:txBody>
                  <a:tcPr marL="9525" marR="9525" marT="9525" marB="9525">
                    <a:solidFill>
                      <a:schemeClr val="tx1"/>
                    </a:solidFill>
                  </a:tcPr>
                </a:tc>
              </a:tr>
              <a:tr h="671048">
                <a:tc gridSpan="2">
                  <a:txBody>
                    <a:bodyPr/>
                    <a:lstStyle/>
                    <a:p>
                      <a:pPr algn="ctr">
                        <a:lnSpc>
                          <a:spcPct val="115000"/>
                        </a:lnSpc>
                        <a:spcAft>
                          <a:spcPts val="0"/>
                        </a:spcAft>
                      </a:pPr>
                      <a:r>
                        <a:rPr lang="nb-NO" sz="1350" dirty="0" err="1">
                          <a:solidFill>
                            <a:srgbClr val="92D050"/>
                          </a:solidFill>
                          <a:effectLst/>
                        </a:rPr>
                        <a:t>Happiness</a:t>
                      </a:r>
                      <a:endParaRPr lang="nb-NO" sz="1100" dirty="0">
                        <a:solidFill>
                          <a:srgbClr val="92D050"/>
                        </a:solidFill>
                        <a:effectLst/>
                        <a:latin typeface="Calibri"/>
                        <a:ea typeface="SimSun"/>
                        <a:cs typeface="Times New Roman"/>
                      </a:endParaRPr>
                    </a:p>
                  </a:txBody>
                  <a:tcPr marL="9525" marR="9525" marT="9525" marB="9525">
                    <a:solidFill>
                      <a:schemeClr val="tx1"/>
                    </a:solidFill>
                  </a:tcPr>
                </a:tc>
                <a:tc hMerge="1">
                  <a:txBody>
                    <a:bodyPr/>
                    <a:lstStyle/>
                    <a:p>
                      <a:endParaRPr lang="nb-NO"/>
                    </a:p>
                  </a:txBody>
                  <a:tcPr/>
                </a:tc>
              </a:tr>
              <a:tr h="1580696">
                <a:tc gridSpan="2">
                  <a:txBody>
                    <a:bodyPr/>
                    <a:lstStyle/>
                    <a:p>
                      <a:pPr algn="ctr">
                        <a:lnSpc>
                          <a:spcPct val="115000"/>
                        </a:lnSpc>
                        <a:spcAft>
                          <a:spcPts val="0"/>
                        </a:spcAft>
                      </a:pPr>
                      <a:r>
                        <a:rPr lang="en-US" sz="1200" dirty="0">
                          <a:effectLst/>
                        </a:rPr>
                        <a:t/>
                      </a:r>
                      <a:br>
                        <a:rPr lang="en-US" sz="1200" dirty="0">
                          <a:effectLst/>
                        </a:rPr>
                      </a:br>
                      <a:r>
                        <a:rPr lang="en-US" sz="1000" dirty="0">
                          <a:effectLst/>
                        </a:rPr>
                        <a:t>Press E to classify as Black or Pleasant</a:t>
                      </a:r>
                      <a:br>
                        <a:rPr lang="en-US" sz="1000" dirty="0">
                          <a:effectLst/>
                        </a:rPr>
                      </a:br>
                      <a:r>
                        <a:rPr lang="en-US" sz="1000" dirty="0">
                          <a:effectLst/>
                        </a:rPr>
                        <a:t>or I to classify as White or Unpleasant</a:t>
                      </a:r>
                      <a:endParaRPr lang="nb-NO" sz="1100" dirty="0">
                        <a:effectLst/>
                        <a:latin typeface="Calibri"/>
                        <a:ea typeface="SimSun"/>
                        <a:cs typeface="Times New Roman"/>
                      </a:endParaRPr>
                    </a:p>
                  </a:txBody>
                  <a:tcPr marL="9525" marR="9525" marT="9525" marB="9525">
                    <a:solidFill>
                      <a:schemeClr val="tx1"/>
                    </a:solidFill>
                  </a:tcPr>
                </a:tc>
                <a:tc hMerge="1">
                  <a:txBody>
                    <a:bodyPr/>
                    <a:lstStyle/>
                    <a:p>
                      <a:endParaRPr lang="nb-NO"/>
                    </a:p>
                  </a:txBody>
                  <a:tcPr/>
                </a:tc>
              </a:tr>
            </a:tbl>
          </a:graphicData>
        </a:graphic>
      </p:graphicFrame>
    </p:spTree>
    <p:extLst>
      <p:ext uri="{BB962C8B-B14F-4D97-AF65-F5344CB8AC3E}">
        <p14:creationId xmlns:p14="http://schemas.microsoft.com/office/powerpoint/2010/main" val="1447372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p:txBody>
          <a:bodyPr/>
          <a:lstStyle/>
          <a:p>
            <a:r>
              <a:rPr lang="sv-SE" smtClean="0"/>
              <a:t>Implicit association tests</a:t>
            </a:r>
            <a:endParaRPr lang="nb-NO" smtClean="0"/>
          </a:p>
        </p:txBody>
      </p:sp>
      <p:sp>
        <p:nvSpPr>
          <p:cNvPr id="65539" name="Rectangle 3"/>
          <p:cNvSpPr>
            <a:spLocks noGrp="1"/>
          </p:cNvSpPr>
          <p:nvPr>
            <p:ph type="body" idx="1"/>
          </p:nvPr>
        </p:nvSpPr>
        <p:spPr/>
        <p:txBody>
          <a:bodyPr/>
          <a:lstStyle/>
          <a:p>
            <a:r>
              <a:rPr lang="nb-NO" smtClean="0"/>
              <a:t>The time a respondent takes to accomplish each categorization task is recorded in milliseconds.</a:t>
            </a:r>
          </a:p>
          <a:p>
            <a:r>
              <a:rPr lang="nb-NO" smtClean="0"/>
              <a:t>A stronger association between two concepts makes the sorting task easier and faster.  </a:t>
            </a:r>
          </a:p>
          <a:p>
            <a:r>
              <a:rPr lang="nb-NO" smtClean="0">
                <a:hlinkClick r:id="rId2"/>
              </a:rPr>
              <a:t>https://implicit.harvard.edu/implicit/</a:t>
            </a:r>
            <a:endParaRPr lang="nb-NO" smtClean="0"/>
          </a:p>
          <a:p>
            <a:pPr>
              <a:buFont typeface="Arial" charset="0"/>
              <a:buNone/>
            </a:pPr>
            <a:endParaRPr lang="nb-NO"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p:nvPr>
        </p:nvSpPr>
        <p:spPr/>
        <p:txBody>
          <a:bodyPr/>
          <a:lstStyle/>
          <a:p>
            <a:r>
              <a:rPr lang="sv-SE" smtClean="0"/>
              <a:t>Activity and taste based IATs</a:t>
            </a:r>
            <a:endParaRPr lang="nb-NO" smtClean="0"/>
          </a:p>
        </p:txBody>
      </p:sp>
      <p:sp>
        <p:nvSpPr>
          <p:cNvPr id="66563" name="Rectangle 3"/>
          <p:cNvSpPr>
            <a:spLocks noGrp="1"/>
          </p:cNvSpPr>
          <p:nvPr>
            <p:ph type="body" idx="1"/>
          </p:nvPr>
        </p:nvSpPr>
        <p:spPr/>
        <p:txBody>
          <a:bodyPr/>
          <a:lstStyle/>
          <a:p>
            <a:pPr>
              <a:lnSpc>
                <a:spcPct val="90000"/>
              </a:lnSpc>
            </a:pPr>
            <a:r>
              <a:rPr lang="nb-NO" sz="2800" smtClean="0"/>
              <a:t>An activity-based IAT to assess whether villagers exposed to reservation are less likely to associate women with domestic activities and men with leadership activities. </a:t>
            </a:r>
          </a:p>
          <a:p>
            <a:pPr>
              <a:lnSpc>
                <a:spcPct val="90000"/>
              </a:lnSpc>
            </a:pPr>
            <a:r>
              <a:rPr lang="nb-NO" sz="2800" smtClean="0"/>
              <a:t>The first taste IAT assesses the associational strength between male and female names and positive (e.g., nice) and negative (e.g., nasty) attributes. </a:t>
            </a:r>
          </a:p>
          <a:p>
            <a:pPr>
              <a:lnSpc>
                <a:spcPct val="90000"/>
              </a:lnSpc>
            </a:pPr>
            <a:r>
              <a:rPr lang="nb-NO" sz="2800" smtClean="0"/>
              <a:t>The second measures the association between these attributes and images of male and female politicians (e.g. pictures of either men or women giving speeches).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p:nvPr>
        </p:nvSpPr>
        <p:spPr/>
        <p:txBody>
          <a:bodyPr/>
          <a:lstStyle/>
          <a:p>
            <a:r>
              <a:rPr lang="sv-SE" smtClean="0"/>
              <a:t>Results</a:t>
            </a:r>
            <a:endParaRPr lang="nb-NO" smtClean="0"/>
          </a:p>
        </p:txBody>
      </p:sp>
      <p:sp>
        <p:nvSpPr>
          <p:cNvPr id="67587" name="Rectangle 3"/>
          <p:cNvSpPr>
            <a:spLocks noGrp="1"/>
          </p:cNvSpPr>
          <p:nvPr>
            <p:ph type="body" idx="1"/>
          </p:nvPr>
        </p:nvSpPr>
        <p:spPr/>
        <p:txBody>
          <a:bodyPr/>
          <a:lstStyle/>
          <a:p>
            <a:r>
              <a:rPr lang="nb-NO" dirty="0" smtClean="0"/>
              <a:t>A </a:t>
            </a:r>
            <a:r>
              <a:rPr lang="nb-NO" dirty="0" err="1" smtClean="0"/>
              <a:t>significant</a:t>
            </a:r>
            <a:r>
              <a:rPr lang="nb-NO" dirty="0" smtClean="0"/>
              <a:t> bias </a:t>
            </a:r>
            <a:r>
              <a:rPr lang="nb-NO" dirty="0" err="1" smtClean="0"/>
              <a:t>among</a:t>
            </a:r>
            <a:r>
              <a:rPr lang="nb-NO" dirty="0" smtClean="0"/>
              <a:t> men in never-</a:t>
            </a:r>
            <a:r>
              <a:rPr lang="nb-NO" dirty="0" err="1" smtClean="0"/>
              <a:t>reserved</a:t>
            </a:r>
            <a:r>
              <a:rPr lang="nb-NO" dirty="0" smtClean="0"/>
              <a:t> </a:t>
            </a:r>
            <a:r>
              <a:rPr lang="nb-NO" dirty="0" err="1" smtClean="0"/>
              <a:t>villages</a:t>
            </a:r>
            <a:r>
              <a:rPr lang="nb-NO" dirty="0" smtClean="0"/>
              <a:t> in </a:t>
            </a:r>
            <a:r>
              <a:rPr lang="nb-NO" dirty="0" err="1" smtClean="0"/>
              <a:t>the</a:t>
            </a:r>
            <a:r>
              <a:rPr lang="nb-NO" dirty="0" smtClean="0"/>
              <a:t> </a:t>
            </a:r>
            <a:r>
              <a:rPr lang="nb-NO" dirty="0" err="1" smtClean="0"/>
              <a:t>vignettes</a:t>
            </a:r>
            <a:r>
              <a:rPr lang="nb-NO" dirty="0" smtClean="0"/>
              <a:t> and </a:t>
            </a:r>
            <a:r>
              <a:rPr lang="nb-NO" dirty="0" err="1" smtClean="0"/>
              <a:t>reservation</a:t>
            </a:r>
            <a:r>
              <a:rPr lang="nb-NO" dirty="0" smtClean="0"/>
              <a:t> </a:t>
            </a:r>
            <a:r>
              <a:rPr lang="nb-NO" dirty="0" err="1" smtClean="0"/>
              <a:t>reverses</a:t>
            </a:r>
            <a:r>
              <a:rPr lang="nb-NO" dirty="0" smtClean="0"/>
              <a:t> </a:t>
            </a:r>
            <a:r>
              <a:rPr lang="nb-NO" dirty="0" err="1" smtClean="0"/>
              <a:t>this</a:t>
            </a:r>
            <a:r>
              <a:rPr lang="nb-NO" dirty="0" smtClean="0"/>
              <a:t> bias.</a:t>
            </a:r>
          </a:p>
          <a:p>
            <a:r>
              <a:rPr lang="nb-NO" dirty="0" err="1" smtClean="0"/>
              <a:t>Both</a:t>
            </a:r>
            <a:r>
              <a:rPr lang="nb-NO" dirty="0" smtClean="0"/>
              <a:t> </a:t>
            </a:r>
            <a:r>
              <a:rPr lang="nb-NO" dirty="0" err="1" smtClean="0"/>
              <a:t>genders</a:t>
            </a:r>
            <a:r>
              <a:rPr lang="nb-NO" dirty="0" smtClean="0"/>
              <a:t> </a:t>
            </a:r>
            <a:r>
              <a:rPr lang="nb-NO" dirty="0" err="1" smtClean="0"/>
              <a:t>associate</a:t>
            </a:r>
            <a:r>
              <a:rPr lang="nb-NO" dirty="0" smtClean="0"/>
              <a:t> </a:t>
            </a:r>
            <a:r>
              <a:rPr lang="nb-NO" dirty="0" err="1" smtClean="0"/>
              <a:t>leadership</a:t>
            </a:r>
            <a:r>
              <a:rPr lang="nb-NO" dirty="0" smtClean="0"/>
              <a:t> </a:t>
            </a:r>
            <a:r>
              <a:rPr lang="nb-NO" dirty="0" err="1" smtClean="0"/>
              <a:t>activities</a:t>
            </a:r>
            <a:r>
              <a:rPr lang="nb-NO" dirty="0" smtClean="0"/>
              <a:t> more </a:t>
            </a:r>
            <a:r>
              <a:rPr lang="nb-NO" dirty="0" err="1" smtClean="0"/>
              <a:t>strongly</a:t>
            </a:r>
            <a:r>
              <a:rPr lang="nb-NO" dirty="0" smtClean="0"/>
              <a:t> </a:t>
            </a:r>
            <a:r>
              <a:rPr lang="nb-NO" dirty="0" err="1" smtClean="0"/>
              <a:t>with</a:t>
            </a:r>
            <a:r>
              <a:rPr lang="nb-NO" dirty="0" smtClean="0"/>
              <a:t> men in never-</a:t>
            </a:r>
            <a:r>
              <a:rPr lang="nb-NO" dirty="0" err="1" smtClean="0"/>
              <a:t>reserved</a:t>
            </a:r>
            <a:r>
              <a:rPr lang="nb-NO" dirty="0" smtClean="0"/>
              <a:t> areas and </a:t>
            </a:r>
            <a:r>
              <a:rPr lang="nb-NO" dirty="0" err="1" smtClean="0"/>
              <a:t>quotas</a:t>
            </a:r>
            <a:r>
              <a:rPr lang="nb-NO" dirty="0" smtClean="0"/>
              <a:t> </a:t>
            </a:r>
            <a:r>
              <a:rPr lang="nb-NO" dirty="0" err="1" smtClean="0"/>
              <a:t>reduces</a:t>
            </a:r>
            <a:r>
              <a:rPr lang="nb-NO" dirty="0" smtClean="0"/>
              <a:t> </a:t>
            </a:r>
            <a:r>
              <a:rPr lang="nb-NO" dirty="0" err="1" smtClean="0"/>
              <a:t>this</a:t>
            </a:r>
            <a:r>
              <a:rPr lang="nb-NO" dirty="0" smtClean="0"/>
              <a:t> </a:t>
            </a:r>
            <a:r>
              <a:rPr lang="nb-NO" dirty="0" err="1" smtClean="0"/>
              <a:t>association</a:t>
            </a:r>
            <a:r>
              <a:rPr lang="nb-NO" dirty="0" smtClean="0"/>
              <a:t> </a:t>
            </a:r>
            <a:r>
              <a:rPr lang="nb-NO" dirty="0" err="1" smtClean="0"/>
              <a:t>among</a:t>
            </a:r>
            <a:r>
              <a:rPr lang="nb-NO" dirty="0" smtClean="0"/>
              <a:t> male respondents.</a:t>
            </a:r>
          </a:p>
          <a:p>
            <a:r>
              <a:rPr lang="sv-SE" dirty="0" smtClean="0"/>
              <a:t>No </a:t>
            </a:r>
            <a:r>
              <a:rPr lang="sv-SE" dirty="0" err="1" smtClean="0"/>
              <a:t>effects</a:t>
            </a:r>
            <a:r>
              <a:rPr lang="sv-SE" dirty="0" smtClean="0"/>
              <a:t> on </a:t>
            </a:r>
            <a:r>
              <a:rPr lang="nb-NO" dirty="0" smtClean="0"/>
              <a:t>taste for </a:t>
            </a:r>
            <a:r>
              <a:rPr lang="nb-NO" dirty="0" err="1" smtClean="0"/>
              <a:t>female</a:t>
            </a:r>
            <a:r>
              <a:rPr lang="nb-NO" dirty="0" smtClean="0"/>
              <a:t> leaders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p:nvPr>
        </p:nvSpPr>
        <p:spPr/>
        <p:txBody>
          <a:bodyPr/>
          <a:lstStyle/>
          <a:p>
            <a:r>
              <a:rPr lang="sv-SE" smtClean="0"/>
              <a:t>To conclude</a:t>
            </a:r>
            <a:endParaRPr lang="nb-NO" smtClean="0"/>
          </a:p>
        </p:txBody>
      </p:sp>
      <p:sp>
        <p:nvSpPr>
          <p:cNvPr id="68611" name="Rectangle 3"/>
          <p:cNvSpPr>
            <a:spLocks noGrp="1"/>
          </p:cNvSpPr>
          <p:nvPr>
            <p:ph type="body" idx="1"/>
          </p:nvPr>
        </p:nvSpPr>
        <p:spPr/>
        <p:txBody>
          <a:bodyPr/>
          <a:lstStyle/>
          <a:p>
            <a:r>
              <a:rPr lang="nb-NO" dirty="0" err="1" smtClean="0"/>
              <a:t>Internal</a:t>
            </a:r>
            <a:r>
              <a:rPr lang="nb-NO" dirty="0" smtClean="0"/>
              <a:t> </a:t>
            </a:r>
            <a:r>
              <a:rPr lang="nb-NO" dirty="0" err="1" smtClean="0"/>
              <a:t>validity</a:t>
            </a:r>
            <a:r>
              <a:rPr lang="nb-NO" dirty="0" smtClean="0"/>
              <a:t>: Clear </a:t>
            </a:r>
            <a:r>
              <a:rPr lang="nb-NO" dirty="0" err="1" smtClean="0"/>
              <a:t>cut</a:t>
            </a:r>
            <a:r>
              <a:rPr lang="nb-NO" dirty="0" smtClean="0"/>
              <a:t>.</a:t>
            </a:r>
          </a:p>
          <a:p>
            <a:endParaRPr lang="nb-NO" dirty="0" smtClean="0"/>
          </a:p>
          <a:p>
            <a:r>
              <a:rPr lang="nb-NO" dirty="0" err="1" smtClean="0"/>
              <a:t>Mechanisms</a:t>
            </a:r>
            <a:r>
              <a:rPr lang="nb-NO" dirty="0" smtClean="0"/>
              <a:t>: </a:t>
            </a:r>
            <a:r>
              <a:rPr lang="nb-NO" dirty="0" err="1" smtClean="0"/>
              <a:t>Extremely</a:t>
            </a:r>
            <a:r>
              <a:rPr lang="nb-NO" dirty="0" smtClean="0"/>
              <a:t> </a:t>
            </a:r>
            <a:r>
              <a:rPr lang="nb-NO" dirty="0" err="1" smtClean="0"/>
              <a:t>nice</a:t>
            </a:r>
            <a:r>
              <a:rPr lang="nb-NO" dirty="0" smtClean="0"/>
              <a:t> </a:t>
            </a:r>
            <a:r>
              <a:rPr lang="nb-NO" dirty="0" err="1" smtClean="0"/>
              <a:t>with</a:t>
            </a:r>
            <a:r>
              <a:rPr lang="nb-NO" dirty="0" smtClean="0"/>
              <a:t> </a:t>
            </a:r>
            <a:r>
              <a:rPr lang="nb-NO" dirty="0" err="1" smtClean="0"/>
              <a:t>experiments</a:t>
            </a:r>
            <a:r>
              <a:rPr lang="nb-NO" dirty="0" smtClean="0"/>
              <a:t> </a:t>
            </a:r>
            <a:r>
              <a:rPr lang="nb-NO" dirty="0" err="1" smtClean="0"/>
              <a:t>on</a:t>
            </a:r>
            <a:r>
              <a:rPr lang="nb-NO" dirty="0" smtClean="0"/>
              <a:t> </a:t>
            </a:r>
            <a:r>
              <a:rPr lang="nb-NO" dirty="0" err="1" smtClean="0"/>
              <a:t>experiments</a:t>
            </a:r>
            <a:r>
              <a:rPr lang="nb-NO" dirty="0" smtClean="0"/>
              <a:t>, </a:t>
            </a:r>
            <a:r>
              <a:rPr lang="nb-NO" dirty="0" err="1" smtClean="0"/>
              <a:t>but</a:t>
            </a:r>
            <a:r>
              <a:rPr lang="nb-NO" dirty="0" smtClean="0"/>
              <a:t> it </a:t>
            </a:r>
            <a:r>
              <a:rPr lang="nb-NO" dirty="0" err="1" smtClean="0"/>
              <a:t>would</a:t>
            </a:r>
            <a:r>
              <a:rPr lang="nb-NO" dirty="0" smtClean="0"/>
              <a:t> have </a:t>
            </a:r>
            <a:r>
              <a:rPr lang="nb-NO" dirty="0" err="1" smtClean="0"/>
              <a:t>been</a:t>
            </a:r>
            <a:r>
              <a:rPr lang="nb-NO" dirty="0" smtClean="0"/>
              <a:t> </a:t>
            </a:r>
            <a:r>
              <a:rPr lang="nb-NO" dirty="0" err="1" smtClean="0"/>
              <a:t>even</a:t>
            </a:r>
            <a:r>
              <a:rPr lang="nb-NO" dirty="0" smtClean="0"/>
              <a:t> </a:t>
            </a:r>
            <a:r>
              <a:rPr lang="nb-NO" dirty="0" err="1" smtClean="0"/>
              <a:t>nicer</a:t>
            </a:r>
            <a:r>
              <a:rPr lang="nb-NO" dirty="0" smtClean="0"/>
              <a:t> </a:t>
            </a:r>
            <a:r>
              <a:rPr lang="nb-NO" dirty="0" err="1" smtClean="0"/>
              <a:t>with</a:t>
            </a:r>
            <a:r>
              <a:rPr lang="nb-NO" dirty="0" smtClean="0"/>
              <a:t> </a:t>
            </a:r>
            <a:r>
              <a:rPr lang="nb-NO" dirty="0" err="1" smtClean="0"/>
              <a:t>some</a:t>
            </a:r>
            <a:r>
              <a:rPr lang="nb-NO" dirty="0" smtClean="0"/>
              <a:t> test </a:t>
            </a:r>
            <a:r>
              <a:rPr lang="nb-NO" dirty="0" err="1" smtClean="0"/>
              <a:t>of</a:t>
            </a:r>
            <a:r>
              <a:rPr lang="nb-NO" dirty="0" smtClean="0"/>
              <a:t> e.g. risk </a:t>
            </a:r>
            <a:r>
              <a:rPr lang="nb-NO" dirty="0" err="1" smtClean="0"/>
              <a:t>aversion</a:t>
            </a:r>
            <a:r>
              <a:rPr lang="nb-NO" dirty="0" smtClean="0"/>
              <a:t>. </a:t>
            </a:r>
          </a:p>
          <a:p>
            <a:endParaRPr lang="nb-NO" dirty="0" smtClean="0"/>
          </a:p>
          <a:p>
            <a:r>
              <a:rPr lang="nb-NO" dirty="0" err="1" smtClean="0"/>
              <a:t>External</a:t>
            </a:r>
            <a:r>
              <a:rPr lang="nb-NO" dirty="0" smtClean="0"/>
              <a:t> </a:t>
            </a:r>
            <a:r>
              <a:rPr lang="nb-NO" dirty="0" err="1" smtClean="0"/>
              <a:t>validity</a:t>
            </a:r>
            <a:r>
              <a:rPr lang="nb-NO" dirty="0" smtClean="0"/>
              <a:t>: </a:t>
            </a:r>
            <a:r>
              <a:rPr lang="nb-NO" dirty="0" err="1" smtClean="0"/>
              <a:t>Quotas</a:t>
            </a:r>
            <a:r>
              <a:rPr lang="nb-NO" dirty="0" smtClean="0"/>
              <a:t> </a:t>
            </a:r>
            <a:r>
              <a:rPr lang="nb-NO" dirty="0" err="1" smtClean="0"/>
              <a:t>need</a:t>
            </a:r>
            <a:r>
              <a:rPr lang="nb-NO" dirty="0" smtClean="0"/>
              <a:t> not </a:t>
            </a:r>
            <a:r>
              <a:rPr lang="nb-NO" dirty="0" err="1" smtClean="0"/>
              <a:t>produce</a:t>
            </a:r>
            <a:r>
              <a:rPr lang="nb-NO" dirty="0" smtClean="0"/>
              <a:t> </a:t>
            </a:r>
            <a:r>
              <a:rPr lang="nb-NO" dirty="0" err="1" smtClean="0"/>
              <a:t>the</a:t>
            </a:r>
            <a:r>
              <a:rPr lang="nb-NO" dirty="0" smtClean="0"/>
              <a:t> same </a:t>
            </a:r>
            <a:r>
              <a:rPr lang="nb-NO" dirty="0" err="1" smtClean="0"/>
              <a:t>results</a:t>
            </a:r>
            <a:r>
              <a:rPr lang="nb-NO" dirty="0" smtClean="0"/>
              <a:t> in </a:t>
            </a:r>
            <a:r>
              <a:rPr lang="nb-NO" dirty="0" err="1" smtClean="0"/>
              <a:t>other</a:t>
            </a:r>
            <a:r>
              <a:rPr lang="nb-NO" dirty="0" smtClean="0"/>
              <a:t> settings.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sv-SE" dirty="0" smtClean="0"/>
              <a:t>Possible exam </a:t>
            </a:r>
            <a:r>
              <a:rPr lang="sv-SE" dirty="0" smtClean="0"/>
              <a:t>questions</a:t>
            </a:r>
            <a:endParaRPr lang="en-US" dirty="0"/>
          </a:p>
        </p:txBody>
      </p:sp>
      <p:sp>
        <p:nvSpPr>
          <p:cNvPr id="15362" name="Content Placeholder 2"/>
          <p:cNvSpPr>
            <a:spLocks noGrp="1"/>
          </p:cNvSpPr>
          <p:nvPr>
            <p:ph idx="1"/>
          </p:nvPr>
        </p:nvSpPr>
        <p:spPr/>
        <p:txBody>
          <a:bodyPr/>
          <a:lstStyle/>
          <a:p>
            <a:r>
              <a:rPr lang="sv-SE" dirty="0" smtClean="0"/>
              <a:t>Qian tests if there are economic incentives for parents to prefer girls/boys. How? What empirical strategies? </a:t>
            </a:r>
            <a:endParaRPr lang="sv-SE" dirty="0" smtClean="0"/>
          </a:p>
          <a:p>
            <a:endParaRPr lang="sv-SE" dirty="0" smtClean="0"/>
          </a:p>
          <a:p>
            <a:r>
              <a:rPr lang="sv-SE" dirty="0" smtClean="0"/>
              <a:t>What are the results? What are the possible mechanisms and how does she discriminate between them?</a:t>
            </a:r>
            <a:endParaRPr lang="sv-SE"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sv-SE" smtClean="0"/>
              <a:t>Jensen and Oster 2009</a:t>
            </a:r>
            <a:endParaRPr lang="en-US" smtClean="0"/>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Research question: Does cable </a:t>
            </a:r>
            <a:r>
              <a:rPr lang="en-US" dirty="0" err="1" smtClean="0"/>
              <a:t>tv</a:t>
            </a:r>
            <a:r>
              <a:rPr lang="en-US" dirty="0" smtClean="0"/>
              <a:t> affect women’s status?</a:t>
            </a:r>
          </a:p>
          <a:p>
            <a:pPr lvl="2" fontAlgn="auto">
              <a:lnSpc>
                <a:spcPct val="90000"/>
              </a:lnSpc>
              <a:spcBef>
                <a:spcPct val="0"/>
              </a:spcBef>
              <a:spcAft>
                <a:spcPts val="600"/>
              </a:spcAft>
              <a:buFont typeface="Wingdings" pitchFamily="2" charset="2"/>
              <a:buChar char="Ø"/>
              <a:defRPr/>
            </a:pPr>
            <a:r>
              <a:rPr lang="sv-SE" dirty="0" smtClean="0"/>
              <a:t> </a:t>
            </a:r>
            <a:r>
              <a:rPr lang="sv-SE" dirty="0" err="1" smtClean="0"/>
              <a:t>Interesting</a:t>
            </a:r>
            <a:r>
              <a:rPr lang="sv-SE" dirty="0" smtClean="0"/>
              <a:t>? </a:t>
            </a:r>
            <a:r>
              <a:rPr lang="sv-SE" dirty="0" err="1" smtClean="0"/>
              <a:t>Yes</a:t>
            </a:r>
            <a:r>
              <a:rPr lang="sv-SE" dirty="0" smtClean="0"/>
              <a:t>: </a:t>
            </a:r>
            <a:r>
              <a:rPr lang="sv-SE" dirty="0" err="1" smtClean="0"/>
              <a:t>Important</a:t>
            </a:r>
            <a:r>
              <a:rPr lang="sv-SE" dirty="0" smtClean="0"/>
              <a:t> </a:t>
            </a:r>
            <a:r>
              <a:rPr lang="sv-SE" dirty="0" err="1" smtClean="0"/>
              <a:t>topic</a:t>
            </a:r>
            <a:r>
              <a:rPr lang="sv-SE" dirty="0" smtClean="0"/>
              <a:t> (</a:t>
            </a:r>
            <a:r>
              <a:rPr lang="sv-SE" dirty="0" err="1" smtClean="0"/>
              <a:t>empowerment</a:t>
            </a:r>
            <a:r>
              <a:rPr lang="sv-SE" dirty="0" smtClean="0"/>
              <a:t>, </a:t>
            </a:r>
            <a:r>
              <a:rPr lang="sv-SE" dirty="0" err="1" smtClean="0"/>
              <a:t>especially</a:t>
            </a:r>
            <a:r>
              <a:rPr lang="sv-SE" dirty="0" smtClean="0"/>
              <a:t> in India), market </a:t>
            </a:r>
            <a:r>
              <a:rPr lang="sv-SE" dirty="0" err="1" smtClean="0"/>
              <a:t>based</a:t>
            </a:r>
            <a:r>
              <a:rPr lang="sv-SE" dirty="0" smtClean="0"/>
              <a:t> </a:t>
            </a:r>
            <a:r>
              <a:rPr lang="sv-SE" dirty="0" err="1" smtClean="0"/>
              <a:t>mechanism</a:t>
            </a:r>
            <a:r>
              <a:rPr lang="sv-SE" dirty="0" smtClean="0"/>
              <a:t> for </a:t>
            </a:r>
            <a:r>
              <a:rPr lang="sv-SE" dirty="0" err="1" smtClean="0"/>
              <a:t>cultural</a:t>
            </a:r>
            <a:r>
              <a:rPr lang="sv-SE" dirty="0" smtClean="0"/>
              <a:t> </a:t>
            </a:r>
            <a:r>
              <a:rPr lang="sv-SE" dirty="0" err="1" smtClean="0"/>
              <a:t>change</a:t>
            </a:r>
            <a:r>
              <a:rPr lang="sv-SE" dirty="0" smtClean="0"/>
              <a:t>. </a:t>
            </a:r>
          </a:p>
          <a:p>
            <a:pPr lvl="2" fontAlgn="auto">
              <a:lnSpc>
                <a:spcPct val="90000"/>
              </a:lnSpc>
              <a:spcBef>
                <a:spcPct val="0"/>
              </a:spcBef>
              <a:spcAft>
                <a:spcPts val="600"/>
              </a:spcAft>
              <a:buFont typeface="Wingdings" pitchFamily="2" charset="2"/>
              <a:buChar char="Ø"/>
              <a:defRPr/>
            </a:pPr>
            <a:endParaRPr lang="sv-SE" dirty="0" smtClean="0"/>
          </a:p>
          <a:p>
            <a:pPr lvl="2" fontAlgn="auto">
              <a:lnSpc>
                <a:spcPct val="90000"/>
              </a:lnSpc>
              <a:spcBef>
                <a:spcPct val="0"/>
              </a:spcBef>
              <a:spcAft>
                <a:spcPts val="600"/>
              </a:spcAft>
              <a:buFont typeface="Wingdings" pitchFamily="2" charset="2"/>
              <a:buChar char="Ø"/>
              <a:defRPr/>
            </a:pPr>
            <a:r>
              <a:rPr lang="sv-SE" altLang="zh-CN" dirty="0" smtClean="0"/>
              <a:t>Original? </a:t>
            </a:r>
            <a:r>
              <a:rPr lang="en-US" dirty="0" smtClean="0"/>
              <a:t>Yes: Few rigorous empirical studies of the impacts on social outcomes.</a:t>
            </a:r>
            <a:endParaRPr lang="sv-SE" dirty="0" smtClean="0"/>
          </a:p>
          <a:p>
            <a:pPr marL="0" indent="0" fontAlgn="auto">
              <a:spcAft>
                <a:spcPts val="0"/>
              </a:spcAft>
              <a:buFont typeface="Arial" pitchFamily="34" charset="0"/>
              <a:buNone/>
              <a:defRPr/>
            </a:pPr>
            <a:endParaRPr lang="sv-SE" dirty="0" smtClean="0"/>
          </a:p>
          <a:p>
            <a:pPr lvl="2" fontAlgn="auto">
              <a:lnSpc>
                <a:spcPct val="90000"/>
              </a:lnSpc>
              <a:spcBef>
                <a:spcPct val="0"/>
              </a:spcBef>
              <a:spcAft>
                <a:spcPts val="600"/>
              </a:spcAft>
              <a:buFont typeface="Wingdings" pitchFamily="2" charset="2"/>
              <a:buChar char="Ø"/>
              <a:defRPr/>
            </a:pPr>
            <a:r>
              <a:rPr lang="sv-SE" dirty="0" smtClean="0"/>
              <a:t> </a:t>
            </a:r>
            <a:r>
              <a:rPr lang="sv-SE" dirty="0" err="1" smtClean="0"/>
              <a:t>Feasible</a:t>
            </a:r>
            <a:r>
              <a:rPr lang="sv-SE" dirty="0" smtClean="0"/>
              <a:t>? </a:t>
            </a:r>
            <a:r>
              <a:rPr lang="en-US" dirty="0" smtClean="0"/>
              <a:t>Yes: By using panel data and Diff in diff.</a:t>
            </a:r>
            <a:endParaRPr lang="sv-SE" dirty="0" smtClean="0"/>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sv-SE" dirty="0" err="1" smtClean="0"/>
              <a:t>Why</a:t>
            </a:r>
            <a:r>
              <a:rPr lang="sv-SE" dirty="0" smtClean="0"/>
              <a:t> </a:t>
            </a:r>
            <a:r>
              <a:rPr lang="sv-SE" dirty="0" err="1" smtClean="0"/>
              <a:t>should</a:t>
            </a:r>
            <a:r>
              <a:rPr lang="sv-SE" dirty="0" smtClean="0"/>
              <a:t> </a:t>
            </a:r>
            <a:r>
              <a:rPr lang="sv-SE" dirty="0" err="1" smtClean="0"/>
              <a:t>we</a:t>
            </a:r>
            <a:r>
              <a:rPr lang="sv-SE" dirty="0" smtClean="0"/>
              <a:t> </a:t>
            </a:r>
            <a:r>
              <a:rPr lang="sv-SE" dirty="0" err="1" smtClean="0"/>
              <a:t>care</a:t>
            </a:r>
            <a:r>
              <a:rPr lang="sv-SE" dirty="0" smtClean="0"/>
              <a:t> </a:t>
            </a:r>
            <a:r>
              <a:rPr lang="sv-SE" dirty="0" err="1" smtClean="0"/>
              <a:t>about</a:t>
            </a:r>
            <a:r>
              <a:rPr lang="sv-SE" dirty="0" smtClean="0"/>
              <a:t> television?</a:t>
            </a:r>
            <a:endParaRPr lang="en-US" dirty="0"/>
          </a:p>
        </p:txBody>
      </p:sp>
      <p:sp>
        <p:nvSpPr>
          <p:cNvPr id="31746" name="Content Placeholder 2"/>
          <p:cNvSpPr>
            <a:spLocks noGrp="1"/>
          </p:cNvSpPr>
          <p:nvPr>
            <p:ph idx="1"/>
          </p:nvPr>
        </p:nvSpPr>
        <p:spPr/>
        <p:txBody>
          <a:bodyPr/>
          <a:lstStyle/>
          <a:p>
            <a:r>
              <a:rPr lang="sv-SE" dirty="0" err="1" smtClean="0"/>
              <a:t>Number</a:t>
            </a:r>
            <a:r>
              <a:rPr lang="sv-SE" dirty="0" smtClean="0"/>
              <a:t> </a:t>
            </a:r>
            <a:r>
              <a:rPr lang="sv-SE" dirty="0" err="1" smtClean="0"/>
              <a:t>of</a:t>
            </a:r>
            <a:r>
              <a:rPr lang="sv-SE" dirty="0" smtClean="0"/>
              <a:t> </a:t>
            </a:r>
            <a:r>
              <a:rPr lang="sv-SE" dirty="0" err="1" smtClean="0"/>
              <a:t>TV’s</a:t>
            </a:r>
            <a:r>
              <a:rPr lang="sv-SE" dirty="0" smtClean="0"/>
              <a:t> </a:t>
            </a:r>
            <a:r>
              <a:rPr lang="sv-SE" dirty="0" err="1" smtClean="0"/>
              <a:t>exploded</a:t>
            </a:r>
            <a:r>
              <a:rPr lang="sv-SE" dirty="0" smtClean="0"/>
              <a:t> in </a:t>
            </a:r>
            <a:r>
              <a:rPr lang="sv-SE" dirty="0" err="1" smtClean="0"/>
              <a:t>Asia</a:t>
            </a:r>
            <a:r>
              <a:rPr lang="sv-SE" dirty="0" smtClean="0"/>
              <a:t>. </a:t>
            </a:r>
          </a:p>
          <a:p>
            <a:r>
              <a:rPr lang="sv-SE" dirty="0" smtClean="0"/>
              <a:t>Television </a:t>
            </a:r>
            <a:r>
              <a:rPr lang="sv-SE" dirty="0" err="1" smtClean="0"/>
              <a:t>increases</a:t>
            </a:r>
            <a:r>
              <a:rPr lang="sv-SE" dirty="0" smtClean="0"/>
              <a:t> the </a:t>
            </a:r>
            <a:r>
              <a:rPr lang="sv-SE" dirty="0" err="1" smtClean="0"/>
              <a:t>availability</a:t>
            </a:r>
            <a:r>
              <a:rPr lang="sv-SE" dirty="0" smtClean="0"/>
              <a:t> </a:t>
            </a:r>
            <a:r>
              <a:rPr lang="sv-SE" dirty="0" err="1" smtClean="0"/>
              <a:t>of</a:t>
            </a:r>
            <a:r>
              <a:rPr lang="sv-SE" dirty="0" smtClean="0"/>
              <a:t> information </a:t>
            </a:r>
            <a:r>
              <a:rPr lang="sv-SE" dirty="0" err="1" smtClean="0"/>
              <a:t>about</a:t>
            </a:r>
            <a:r>
              <a:rPr lang="sv-SE" dirty="0" smtClean="0"/>
              <a:t> the </a:t>
            </a:r>
            <a:r>
              <a:rPr lang="sv-SE" dirty="0" err="1" smtClean="0"/>
              <a:t>outside</a:t>
            </a:r>
            <a:r>
              <a:rPr lang="sv-SE" dirty="0" smtClean="0"/>
              <a:t> </a:t>
            </a:r>
            <a:r>
              <a:rPr lang="sv-SE" dirty="0" err="1" smtClean="0"/>
              <a:t>world</a:t>
            </a:r>
            <a:r>
              <a:rPr lang="sv-SE" dirty="0" smtClean="0"/>
              <a:t> and exposure </a:t>
            </a:r>
            <a:r>
              <a:rPr lang="sv-SE" dirty="0" err="1" smtClean="0"/>
              <a:t>to</a:t>
            </a:r>
            <a:r>
              <a:rPr lang="sv-SE" dirty="0" smtClean="0"/>
              <a:t> </a:t>
            </a:r>
            <a:r>
              <a:rPr lang="sv-SE" dirty="0" err="1" smtClean="0"/>
              <a:t>other</a:t>
            </a:r>
            <a:r>
              <a:rPr lang="sv-SE" dirty="0" smtClean="0"/>
              <a:t> </a:t>
            </a:r>
            <a:r>
              <a:rPr lang="sv-SE" dirty="0" err="1" smtClean="0"/>
              <a:t>ways</a:t>
            </a:r>
            <a:r>
              <a:rPr lang="sv-SE" dirty="0" smtClean="0"/>
              <a:t> </a:t>
            </a:r>
            <a:r>
              <a:rPr lang="sv-SE" dirty="0" err="1" smtClean="0"/>
              <a:t>of</a:t>
            </a:r>
            <a:r>
              <a:rPr lang="sv-SE" dirty="0" smtClean="0"/>
              <a:t> </a:t>
            </a:r>
            <a:r>
              <a:rPr lang="sv-SE" dirty="0" err="1" smtClean="0"/>
              <a:t>life</a:t>
            </a:r>
            <a:r>
              <a:rPr lang="sv-SE" dirty="0" smtClean="0"/>
              <a:t>. </a:t>
            </a:r>
          </a:p>
          <a:p>
            <a:r>
              <a:rPr lang="sv-SE" dirty="0" err="1" smtClean="0"/>
              <a:t>Especially</a:t>
            </a:r>
            <a:r>
              <a:rPr lang="sv-SE" dirty="0" smtClean="0"/>
              <a:t> </a:t>
            </a:r>
            <a:r>
              <a:rPr lang="sv-SE" dirty="0" err="1" smtClean="0"/>
              <a:t>true</a:t>
            </a:r>
            <a:r>
              <a:rPr lang="sv-SE" dirty="0" smtClean="0"/>
              <a:t> in rural areas.</a:t>
            </a:r>
          </a:p>
          <a:p>
            <a:r>
              <a:rPr lang="en-US" dirty="0"/>
              <a:t>M</a:t>
            </a:r>
            <a:r>
              <a:rPr lang="en-US" dirty="0" smtClean="0"/>
              <a:t>ain </a:t>
            </a:r>
            <a:r>
              <a:rPr lang="en-US" dirty="0"/>
              <a:t>argument</a:t>
            </a:r>
            <a:r>
              <a:rPr lang="en-US" dirty="0" smtClean="0"/>
              <a:t>: Exposing </a:t>
            </a:r>
            <a:r>
              <a:rPr lang="en-US" dirty="0"/>
              <a:t>rural households to urban attitudes and </a:t>
            </a:r>
            <a:r>
              <a:rPr lang="en-US" dirty="0" smtClean="0"/>
              <a:t>values via </a:t>
            </a:r>
            <a:r>
              <a:rPr lang="en-US" dirty="0"/>
              <a:t>cable </a:t>
            </a:r>
            <a:r>
              <a:rPr lang="en-US" dirty="0" err="1" smtClean="0"/>
              <a:t>tv</a:t>
            </a:r>
            <a:r>
              <a:rPr lang="en-US" dirty="0" smtClean="0"/>
              <a:t> may improve the </a:t>
            </a:r>
            <a:r>
              <a:rPr lang="en-US" dirty="0"/>
              <a:t>status for rural women</a:t>
            </a:r>
            <a:r>
              <a:rPr lang="en-US" dirty="0" smtClean="0"/>
              <a:t>.</a:t>
            </a:r>
            <a:endParaRPr lang="en-US" dirty="0"/>
          </a:p>
          <a:p>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sv-SE" smtClean="0"/>
              <a:t>Data</a:t>
            </a:r>
            <a:endParaRPr lang="en-US" smtClean="0"/>
          </a:p>
        </p:txBody>
      </p:sp>
      <p:sp>
        <p:nvSpPr>
          <p:cNvPr id="32770" name="Content Placeholder 2"/>
          <p:cNvSpPr>
            <a:spLocks noGrp="1"/>
          </p:cNvSpPr>
          <p:nvPr>
            <p:ph idx="1"/>
          </p:nvPr>
        </p:nvSpPr>
        <p:spPr/>
        <p:txBody>
          <a:bodyPr/>
          <a:lstStyle/>
          <a:p>
            <a:r>
              <a:rPr lang="sv-SE" smtClean="0"/>
              <a:t>Main data set: A three year panel between 2001 and 2003.</a:t>
            </a:r>
          </a:p>
          <a:p>
            <a:endParaRPr lang="sv-SE" smtClean="0"/>
          </a:p>
          <a:p>
            <a:r>
              <a:rPr lang="sv-SE" smtClean="0"/>
              <a:t>180 villages.</a:t>
            </a:r>
          </a:p>
          <a:p>
            <a:endParaRPr lang="sv-SE" smtClean="0"/>
          </a:p>
          <a:p>
            <a:r>
              <a:rPr lang="sv-SE" smtClean="0"/>
              <a:t>Cable was introduced in 21 of the villages.</a:t>
            </a:r>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sv-SE" smtClean="0"/>
              <a:t>Main measures</a:t>
            </a:r>
            <a:endParaRPr lang="en-US" smtClean="0"/>
          </a:p>
        </p:txBody>
      </p:sp>
      <p:sp>
        <p:nvSpPr>
          <p:cNvPr id="33794" name="Content Placeholder 2"/>
          <p:cNvSpPr>
            <a:spLocks noGrp="1"/>
          </p:cNvSpPr>
          <p:nvPr>
            <p:ph idx="1"/>
          </p:nvPr>
        </p:nvSpPr>
        <p:spPr/>
        <p:txBody>
          <a:bodyPr/>
          <a:lstStyle/>
          <a:p>
            <a:r>
              <a:rPr lang="en-US" smtClean="0"/>
              <a:t>Son preference: “Would you like your next child to be a boy, a girl, or it doesn’t matter?”</a:t>
            </a:r>
          </a:p>
          <a:p>
            <a:r>
              <a:rPr lang="en-US" smtClean="0"/>
              <a:t>Domestic violence: A husband is justified in beating his wife if X, Y, Z. </a:t>
            </a:r>
          </a:p>
          <a:p>
            <a:r>
              <a:rPr lang="sv-SE" smtClean="0"/>
              <a:t>Autonomy: Who decides on X, Y, Z? Need permission to X, Y? </a:t>
            </a:r>
          </a:p>
          <a:p>
            <a:r>
              <a:rPr lang="sv-SE" smtClean="0"/>
              <a:t>Fertility: Currently pregnant, and birth histories.</a:t>
            </a:r>
            <a:endParaRPr lang="en-US" smtClean="0"/>
          </a:p>
          <a:p>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
          <p:cNvPicPr>
            <a:picLocks noChangeAspect="1" noChangeArrowheads="1"/>
          </p:cNvPicPr>
          <p:nvPr/>
        </p:nvPicPr>
        <p:blipFill>
          <a:blip r:embed="rId2"/>
          <a:srcRect/>
          <a:stretch>
            <a:fillRect/>
          </a:stretch>
        </p:blipFill>
        <p:spPr bwMode="auto">
          <a:xfrm>
            <a:off x="1571625" y="452438"/>
            <a:ext cx="6000750" cy="595312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sv-SE" smtClean="0"/>
              <a:t>Empirical strategy</a:t>
            </a:r>
            <a:endParaRPr lang="en-US" smtClean="0"/>
          </a:p>
        </p:txBody>
      </p:sp>
      <p:sp>
        <p:nvSpPr>
          <p:cNvPr id="36866" name="Content Placeholder 2"/>
          <p:cNvSpPr>
            <a:spLocks noGrp="1"/>
          </p:cNvSpPr>
          <p:nvPr>
            <p:ph idx="1"/>
          </p:nvPr>
        </p:nvSpPr>
        <p:spPr/>
        <p:txBody>
          <a:bodyPr/>
          <a:lstStyle/>
          <a:p>
            <a:pPr marL="0" indent="0">
              <a:buNone/>
            </a:pPr>
            <a:r>
              <a:rPr lang="sv-SE" dirty="0" smtClean="0"/>
              <a:t>”…</a:t>
            </a:r>
            <a:r>
              <a:rPr lang="sv-SE" dirty="0" err="1" smtClean="0"/>
              <a:t>relies</a:t>
            </a:r>
            <a:r>
              <a:rPr lang="sv-SE" dirty="0" smtClean="0"/>
              <a:t> on </a:t>
            </a:r>
            <a:r>
              <a:rPr lang="sv-SE" dirty="0" err="1" smtClean="0"/>
              <a:t>comparing</a:t>
            </a:r>
            <a:r>
              <a:rPr lang="sv-SE" dirty="0" smtClean="0"/>
              <a:t> </a:t>
            </a:r>
            <a:r>
              <a:rPr lang="sv-SE" dirty="0" err="1" smtClean="0"/>
              <a:t>changes</a:t>
            </a:r>
            <a:r>
              <a:rPr lang="sv-SE" dirty="0" smtClean="0"/>
              <a:t> in gender </a:t>
            </a:r>
            <a:r>
              <a:rPr lang="sv-SE" dirty="0" err="1" smtClean="0"/>
              <a:t>attitudes</a:t>
            </a:r>
            <a:r>
              <a:rPr lang="sv-SE" dirty="0" smtClean="0"/>
              <a:t> and </a:t>
            </a:r>
            <a:r>
              <a:rPr lang="sv-SE" dirty="0" err="1" smtClean="0"/>
              <a:t>behaviors</a:t>
            </a:r>
            <a:r>
              <a:rPr lang="sv-SE" dirty="0" smtClean="0"/>
              <a:t> </a:t>
            </a:r>
            <a:r>
              <a:rPr lang="sv-SE" dirty="0" err="1" smtClean="0"/>
              <a:t>between</a:t>
            </a:r>
            <a:r>
              <a:rPr lang="sv-SE" dirty="0" smtClean="0"/>
              <a:t> survey </a:t>
            </a:r>
            <a:r>
              <a:rPr lang="sv-SE" dirty="0" err="1" smtClean="0"/>
              <a:t>rounds</a:t>
            </a:r>
            <a:r>
              <a:rPr lang="sv-SE" dirty="0" smtClean="0"/>
              <a:t> </a:t>
            </a:r>
            <a:r>
              <a:rPr lang="sv-SE" dirty="0" err="1" smtClean="0"/>
              <a:t>across</a:t>
            </a:r>
            <a:r>
              <a:rPr lang="sv-SE" dirty="0" smtClean="0"/>
              <a:t> villages </a:t>
            </a:r>
            <a:r>
              <a:rPr lang="sv-SE" dirty="0" err="1" smtClean="0"/>
              <a:t>based</a:t>
            </a:r>
            <a:r>
              <a:rPr lang="sv-SE" dirty="0" smtClean="0"/>
              <a:t> on </a:t>
            </a:r>
            <a:r>
              <a:rPr lang="sv-SE" dirty="0" err="1" smtClean="0"/>
              <a:t>whether</a:t>
            </a:r>
            <a:r>
              <a:rPr lang="sv-SE" dirty="0" smtClean="0"/>
              <a:t> (and </a:t>
            </a:r>
            <a:r>
              <a:rPr lang="sv-SE" dirty="0" err="1" smtClean="0"/>
              <a:t>when</a:t>
            </a:r>
            <a:r>
              <a:rPr lang="sv-SE" dirty="0" smtClean="0"/>
              <a:t>) </a:t>
            </a:r>
            <a:r>
              <a:rPr lang="sv-SE" dirty="0" err="1" smtClean="0"/>
              <a:t>they</a:t>
            </a:r>
            <a:r>
              <a:rPr lang="sv-SE" dirty="0" smtClean="0"/>
              <a:t> </a:t>
            </a:r>
            <a:r>
              <a:rPr lang="sv-SE" dirty="0" err="1" smtClean="0"/>
              <a:t>added</a:t>
            </a:r>
            <a:r>
              <a:rPr lang="sv-SE" dirty="0" smtClean="0"/>
              <a:t> </a:t>
            </a:r>
            <a:r>
              <a:rPr lang="sv-SE" dirty="0" err="1" smtClean="0"/>
              <a:t>cable</a:t>
            </a:r>
            <a:r>
              <a:rPr lang="sv-SE" dirty="0" smtClean="0"/>
              <a:t> television” (p. 1059).</a:t>
            </a:r>
          </a:p>
          <a:p>
            <a:endParaRPr lang="sv-SE" dirty="0" smtClean="0"/>
          </a:p>
          <a:p>
            <a:pPr marL="0" indent="0">
              <a:buNone/>
            </a:pPr>
            <a:r>
              <a:rPr lang="sv-SE" dirty="0" smtClean="0"/>
              <a:t>= </a:t>
            </a:r>
            <a:r>
              <a:rPr lang="sv-SE" dirty="0" err="1" smtClean="0"/>
              <a:t>Difference</a:t>
            </a:r>
            <a:r>
              <a:rPr lang="sv-SE" dirty="0" smtClean="0"/>
              <a:t> in </a:t>
            </a:r>
            <a:r>
              <a:rPr lang="sv-SE" dirty="0" err="1" smtClean="0"/>
              <a:t>differences</a:t>
            </a:r>
            <a:r>
              <a:rPr lang="sv-SE" dirty="0" smtClean="0"/>
              <a:t> (DD).</a:t>
            </a:r>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sv-SE" smtClean="0"/>
              <a:t>Recap DD</a:t>
            </a:r>
            <a:endParaRPr lang="en-US" smtClean="0"/>
          </a:p>
        </p:txBody>
      </p:sp>
      <p:sp>
        <p:nvSpPr>
          <p:cNvPr id="43010" name="Content Placeholder 2"/>
          <p:cNvSpPr>
            <a:spLocks noGrp="1"/>
          </p:cNvSpPr>
          <p:nvPr>
            <p:ph idx="1"/>
          </p:nvPr>
        </p:nvSpPr>
        <p:spPr/>
        <p:txBody>
          <a:bodyPr/>
          <a:lstStyle/>
          <a:p>
            <a:r>
              <a:rPr lang="sv-SE" smtClean="0"/>
              <a:t>Typical DD assumption: ”</a:t>
            </a:r>
            <a:r>
              <a:rPr lang="en-US" smtClean="0"/>
              <a:t>villages that added cable would not otherwise have changed differently than those villages that did not add cable.</a:t>
            </a:r>
            <a:r>
              <a:rPr lang="sv-SE" smtClean="0"/>
              <a:t> ”</a:t>
            </a:r>
            <a:endParaRPr lang="en-US" smtClean="0"/>
          </a:p>
        </p:txBody>
      </p:sp>
    </p:spTree>
    <p:extLst>
      <p:ext uri="{BB962C8B-B14F-4D97-AF65-F5344CB8AC3E}">
        <p14:creationId xmlns:p14="http://schemas.microsoft.com/office/powerpoint/2010/main" val="11913137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sv-SE" smtClean="0"/>
              <a:t>The typical DD problem</a:t>
            </a:r>
            <a:endParaRPr lang="en-US" smtClean="0"/>
          </a:p>
        </p:txBody>
      </p:sp>
      <p:sp>
        <p:nvSpPr>
          <p:cNvPr id="53250" name="Content Placeholder 2"/>
          <p:cNvSpPr>
            <a:spLocks noGrp="1"/>
          </p:cNvSpPr>
          <p:nvPr>
            <p:ph idx="1"/>
          </p:nvPr>
        </p:nvSpPr>
        <p:spPr/>
        <p:txBody>
          <a:bodyPr/>
          <a:lstStyle/>
          <a:p>
            <a:r>
              <a:rPr lang="sv-SE" dirty="0" smtClean="0"/>
              <a:t>”</a:t>
            </a:r>
            <a:r>
              <a:rPr lang="en-US" dirty="0" smtClean="0"/>
              <a:t>… we cannot rule out with our data is that there is some important unobservable that simultaneously drives year-to-year cable introduction and year-to-year variation in our outcome measures. </a:t>
            </a:r>
            <a:r>
              <a:rPr lang="en-US" dirty="0"/>
              <a:t>A</a:t>
            </a:r>
            <a:r>
              <a:rPr lang="en-US" dirty="0" smtClean="0"/>
              <a:t>lthough this seems unlikely, and we are unable to think of plausible examples, it is important to keep this caveat in mind.”</a:t>
            </a:r>
          </a:p>
        </p:txBody>
      </p:sp>
    </p:spTree>
    <p:extLst>
      <p:ext uri="{BB962C8B-B14F-4D97-AF65-F5344CB8AC3E}">
        <p14:creationId xmlns:p14="http://schemas.microsoft.com/office/powerpoint/2010/main" val="10944333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sv-SE" dirty="0" err="1" smtClean="0"/>
              <a:t>They</a:t>
            </a:r>
            <a:r>
              <a:rPr lang="sv-SE" dirty="0" smtClean="0"/>
              <a:t> </a:t>
            </a:r>
            <a:r>
              <a:rPr lang="sv-SE" dirty="0" err="1" smtClean="0"/>
              <a:t>are</a:t>
            </a:r>
            <a:r>
              <a:rPr lang="sv-SE" dirty="0" smtClean="0"/>
              <a:t> </a:t>
            </a:r>
            <a:r>
              <a:rPr lang="sv-SE" dirty="0" err="1" smtClean="0"/>
              <a:t>concerned</a:t>
            </a:r>
            <a:r>
              <a:rPr lang="sv-SE" dirty="0" smtClean="0"/>
              <a:t> </a:t>
            </a:r>
            <a:r>
              <a:rPr lang="sv-SE" dirty="0" err="1" smtClean="0"/>
              <a:t>about</a:t>
            </a:r>
            <a:r>
              <a:rPr lang="sv-SE" dirty="0" smtClean="0"/>
              <a:t> </a:t>
            </a:r>
            <a:r>
              <a:rPr lang="sv-SE" dirty="0" err="1" smtClean="0"/>
              <a:t>omitted</a:t>
            </a:r>
            <a:r>
              <a:rPr lang="sv-SE" dirty="0" smtClean="0"/>
              <a:t> </a:t>
            </a:r>
            <a:r>
              <a:rPr lang="sv-SE" dirty="0" err="1" smtClean="0"/>
              <a:t>variables</a:t>
            </a:r>
            <a:endParaRPr lang="en-US" dirty="0"/>
          </a:p>
        </p:txBody>
      </p:sp>
      <p:sp>
        <p:nvSpPr>
          <p:cNvPr id="37890" name="Content Placeholder 2"/>
          <p:cNvSpPr>
            <a:spLocks noGrp="1"/>
          </p:cNvSpPr>
          <p:nvPr>
            <p:ph idx="1"/>
          </p:nvPr>
        </p:nvSpPr>
        <p:spPr/>
        <p:txBody>
          <a:bodyPr/>
          <a:lstStyle/>
          <a:p>
            <a:r>
              <a:rPr lang="en-US" smtClean="0"/>
              <a:t>“A central empirical concern is the possibility that trends in other variables (e.g., income or “modernity”) affect both cable access and women’s status.” (p. 1059f).</a:t>
            </a:r>
          </a:p>
          <a:p>
            <a:r>
              <a:rPr lang="en-US" smtClean="0"/>
              <a:t>First of all, they have to describe the factors determining which villages got cable. </a:t>
            </a:r>
          </a:p>
          <a:p>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sv-SE" smtClean="0"/>
              <a:t>Determinants of cable</a:t>
            </a:r>
            <a:endParaRPr lang="en-US" smtClean="0"/>
          </a:p>
        </p:txBody>
      </p:sp>
      <p:sp>
        <p:nvSpPr>
          <p:cNvPr id="38914" name="Content Placeholder 2"/>
          <p:cNvSpPr>
            <a:spLocks noGrp="1"/>
          </p:cNvSpPr>
          <p:nvPr>
            <p:ph idx="1"/>
          </p:nvPr>
        </p:nvSpPr>
        <p:spPr/>
        <p:txBody>
          <a:bodyPr/>
          <a:lstStyle/>
          <a:p>
            <a:r>
              <a:rPr lang="en-US" smtClean="0"/>
              <a:t>Interviews with cable operators: access to electricity and distance to the nearest town. </a:t>
            </a:r>
          </a:p>
          <a:p>
            <a:r>
              <a:rPr lang="en-US" smtClean="0"/>
              <a:t>A survey of cable operators: main reason for no cable was that the village was too far away or too small.</a:t>
            </a:r>
          </a:p>
          <a:p>
            <a:r>
              <a:rPr lang="en-US" smtClean="0"/>
              <a:t>Merge villages with administrative data from an education database and the SARI data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68313" y="260350"/>
            <a:ext cx="8229600" cy="1143000"/>
          </a:xfrm>
        </p:spPr>
        <p:txBody>
          <a:bodyPr/>
          <a:lstStyle/>
          <a:p>
            <a:r>
              <a:rPr lang="sv-SE" dirty="0" err="1" smtClean="0"/>
              <a:t>Mechanisms</a:t>
            </a:r>
            <a:r>
              <a:rPr lang="sv-SE" dirty="0" smtClean="0"/>
              <a:t> in Qian</a:t>
            </a:r>
            <a:endParaRPr lang="en-US" dirty="0" smtClean="0"/>
          </a:p>
        </p:txBody>
      </p:sp>
      <p:sp>
        <p:nvSpPr>
          <p:cNvPr id="16386" name="Content Placeholder 2"/>
          <p:cNvSpPr>
            <a:spLocks noGrp="1"/>
          </p:cNvSpPr>
          <p:nvPr>
            <p:ph idx="1"/>
          </p:nvPr>
        </p:nvSpPr>
        <p:spPr/>
        <p:txBody>
          <a:bodyPr/>
          <a:lstStyle/>
          <a:p>
            <a:r>
              <a:rPr lang="sv-SE" dirty="0" err="1" smtClean="0"/>
              <a:t>Changed</a:t>
            </a:r>
            <a:r>
              <a:rPr lang="sv-SE" dirty="0" smtClean="0"/>
              <a:t> </a:t>
            </a:r>
            <a:r>
              <a:rPr lang="en-US" dirty="0" smtClean="0"/>
              <a:t>perceptions of daughters’ future earnings.</a:t>
            </a:r>
          </a:p>
          <a:p>
            <a:r>
              <a:rPr lang="sv-SE" dirty="0" smtClean="0"/>
              <a:t>Girls </a:t>
            </a:r>
            <a:r>
              <a:rPr lang="sv-SE" dirty="0" err="1" smtClean="0"/>
              <a:t>may</a:t>
            </a:r>
            <a:r>
              <a:rPr lang="sv-SE" dirty="0" smtClean="0"/>
              <a:t> be </a:t>
            </a:r>
            <a:r>
              <a:rPr lang="sv-SE" dirty="0" err="1" smtClean="0"/>
              <a:t>luxury</a:t>
            </a:r>
            <a:r>
              <a:rPr lang="sv-SE" dirty="0" smtClean="0"/>
              <a:t> </a:t>
            </a:r>
            <a:r>
              <a:rPr lang="sv-SE" dirty="0" err="1" smtClean="0"/>
              <a:t>goods</a:t>
            </a:r>
            <a:r>
              <a:rPr lang="sv-SE" dirty="0" smtClean="0"/>
              <a:t>. (</a:t>
            </a:r>
            <a:r>
              <a:rPr lang="sv-SE" dirty="0" err="1" smtClean="0">
                <a:solidFill>
                  <a:srgbClr val="FF0000"/>
                </a:solidFill>
              </a:rPr>
              <a:t>ruled</a:t>
            </a:r>
            <a:r>
              <a:rPr lang="sv-SE" dirty="0" smtClean="0">
                <a:solidFill>
                  <a:srgbClr val="FF0000"/>
                </a:solidFill>
              </a:rPr>
              <a:t> </a:t>
            </a:r>
            <a:r>
              <a:rPr lang="sv-SE" dirty="0" err="1" smtClean="0">
                <a:solidFill>
                  <a:srgbClr val="FF0000"/>
                </a:solidFill>
              </a:rPr>
              <a:t>out</a:t>
            </a:r>
            <a:r>
              <a:rPr lang="sv-SE" dirty="0" smtClean="0">
                <a:solidFill>
                  <a:srgbClr val="FF0000"/>
                </a:solidFill>
              </a:rPr>
              <a:t> by </a:t>
            </a:r>
            <a:r>
              <a:rPr lang="sv-SE" dirty="0" err="1" smtClean="0">
                <a:solidFill>
                  <a:srgbClr val="FF0000"/>
                </a:solidFill>
              </a:rPr>
              <a:t>orchard</a:t>
            </a:r>
            <a:r>
              <a:rPr lang="sv-SE" dirty="0" smtClean="0">
                <a:solidFill>
                  <a:srgbClr val="FF0000"/>
                </a:solidFill>
              </a:rPr>
              <a:t> </a:t>
            </a:r>
            <a:r>
              <a:rPr lang="sv-SE" dirty="0" err="1" smtClean="0">
                <a:solidFill>
                  <a:srgbClr val="FF0000"/>
                </a:solidFill>
              </a:rPr>
              <a:t>results</a:t>
            </a:r>
            <a:r>
              <a:rPr lang="sv-SE" dirty="0" smtClean="0"/>
              <a:t>)</a:t>
            </a:r>
          </a:p>
          <a:p>
            <a:r>
              <a:rPr lang="sv-SE" dirty="0" smtClean="0"/>
              <a:t>If </a:t>
            </a:r>
            <a:r>
              <a:rPr lang="en-US" dirty="0" smtClean="0"/>
              <a:t>mothers prefer girls and if it improves mothers’ bargaining power.</a:t>
            </a:r>
          </a:p>
          <a:p>
            <a:r>
              <a:rPr lang="sv-SE" dirty="0" err="1" smtClean="0"/>
              <a:t>Pregnancies</a:t>
            </a:r>
            <a:r>
              <a:rPr lang="sv-SE" dirty="0" smtClean="0"/>
              <a:t> </a:t>
            </a:r>
            <a:r>
              <a:rPr lang="sv-SE" dirty="0" err="1" smtClean="0"/>
              <a:t>are</a:t>
            </a:r>
            <a:r>
              <a:rPr lang="sv-SE" dirty="0" smtClean="0"/>
              <a:t> </a:t>
            </a:r>
            <a:r>
              <a:rPr lang="sv-SE" dirty="0" err="1" smtClean="0"/>
              <a:t>costlier</a:t>
            </a:r>
            <a:r>
              <a:rPr lang="sv-SE" dirty="0" smtClean="0"/>
              <a:t> as </a:t>
            </a:r>
            <a:r>
              <a:rPr lang="sv-SE" dirty="0" err="1" smtClean="0"/>
              <a:t>womens</a:t>
            </a:r>
            <a:r>
              <a:rPr lang="sv-SE" dirty="0" smtClean="0"/>
              <a:t> </a:t>
            </a:r>
            <a:r>
              <a:rPr lang="sv-SE" dirty="0" err="1" smtClean="0"/>
              <a:t>labor</a:t>
            </a:r>
            <a:r>
              <a:rPr lang="sv-SE" dirty="0" smtClean="0"/>
              <a:t> is </a:t>
            </a:r>
            <a:r>
              <a:rPr lang="sv-SE" dirty="0" err="1" smtClean="0"/>
              <a:t>valued</a:t>
            </a:r>
            <a:r>
              <a:rPr lang="sv-SE" dirty="0" smtClean="0"/>
              <a:t> </a:t>
            </a:r>
            <a:r>
              <a:rPr lang="sv-SE" dirty="0" err="1" smtClean="0"/>
              <a:t>more</a:t>
            </a:r>
            <a:r>
              <a:rPr lang="sv-SE" dirty="0" smtClean="0"/>
              <a:t>. (</a:t>
            </a:r>
            <a:r>
              <a:rPr lang="sv-SE" dirty="0" err="1" smtClean="0">
                <a:solidFill>
                  <a:srgbClr val="FF0000"/>
                </a:solidFill>
              </a:rPr>
              <a:t>ruled</a:t>
            </a:r>
            <a:r>
              <a:rPr lang="sv-SE" dirty="0" smtClean="0">
                <a:solidFill>
                  <a:srgbClr val="FF0000"/>
                </a:solidFill>
              </a:rPr>
              <a:t> </a:t>
            </a:r>
            <a:r>
              <a:rPr lang="sv-SE" dirty="0" err="1" smtClean="0">
                <a:solidFill>
                  <a:srgbClr val="FF0000"/>
                </a:solidFill>
              </a:rPr>
              <a:t>out</a:t>
            </a:r>
            <a:r>
              <a:rPr lang="sv-SE" dirty="0" smtClean="0">
                <a:solidFill>
                  <a:srgbClr val="FF0000"/>
                </a:solidFill>
              </a:rPr>
              <a:t> by </a:t>
            </a:r>
            <a:r>
              <a:rPr lang="sv-SE" dirty="0" err="1" smtClean="0">
                <a:solidFill>
                  <a:srgbClr val="FF0000"/>
                </a:solidFill>
              </a:rPr>
              <a:t>education</a:t>
            </a:r>
            <a:r>
              <a:rPr lang="sv-SE" dirty="0" smtClean="0">
                <a:solidFill>
                  <a:srgbClr val="FF0000"/>
                </a:solidFill>
              </a:rPr>
              <a:t> </a:t>
            </a:r>
            <a:r>
              <a:rPr lang="sv-SE" dirty="0" err="1" smtClean="0">
                <a:solidFill>
                  <a:srgbClr val="FF0000"/>
                </a:solidFill>
              </a:rPr>
              <a:t>results</a:t>
            </a:r>
            <a:r>
              <a:rPr lang="sv-SE" dirty="0" smtClean="0">
                <a:solidFill>
                  <a:srgbClr val="FF0000"/>
                </a:solidFill>
              </a:rPr>
              <a:t>?</a:t>
            </a:r>
            <a:r>
              <a:rPr lang="sv-SE" dirty="0" smtClean="0"/>
              <a:t>)</a:t>
            </a:r>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sv-SE" smtClean="0"/>
              <a:t>Determinants of cable</a:t>
            </a:r>
            <a:endParaRPr lang="en-US" smtClean="0"/>
          </a:p>
        </p:txBody>
      </p:sp>
      <p:sp>
        <p:nvSpPr>
          <p:cNvPr id="3" name="Content Placeholder 2"/>
          <p:cNvSpPr>
            <a:spLocks noGrp="1"/>
          </p:cNvSpPr>
          <p:nvPr>
            <p:ph idx="1"/>
          </p:nvPr>
        </p:nvSpPr>
        <p:spPr>
          <a:xfrm>
            <a:off x="457200" y="1600200"/>
            <a:ext cx="8229600" cy="4924425"/>
          </a:xfrm>
        </p:spPr>
        <p:txBody>
          <a:bodyPr rtlCol="0">
            <a:normAutofit/>
          </a:bodyPr>
          <a:lstStyle/>
          <a:p>
            <a:pPr marL="0" indent="0" algn="ctr" fontAlgn="auto">
              <a:spcAft>
                <a:spcPts val="0"/>
              </a:spcAft>
              <a:buFont typeface="Arial" pitchFamily="34" charset="0"/>
              <a:buNone/>
              <a:defRPr/>
            </a:pPr>
            <a:r>
              <a:rPr lang="sv-SE" dirty="0" smtClean="0"/>
              <a:t>	Table 1</a:t>
            </a:r>
          </a:p>
          <a:p>
            <a:pPr fontAlgn="auto">
              <a:spcAft>
                <a:spcPts val="0"/>
              </a:spcAft>
              <a:buFont typeface="Arial" pitchFamily="34" charset="0"/>
              <a:buChar char="•"/>
              <a:defRPr/>
            </a:pPr>
            <a:endParaRPr lang="en-US" dirty="0"/>
          </a:p>
        </p:txBody>
      </p:sp>
      <p:pic>
        <p:nvPicPr>
          <p:cNvPr id="39939" name="Picture 2"/>
          <p:cNvPicPr>
            <a:picLocks noChangeAspect="1" noChangeArrowheads="1"/>
          </p:cNvPicPr>
          <p:nvPr/>
        </p:nvPicPr>
        <p:blipFill>
          <a:blip r:embed="rId2"/>
          <a:srcRect/>
          <a:stretch>
            <a:fillRect/>
          </a:stretch>
        </p:blipFill>
        <p:spPr bwMode="auto">
          <a:xfrm>
            <a:off x="1476375" y="2060575"/>
            <a:ext cx="6848475" cy="4362450"/>
          </a:xfrm>
          <a:prstGeom prst="rect">
            <a:avLst/>
          </a:prstGeom>
          <a:noFill/>
          <a:ln w="9525">
            <a:noFill/>
            <a:miter lim="800000"/>
            <a:headEnd/>
            <a:tailEnd/>
          </a:ln>
        </p:spPr>
      </p:pic>
      <p:cxnSp>
        <p:nvCxnSpPr>
          <p:cNvPr id="10" name="Straight Arrow Connector 9"/>
          <p:cNvCxnSpPr/>
          <p:nvPr/>
        </p:nvCxnSpPr>
        <p:spPr>
          <a:xfrm>
            <a:off x="1281113" y="5373688"/>
            <a:ext cx="338137" cy="3381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57163" y="4418013"/>
            <a:ext cx="1490662" cy="9239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sv-SE" dirty="0" err="1">
                <a:solidFill>
                  <a:srgbClr val="FF0000"/>
                </a:solidFill>
              </a:rPr>
              <a:t>Only</a:t>
            </a:r>
            <a:r>
              <a:rPr lang="sv-SE" dirty="0">
                <a:solidFill>
                  <a:srgbClr val="FF0000"/>
                </a:solidFill>
              </a:rPr>
              <a:t> </a:t>
            </a:r>
            <a:r>
              <a:rPr lang="sv-SE" dirty="0" err="1">
                <a:solidFill>
                  <a:srgbClr val="FF0000"/>
                </a:solidFill>
              </a:rPr>
              <a:t>within</a:t>
            </a:r>
            <a:r>
              <a:rPr lang="sv-SE" dirty="0">
                <a:solidFill>
                  <a:srgbClr val="FF0000"/>
                </a:solidFill>
              </a:rPr>
              <a:t> </a:t>
            </a:r>
            <a:r>
              <a:rPr lang="sv-SE" dirty="0" err="1">
                <a:solidFill>
                  <a:srgbClr val="FF0000"/>
                </a:solidFill>
              </a:rPr>
              <a:t>state</a:t>
            </a:r>
            <a:r>
              <a:rPr lang="sv-SE" dirty="0">
                <a:solidFill>
                  <a:srgbClr val="FF0000"/>
                </a:solidFill>
              </a:rPr>
              <a:t> variation</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sv-SE" smtClean="0"/>
              <a:t>But this is hardly enough</a:t>
            </a:r>
            <a:endParaRPr lang="en-US" smtClean="0"/>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sv-SE" smtClean="0"/>
              <a:t>”</a:t>
            </a:r>
            <a:r>
              <a:rPr lang="en-US" smtClean="0"/>
              <a:t>Under </a:t>
            </a:r>
            <a:r>
              <a:rPr lang="en-US" dirty="0"/>
              <a:t>the assumption that these variables constitute the primary determinants of access, controlling for them should allow us to more convincingly attribute the changes in the outcomes to the introduction of cable</a:t>
            </a:r>
            <a:r>
              <a:rPr lang="en-US" dirty="0" smtClean="0"/>
              <a:t>.</a:t>
            </a:r>
            <a:r>
              <a:rPr lang="sv-SE" dirty="0" smtClean="0"/>
              <a:t>”</a:t>
            </a:r>
          </a:p>
          <a:p>
            <a:pPr fontAlgn="auto">
              <a:spcAft>
                <a:spcPts val="0"/>
              </a:spcAft>
              <a:buFont typeface="Arial" pitchFamily="34" charset="0"/>
              <a:buChar char="•"/>
              <a:defRPr/>
            </a:pPr>
            <a:r>
              <a:rPr lang="sv-SE" dirty="0" err="1" smtClean="0"/>
              <a:t>Well</a:t>
            </a:r>
            <a:r>
              <a:rPr lang="sv-SE" dirty="0" smtClean="0"/>
              <a:t>, </a:t>
            </a:r>
            <a:r>
              <a:rPr lang="sv-SE" dirty="0" err="1" smtClean="0"/>
              <a:t>yes</a:t>
            </a:r>
            <a:r>
              <a:rPr lang="sv-SE" dirty="0" smtClean="0"/>
              <a:t>, </a:t>
            </a:r>
            <a:r>
              <a:rPr lang="sv-SE" dirty="0" err="1" smtClean="0"/>
              <a:t>but</a:t>
            </a:r>
            <a:r>
              <a:rPr lang="sv-SE" dirty="0" smtClean="0"/>
              <a:t> ”</a:t>
            </a:r>
            <a:r>
              <a:rPr lang="en-US" dirty="0" smtClean="0"/>
              <a:t>we </a:t>
            </a:r>
            <a:r>
              <a:rPr lang="en-US" dirty="0"/>
              <a:t>certainly cannot rule out that there is some important variable that drives cable introduction that was not mentioned by cable operators and that also has an impact on our outcomes of interest</a:t>
            </a:r>
            <a:r>
              <a:rPr lang="en-US" dirty="0" smtClean="0"/>
              <a:t>.”</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sv-SE" smtClean="0"/>
              <a:t>Estimation</a:t>
            </a:r>
            <a:endParaRPr lang="en-US" smtClean="0"/>
          </a:p>
        </p:txBody>
      </p:sp>
      <p:pic>
        <p:nvPicPr>
          <p:cNvPr id="44034" name="Picture 2"/>
          <p:cNvPicPr>
            <a:picLocks noChangeAspect="1" noChangeArrowheads="1"/>
          </p:cNvPicPr>
          <p:nvPr/>
        </p:nvPicPr>
        <p:blipFill>
          <a:blip r:embed="rId2"/>
          <a:srcRect/>
          <a:stretch>
            <a:fillRect/>
          </a:stretch>
        </p:blipFill>
        <p:spPr bwMode="auto">
          <a:xfrm>
            <a:off x="119063" y="2551113"/>
            <a:ext cx="8991600" cy="885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ChangeAspect="1" noChangeArrowheads="1"/>
          </p:cNvPicPr>
          <p:nvPr/>
        </p:nvPicPr>
        <p:blipFill>
          <a:blip r:embed="rId2"/>
          <a:srcRect/>
          <a:stretch>
            <a:fillRect/>
          </a:stretch>
        </p:blipFill>
        <p:spPr bwMode="auto">
          <a:xfrm>
            <a:off x="1395413" y="1104900"/>
            <a:ext cx="6353175" cy="4648200"/>
          </a:xfrm>
          <a:prstGeom prst="rect">
            <a:avLst/>
          </a:prstGeom>
          <a:noFill/>
          <a:ln w="9525">
            <a:noFill/>
            <a:miter lim="800000"/>
            <a:headEnd/>
            <a:tailEnd/>
          </a:ln>
        </p:spPr>
      </p:pic>
      <p:sp>
        <p:nvSpPr>
          <p:cNvPr id="45058" name="TextBox 1"/>
          <p:cNvSpPr txBox="1">
            <a:spLocks noChangeArrowheads="1"/>
          </p:cNvSpPr>
          <p:nvPr/>
        </p:nvSpPr>
        <p:spPr bwMode="auto">
          <a:xfrm>
            <a:off x="385763" y="1503363"/>
            <a:ext cx="1504950" cy="646112"/>
          </a:xfrm>
          <a:prstGeom prst="rect">
            <a:avLst/>
          </a:prstGeom>
          <a:noFill/>
          <a:ln w="9525">
            <a:noFill/>
            <a:miter lim="800000"/>
            <a:headEnd/>
            <a:tailEnd/>
          </a:ln>
        </p:spPr>
        <p:txBody>
          <a:bodyPr wrap="none">
            <a:spAutoFit/>
          </a:bodyPr>
          <a:lstStyle/>
          <a:p>
            <a:r>
              <a:rPr lang="nb-NO">
                <a:solidFill>
                  <a:srgbClr val="FF0000"/>
                </a:solidFill>
                <a:latin typeface="Calibri" pitchFamily="34" charset="0"/>
              </a:rPr>
              <a:t>Get tired of it,</a:t>
            </a:r>
          </a:p>
          <a:p>
            <a:r>
              <a:rPr lang="nb-NO">
                <a:solidFill>
                  <a:srgbClr val="FF0000"/>
                </a:solidFill>
                <a:latin typeface="Calibri" pitchFamily="34" charset="0"/>
              </a:rPr>
              <a:t>nothing new.</a:t>
            </a:r>
          </a:p>
        </p:txBody>
      </p:sp>
      <p:cxnSp>
        <p:nvCxnSpPr>
          <p:cNvPr id="4" name="Straight Arrow Connector 3"/>
          <p:cNvCxnSpPr>
            <a:stCxn id="45058" idx="3"/>
          </p:cNvCxnSpPr>
          <p:nvPr/>
        </p:nvCxnSpPr>
        <p:spPr>
          <a:xfrm>
            <a:off x="1890713" y="1825625"/>
            <a:ext cx="736600" cy="5603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060" name="TextBox 7"/>
          <p:cNvSpPr txBox="1">
            <a:spLocks noChangeArrowheads="1"/>
          </p:cNvSpPr>
          <p:nvPr/>
        </p:nvSpPr>
        <p:spPr bwMode="auto">
          <a:xfrm>
            <a:off x="3276600" y="342900"/>
            <a:ext cx="3852863" cy="647700"/>
          </a:xfrm>
          <a:prstGeom prst="rect">
            <a:avLst/>
          </a:prstGeom>
          <a:noFill/>
          <a:ln w="9525">
            <a:noFill/>
            <a:miter lim="800000"/>
            <a:headEnd/>
            <a:tailEnd/>
          </a:ln>
        </p:spPr>
        <p:txBody>
          <a:bodyPr wrap="none">
            <a:spAutoFit/>
          </a:bodyPr>
          <a:lstStyle/>
          <a:p>
            <a:r>
              <a:rPr lang="nb-NO">
                <a:solidFill>
                  <a:srgbClr val="FF0000"/>
                </a:solidFill>
                <a:latin typeface="Calibri" pitchFamily="34" charset="0"/>
              </a:rPr>
              <a:t>Large jumps (and of similar magnitude)</a:t>
            </a:r>
          </a:p>
          <a:p>
            <a:r>
              <a:rPr lang="nb-NO">
                <a:solidFill>
                  <a:srgbClr val="FF0000"/>
                </a:solidFill>
                <a:latin typeface="Calibri" pitchFamily="34" charset="0"/>
              </a:rPr>
              <a:t>precisely when they get cable</a:t>
            </a:r>
          </a:p>
        </p:txBody>
      </p:sp>
      <p:cxnSp>
        <p:nvCxnSpPr>
          <p:cNvPr id="10" name="Straight Arrow Connector 9"/>
          <p:cNvCxnSpPr/>
          <p:nvPr/>
        </p:nvCxnSpPr>
        <p:spPr>
          <a:xfrm>
            <a:off x="4716463" y="990600"/>
            <a:ext cx="792162" cy="13954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924300" y="990600"/>
            <a:ext cx="792163" cy="1025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5058" idx="3"/>
          </p:cNvCxnSpPr>
          <p:nvPr/>
        </p:nvCxnSpPr>
        <p:spPr>
          <a:xfrm>
            <a:off x="1890713" y="1825625"/>
            <a:ext cx="2239962" cy="3794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064" name="TextBox 23"/>
          <p:cNvSpPr txBox="1">
            <a:spLocks noChangeArrowheads="1"/>
          </p:cNvSpPr>
          <p:nvPr/>
        </p:nvSpPr>
        <p:spPr bwMode="auto">
          <a:xfrm>
            <a:off x="5899150" y="5516563"/>
            <a:ext cx="3070225" cy="647700"/>
          </a:xfrm>
          <a:prstGeom prst="rect">
            <a:avLst/>
          </a:prstGeom>
          <a:noFill/>
          <a:ln w="9525">
            <a:noFill/>
            <a:miter lim="800000"/>
            <a:headEnd/>
            <a:tailEnd/>
          </a:ln>
        </p:spPr>
        <p:txBody>
          <a:bodyPr wrap="none">
            <a:spAutoFit/>
          </a:bodyPr>
          <a:lstStyle/>
          <a:p>
            <a:r>
              <a:rPr lang="nb-NO">
                <a:solidFill>
                  <a:srgbClr val="FF0000"/>
                </a:solidFill>
                <a:latin typeface="Calibri" pitchFamily="34" charset="0"/>
              </a:rPr>
              <a:t>Lower level, and similar trend, </a:t>
            </a:r>
          </a:p>
          <a:p>
            <a:r>
              <a:rPr lang="nb-NO">
                <a:solidFill>
                  <a:srgbClr val="FF0000"/>
                </a:solidFill>
                <a:latin typeface="Calibri" pitchFamily="34" charset="0"/>
              </a:rPr>
              <a:t>nothing new on tv.</a:t>
            </a:r>
          </a:p>
        </p:txBody>
      </p:sp>
      <p:cxnSp>
        <p:nvCxnSpPr>
          <p:cNvPr id="25" name="Elbow Connector 24"/>
          <p:cNvCxnSpPr/>
          <p:nvPr/>
        </p:nvCxnSpPr>
        <p:spPr>
          <a:xfrm rot="10800000">
            <a:off x="7524750" y="5157788"/>
            <a:ext cx="431800" cy="35877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p:cNvPicPr>
            <a:picLocks noChangeAspect="1" noChangeArrowheads="1"/>
          </p:cNvPicPr>
          <p:nvPr/>
        </p:nvPicPr>
        <p:blipFill>
          <a:blip r:embed="rId2"/>
          <a:srcRect/>
          <a:stretch>
            <a:fillRect/>
          </a:stretch>
        </p:blipFill>
        <p:spPr bwMode="auto">
          <a:xfrm>
            <a:off x="1062038" y="1152525"/>
            <a:ext cx="7019925" cy="455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p:cNvPicPr>
            <a:picLocks noChangeAspect="1" noChangeArrowheads="1"/>
          </p:cNvPicPr>
          <p:nvPr/>
        </p:nvPicPr>
        <p:blipFill>
          <a:blip r:embed="rId2"/>
          <a:srcRect/>
          <a:stretch>
            <a:fillRect/>
          </a:stretch>
        </p:blipFill>
        <p:spPr bwMode="auto">
          <a:xfrm>
            <a:off x="1371600" y="1209675"/>
            <a:ext cx="6400800" cy="443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p:cNvPicPr>
            <a:picLocks noChangeAspect="1" noChangeArrowheads="1"/>
          </p:cNvPicPr>
          <p:nvPr/>
        </p:nvPicPr>
        <p:blipFill>
          <a:blip r:embed="rId2"/>
          <a:srcRect/>
          <a:stretch>
            <a:fillRect/>
          </a:stretch>
        </p:blipFill>
        <p:spPr bwMode="auto">
          <a:xfrm>
            <a:off x="881063" y="1100138"/>
            <a:ext cx="7381875" cy="4657725"/>
          </a:xfrm>
          <a:prstGeom prst="rect">
            <a:avLst/>
          </a:prstGeom>
          <a:noFill/>
          <a:ln w="9525">
            <a:noFill/>
            <a:miter lim="800000"/>
            <a:headEnd/>
            <a:tailEnd/>
          </a:ln>
        </p:spPr>
      </p:pic>
      <p:cxnSp>
        <p:nvCxnSpPr>
          <p:cNvPr id="5" name="Straight Arrow Connector 4"/>
          <p:cNvCxnSpPr/>
          <p:nvPr/>
        </p:nvCxnSpPr>
        <p:spPr>
          <a:xfrm flipH="1">
            <a:off x="7092950" y="3419475"/>
            <a:ext cx="452438" cy="555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131" name="TextBox 7"/>
          <p:cNvSpPr txBox="1">
            <a:spLocks noChangeArrowheads="1"/>
          </p:cNvSpPr>
          <p:nvPr/>
        </p:nvSpPr>
        <p:spPr bwMode="auto">
          <a:xfrm>
            <a:off x="7545388" y="2924175"/>
            <a:ext cx="1203325" cy="647700"/>
          </a:xfrm>
          <a:prstGeom prst="rect">
            <a:avLst/>
          </a:prstGeom>
          <a:noFill/>
          <a:ln w="9525">
            <a:noFill/>
            <a:miter lim="800000"/>
            <a:headEnd/>
            <a:tailEnd/>
          </a:ln>
        </p:spPr>
        <p:txBody>
          <a:bodyPr>
            <a:spAutoFit/>
          </a:bodyPr>
          <a:lstStyle/>
          <a:p>
            <a:r>
              <a:rPr lang="sv-SE" b="1">
                <a:solidFill>
                  <a:srgbClr val="C00000"/>
                </a:solidFill>
                <a:latin typeface="Calibri" pitchFamily="34" charset="0"/>
              </a:rPr>
              <a:t>Is this a problem?</a:t>
            </a:r>
            <a:endParaRPr lang="en-US" b="1">
              <a:solidFill>
                <a:srgbClr val="C00000"/>
              </a:solidFill>
              <a:latin typeface="Calibri"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H="1">
            <a:off x="7099300" y="3500438"/>
            <a:ext cx="454025" cy="555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154" name="TextBox 7"/>
          <p:cNvSpPr txBox="1">
            <a:spLocks noChangeArrowheads="1"/>
          </p:cNvSpPr>
          <p:nvPr/>
        </p:nvSpPr>
        <p:spPr bwMode="auto">
          <a:xfrm>
            <a:off x="7545388" y="2924175"/>
            <a:ext cx="1203325" cy="647700"/>
          </a:xfrm>
          <a:prstGeom prst="rect">
            <a:avLst/>
          </a:prstGeom>
          <a:noFill/>
          <a:ln w="9525">
            <a:noFill/>
            <a:miter lim="800000"/>
            <a:headEnd/>
            <a:tailEnd/>
          </a:ln>
        </p:spPr>
        <p:txBody>
          <a:bodyPr>
            <a:spAutoFit/>
          </a:bodyPr>
          <a:lstStyle/>
          <a:p>
            <a:r>
              <a:rPr lang="sv-SE" b="1">
                <a:solidFill>
                  <a:srgbClr val="C00000"/>
                </a:solidFill>
                <a:latin typeface="Calibri" pitchFamily="34" charset="0"/>
              </a:rPr>
              <a:t>Is this a problem?</a:t>
            </a:r>
            <a:endParaRPr lang="en-US" b="1">
              <a:solidFill>
                <a:srgbClr val="C00000"/>
              </a:solidFill>
              <a:latin typeface="Calibri" pitchFamily="34" charset="0"/>
            </a:endParaRPr>
          </a:p>
        </p:txBody>
      </p:sp>
      <p:pic>
        <p:nvPicPr>
          <p:cNvPr id="49155" name="Picture 2"/>
          <p:cNvPicPr>
            <a:picLocks noChangeAspect="1" noChangeArrowheads="1"/>
          </p:cNvPicPr>
          <p:nvPr/>
        </p:nvPicPr>
        <p:blipFill>
          <a:blip r:embed="rId2"/>
          <a:srcRect/>
          <a:stretch>
            <a:fillRect/>
          </a:stretch>
        </p:blipFill>
        <p:spPr bwMode="auto">
          <a:xfrm>
            <a:off x="1323975" y="1023938"/>
            <a:ext cx="6272213" cy="4810125"/>
          </a:xfrm>
          <a:prstGeom prst="rect">
            <a:avLst/>
          </a:prstGeom>
          <a:noFill/>
          <a:ln w="9525">
            <a:noFill/>
            <a:miter lim="800000"/>
            <a:headEnd/>
            <a:tailEnd/>
          </a:ln>
        </p:spPr>
      </p:pic>
      <p:cxnSp>
        <p:nvCxnSpPr>
          <p:cNvPr id="3" name="Straight Arrow Connector 2"/>
          <p:cNvCxnSpPr>
            <a:stCxn id="7170" idx="3"/>
          </p:cNvCxnSpPr>
          <p:nvPr/>
        </p:nvCxnSpPr>
        <p:spPr>
          <a:xfrm flipH="1" flipV="1">
            <a:off x="7019925" y="3284538"/>
            <a:ext cx="576263" cy="144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p:cNvPicPr>
            <a:picLocks noChangeAspect="1" noChangeArrowheads="1"/>
          </p:cNvPicPr>
          <p:nvPr/>
        </p:nvPicPr>
        <p:blipFill>
          <a:blip r:embed="rId2"/>
          <a:srcRect/>
          <a:stretch>
            <a:fillRect/>
          </a:stretch>
        </p:blipFill>
        <p:spPr bwMode="auto">
          <a:xfrm>
            <a:off x="1073150" y="1060450"/>
            <a:ext cx="7042150" cy="3521075"/>
          </a:xfrm>
          <a:prstGeom prst="rect">
            <a:avLst/>
          </a:prstGeom>
          <a:noFill/>
          <a:ln w="9525">
            <a:noFill/>
            <a:miter lim="800000"/>
            <a:headEnd/>
            <a:tailEnd/>
          </a:ln>
        </p:spPr>
      </p:pic>
      <p:sp>
        <p:nvSpPr>
          <p:cNvPr id="50178" name="TextBox 11"/>
          <p:cNvSpPr txBox="1">
            <a:spLocks noChangeArrowheads="1"/>
          </p:cNvSpPr>
          <p:nvPr/>
        </p:nvSpPr>
        <p:spPr bwMode="auto">
          <a:xfrm>
            <a:off x="827088" y="5013325"/>
            <a:ext cx="2376487" cy="923330"/>
          </a:xfrm>
          <a:prstGeom prst="rect">
            <a:avLst/>
          </a:prstGeom>
          <a:noFill/>
          <a:ln w="9525">
            <a:noFill/>
            <a:miter lim="800000"/>
            <a:headEnd/>
            <a:tailEnd/>
          </a:ln>
        </p:spPr>
        <p:txBody>
          <a:bodyPr>
            <a:spAutoFit/>
          </a:bodyPr>
          <a:lstStyle/>
          <a:p>
            <a:r>
              <a:rPr lang="nb-NO" dirty="0" err="1">
                <a:solidFill>
                  <a:srgbClr val="FF0000"/>
                </a:solidFill>
                <a:latin typeface="Calibri" pitchFamily="34" charset="0"/>
              </a:rPr>
              <a:t>We</a:t>
            </a:r>
            <a:r>
              <a:rPr lang="nb-NO" dirty="0">
                <a:solidFill>
                  <a:srgbClr val="FF0000"/>
                </a:solidFill>
                <a:latin typeface="Calibri" pitchFamily="34" charset="0"/>
              </a:rPr>
              <a:t> </a:t>
            </a:r>
            <a:r>
              <a:rPr lang="nb-NO" dirty="0" err="1">
                <a:solidFill>
                  <a:srgbClr val="FF0000"/>
                </a:solidFill>
                <a:latin typeface="Calibri" pitchFamily="34" charset="0"/>
              </a:rPr>
              <a:t>don’t</a:t>
            </a:r>
            <a:r>
              <a:rPr lang="nb-NO" dirty="0">
                <a:solidFill>
                  <a:srgbClr val="FF0000"/>
                </a:solidFill>
                <a:latin typeface="Calibri" pitchFamily="34" charset="0"/>
              </a:rPr>
              <a:t> </a:t>
            </a:r>
            <a:r>
              <a:rPr lang="nb-NO" dirty="0" err="1">
                <a:solidFill>
                  <a:srgbClr val="FF0000"/>
                </a:solidFill>
                <a:latin typeface="Calibri" pitchFamily="34" charset="0"/>
              </a:rPr>
              <a:t>really</a:t>
            </a:r>
            <a:r>
              <a:rPr lang="nb-NO" dirty="0">
                <a:solidFill>
                  <a:srgbClr val="FF0000"/>
                </a:solidFill>
                <a:latin typeface="Calibri" pitchFamily="34" charset="0"/>
              </a:rPr>
              <a:t> </a:t>
            </a:r>
            <a:r>
              <a:rPr lang="nb-NO" dirty="0" err="1">
                <a:solidFill>
                  <a:srgbClr val="FF0000"/>
                </a:solidFill>
                <a:latin typeface="Calibri" pitchFamily="34" charset="0"/>
              </a:rPr>
              <a:t>explain</a:t>
            </a:r>
            <a:r>
              <a:rPr lang="nb-NO" dirty="0">
                <a:solidFill>
                  <a:srgbClr val="FF0000"/>
                </a:solidFill>
                <a:latin typeface="Calibri" pitchFamily="34" charset="0"/>
              </a:rPr>
              <a:t> </a:t>
            </a:r>
            <a:r>
              <a:rPr lang="nb-NO" dirty="0" err="1">
                <a:solidFill>
                  <a:srgbClr val="FF0000"/>
                </a:solidFill>
                <a:latin typeface="Calibri" pitchFamily="34" charset="0"/>
              </a:rPr>
              <a:t>that</a:t>
            </a:r>
            <a:r>
              <a:rPr lang="nb-NO" dirty="0">
                <a:solidFill>
                  <a:srgbClr val="FF0000"/>
                </a:solidFill>
                <a:latin typeface="Calibri" pitchFamily="34" charset="0"/>
              </a:rPr>
              <a:t> </a:t>
            </a:r>
            <a:r>
              <a:rPr lang="nb-NO" dirty="0" err="1" smtClean="0">
                <a:solidFill>
                  <a:srgbClr val="FF0000"/>
                </a:solidFill>
                <a:latin typeface="Calibri" pitchFamily="34" charset="0"/>
              </a:rPr>
              <a:t>much</a:t>
            </a:r>
            <a:r>
              <a:rPr lang="nb-NO" dirty="0" smtClean="0">
                <a:solidFill>
                  <a:srgbClr val="FF0000"/>
                </a:solidFill>
                <a:latin typeface="Calibri" pitchFamily="34" charset="0"/>
              </a:rPr>
              <a:t>. Is </a:t>
            </a:r>
            <a:r>
              <a:rPr lang="nb-NO" dirty="0" err="1" smtClean="0">
                <a:solidFill>
                  <a:srgbClr val="FF0000"/>
                </a:solidFill>
                <a:latin typeface="Calibri" pitchFamily="34" charset="0"/>
              </a:rPr>
              <a:t>this</a:t>
            </a:r>
            <a:r>
              <a:rPr lang="nb-NO" dirty="0" smtClean="0">
                <a:solidFill>
                  <a:srgbClr val="FF0000"/>
                </a:solidFill>
                <a:latin typeface="Calibri" pitchFamily="34" charset="0"/>
              </a:rPr>
              <a:t> a problem?</a:t>
            </a:r>
            <a:endParaRPr lang="nb-NO" dirty="0">
              <a:solidFill>
                <a:srgbClr val="FF0000"/>
              </a:solidFill>
              <a:latin typeface="Calibri" pitchFamily="34" charset="0"/>
            </a:endParaRPr>
          </a:p>
        </p:txBody>
      </p:sp>
      <p:cxnSp>
        <p:nvCxnSpPr>
          <p:cNvPr id="14" name="Straight Arrow Connector 13"/>
          <p:cNvCxnSpPr/>
          <p:nvPr/>
        </p:nvCxnSpPr>
        <p:spPr>
          <a:xfrm flipH="1" flipV="1">
            <a:off x="1331913" y="4508500"/>
            <a:ext cx="503237" cy="5762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p:cNvPicPr>
            <a:picLocks noChangeAspect="1" noChangeArrowheads="1"/>
          </p:cNvPicPr>
          <p:nvPr/>
        </p:nvPicPr>
        <p:blipFill>
          <a:blip r:embed="rId2"/>
          <a:srcRect/>
          <a:stretch>
            <a:fillRect/>
          </a:stretch>
        </p:blipFill>
        <p:spPr bwMode="auto">
          <a:xfrm>
            <a:off x="823913" y="623888"/>
            <a:ext cx="7496175" cy="5610225"/>
          </a:xfrm>
          <a:prstGeom prst="rect">
            <a:avLst/>
          </a:prstGeom>
          <a:noFill/>
          <a:ln w="9525">
            <a:noFill/>
            <a:miter lim="800000"/>
            <a:headEnd/>
            <a:tailEnd/>
          </a:ln>
        </p:spPr>
      </p:pic>
      <p:cxnSp>
        <p:nvCxnSpPr>
          <p:cNvPr id="5" name="Straight Arrow Connector 4"/>
          <p:cNvCxnSpPr/>
          <p:nvPr/>
        </p:nvCxnSpPr>
        <p:spPr>
          <a:xfrm>
            <a:off x="971550" y="5157788"/>
            <a:ext cx="2159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203" name="TextBox 8"/>
          <p:cNvSpPr txBox="1">
            <a:spLocks noChangeArrowheads="1"/>
          </p:cNvSpPr>
          <p:nvPr/>
        </p:nvSpPr>
        <p:spPr bwMode="auto">
          <a:xfrm>
            <a:off x="17463" y="4933950"/>
            <a:ext cx="1062037" cy="369888"/>
          </a:xfrm>
          <a:prstGeom prst="rect">
            <a:avLst/>
          </a:prstGeom>
          <a:noFill/>
          <a:ln w="9525">
            <a:noFill/>
            <a:miter lim="800000"/>
            <a:headEnd/>
            <a:tailEnd/>
          </a:ln>
        </p:spPr>
        <p:txBody>
          <a:bodyPr wrap="none">
            <a:spAutoFit/>
          </a:bodyPr>
          <a:lstStyle/>
          <a:p>
            <a:r>
              <a:rPr lang="sv-SE" b="1">
                <a:solidFill>
                  <a:srgbClr val="C00000"/>
                </a:solidFill>
                <a:latin typeface="Calibri" pitchFamily="34" charset="0"/>
              </a:rPr>
              <a:t>PLACEBO</a:t>
            </a:r>
            <a:endParaRPr lang="en-US" b="1">
              <a:solidFill>
                <a:srgbClr val="C00000"/>
              </a:solidFill>
              <a:latin typeface="Calibri" pitchFamily="34" charset="0"/>
            </a:endParaRPr>
          </a:p>
        </p:txBody>
      </p:sp>
      <p:sp>
        <p:nvSpPr>
          <p:cNvPr id="2" name="Rectangle 1"/>
          <p:cNvSpPr/>
          <p:nvPr/>
        </p:nvSpPr>
        <p:spPr>
          <a:xfrm>
            <a:off x="971550" y="3284538"/>
            <a:ext cx="6769100" cy="93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b-NO" dirty="0"/>
              <a:t>S</a:t>
            </a:r>
          </a:p>
        </p:txBody>
      </p:sp>
      <p:sp>
        <p:nvSpPr>
          <p:cNvPr id="51205" name="TextBox 2"/>
          <p:cNvSpPr txBox="1">
            <a:spLocks noChangeArrowheads="1"/>
          </p:cNvSpPr>
          <p:nvPr/>
        </p:nvSpPr>
        <p:spPr bwMode="auto">
          <a:xfrm>
            <a:off x="3924300" y="3860800"/>
            <a:ext cx="1981200" cy="369888"/>
          </a:xfrm>
          <a:prstGeom prst="rect">
            <a:avLst/>
          </a:prstGeom>
          <a:noFill/>
          <a:ln w="9525">
            <a:noFill/>
            <a:miter lim="800000"/>
            <a:headEnd/>
            <a:tailEnd/>
          </a:ln>
        </p:spPr>
        <p:txBody>
          <a:bodyPr wrap="none">
            <a:spAutoFit/>
          </a:bodyPr>
          <a:lstStyle/>
          <a:p>
            <a:r>
              <a:rPr lang="nb-NO">
                <a:solidFill>
                  <a:srgbClr val="FF0000"/>
                </a:solidFill>
                <a:latin typeface="Calibri" pitchFamily="34" charset="0"/>
              </a:rPr>
              <a:t>Similar magnitudes</a:t>
            </a:r>
          </a:p>
        </p:txBody>
      </p:sp>
      <p:cxnSp>
        <p:nvCxnSpPr>
          <p:cNvPr id="6" name="Straight Arrow Connector 5"/>
          <p:cNvCxnSpPr/>
          <p:nvPr/>
        </p:nvCxnSpPr>
        <p:spPr>
          <a:xfrm>
            <a:off x="4716463" y="3068638"/>
            <a:ext cx="0" cy="8651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sv-SE" smtClean="0"/>
              <a:t>Political and cultural change.</a:t>
            </a:r>
            <a:endParaRPr lang="en-US" smtClean="0"/>
          </a:p>
        </p:txBody>
      </p:sp>
      <p:sp>
        <p:nvSpPr>
          <p:cNvPr id="18434" name="Content Placeholder 2"/>
          <p:cNvSpPr>
            <a:spLocks noGrp="1"/>
          </p:cNvSpPr>
          <p:nvPr>
            <p:ph idx="1"/>
          </p:nvPr>
        </p:nvSpPr>
        <p:spPr/>
        <p:txBody>
          <a:bodyPr/>
          <a:lstStyle/>
          <a:p>
            <a:r>
              <a:rPr lang="sv-SE" dirty="0" err="1" smtClean="0"/>
              <a:t>Can</a:t>
            </a:r>
            <a:r>
              <a:rPr lang="sv-SE" dirty="0" smtClean="0"/>
              <a:t> </a:t>
            </a:r>
            <a:r>
              <a:rPr lang="sv-SE" dirty="0" err="1" smtClean="0"/>
              <a:t>we</a:t>
            </a:r>
            <a:r>
              <a:rPr lang="sv-SE" dirty="0" smtClean="0"/>
              <a:t> </a:t>
            </a:r>
            <a:r>
              <a:rPr lang="sv-SE" dirty="0" err="1" smtClean="0"/>
              <a:t>expect</a:t>
            </a:r>
            <a:r>
              <a:rPr lang="sv-SE" dirty="0" smtClean="0"/>
              <a:t> </a:t>
            </a:r>
            <a:r>
              <a:rPr lang="sv-SE" dirty="0" err="1" smtClean="0"/>
              <a:t>change</a:t>
            </a:r>
            <a:r>
              <a:rPr lang="sv-SE" dirty="0" smtClean="0"/>
              <a:t> </a:t>
            </a:r>
            <a:r>
              <a:rPr lang="sv-SE" dirty="0" err="1" smtClean="0"/>
              <a:t>to</a:t>
            </a:r>
            <a:r>
              <a:rPr lang="sv-SE" dirty="0" smtClean="0"/>
              <a:t> </a:t>
            </a:r>
            <a:r>
              <a:rPr lang="sv-SE" dirty="0" err="1" smtClean="0"/>
              <a:t>happen</a:t>
            </a:r>
            <a:r>
              <a:rPr lang="sv-SE" dirty="0" smtClean="0"/>
              <a:t> </a:t>
            </a:r>
            <a:r>
              <a:rPr lang="sv-SE" dirty="0" err="1" smtClean="0"/>
              <a:t>rapidly</a:t>
            </a:r>
            <a:r>
              <a:rPr lang="sv-SE" dirty="0" smtClean="0"/>
              <a:t>?</a:t>
            </a:r>
          </a:p>
          <a:p>
            <a:r>
              <a:rPr lang="sv-SE" dirty="0" smtClean="0"/>
              <a:t>Does </a:t>
            </a:r>
            <a:r>
              <a:rPr lang="sv-SE" dirty="0" err="1" smtClean="0"/>
              <a:t>change</a:t>
            </a:r>
            <a:r>
              <a:rPr lang="sv-SE" dirty="0" smtClean="0"/>
              <a:t> </a:t>
            </a:r>
            <a:r>
              <a:rPr lang="sv-SE" dirty="0" err="1" smtClean="0"/>
              <a:t>have</a:t>
            </a:r>
            <a:r>
              <a:rPr lang="sv-SE" dirty="0" smtClean="0"/>
              <a:t> </a:t>
            </a:r>
            <a:r>
              <a:rPr lang="sv-SE" dirty="0" err="1" smtClean="0"/>
              <a:t>to</a:t>
            </a:r>
            <a:r>
              <a:rPr lang="sv-SE" dirty="0" smtClean="0"/>
              <a:t> come from </a:t>
            </a:r>
            <a:r>
              <a:rPr lang="sv-SE" dirty="0" err="1" smtClean="0"/>
              <a:t>policies</a:t>
            </a:r>
            <a:r>
              <a:rPr lang="sv-SE" dirty="0" smtClean="0"/>
              <a:t> and </a:t>
            </a:r>
            <a:r>
              <a:rPr lang="sv-SE" dirty="0" err="1" smtClean="0"/>
              <a:t>what</a:t>
            </a:r>
            <a:r>
              <a:rPr lang="sv-SE" dirty="0" smtClean="0"/>
              <a:t> is the </a:t>
            </a:r>
            <a:r>
              <a:rPr lang="sv-SE" dirty="0" err="1" smtClean="0"/>
              <a:t>role</a:t>
            </a:r>
            <a:r>
              <a:rPr lang="sv-SE" dirty="0" smtClean="0"/>
              <a:t> </a:t>
            </a:r>
            <a:r>
              <a:rPr lang="sv-SE" dirty="0" err="1" smtClean="0"/>
              <a:t>of</a:t>
            </a:r>
            <a:r>
              <a:rPr lang="sv-SE" smtClean="0"/>
              <a:t> markets?</a:t>
            </a:r>
          </a:p>
          <a:p>
            <a:r>
              <a:rPr lang="sv-SE" dirty="0" err="1" smtClean="0"/>
              <a:t>We</a:t>
            </a:r>
            <a:r>
              <a:rPr lang="sv-SE" dirty="0" smtClean="0"/>
              <a:t> </a:t>
            </a:r>
            <a:r>
              <a:rPr lang="sv-SE" dirty="0" err="1" smtClean="0"/>
              <a:t>will</a:t>
            </a:r>
            <a:r>
              <a:rPr lang="sv-SE" dirty="0" smtClean="0"/>
              <a:t> look at </a:t>
            </a:r>
            <a:r>
              <a:rPr lang="sv-SE" dirty="0" err="1" smtClean="0"/>
              <a:t>both</a:t>
            </a:r>
            <a:r>
              <a:rPr lang="sv-SE" dirty="0" smtClean="0"/>
              <a:t> </a:t>
            </a:r>
            <a:r>
              <a:rPr lang="sv-SE" dirty="0" err="1" smtClean="0"/>
              <a:t>types</a:t>
            </a:r>
            <a:r>
              <a:rPr lang="sv-SE" dirty="0" smtClean="0"/>
              <a:t> </a:t>
            </a:r>
            <a:r>
              <a:rPr lang="sv-SE" dirty="0" err="1" smtClean="0"/>
              <a:t>of</a:t>
            </a:r>
            <a:r>
              <a:rPr lang="sv-SE" dirty="0" smtClean="0"/>
              <a:t> </a:t>
            </a:r>
            <a:r>
              <a:rPr lang="sv-SE" dirty="0" err="1" smtClean="0"/>
              <a:t>changes</a:t>
            </a:r>
            <a:r>
              <a:rPr lang="sv-SE" dirty="0" smtClean="0"/>
              <a:t> </a:t>
            </a:r>
            <a:r>
              <a:rPr lang="sv-SE" dirty="0" err="1" smtClean="0"/>
              <a:t>within</a:t>
            </a:r>
            <a:r>
              <a:rPr lang="sv-SE" dirty="0" smtClean="0"/>
              <a:t> the same country (India).</a:t>
            </a:r>
          </a:p>
          <a:p>
            <a:pPr lvl="2">
              <a:lnSpc>
                <a:spcPct val="90000"/>
              </a:lnSpc>
              <a:spcBef>
                <a:spcPct val="0"/>
              </a:spcBef>
              <a:spcAft>
                <a:spcPts val="600"/>
              </a:spcAft>
              <a:buFont typeface="Wingdings" pitchFamily="2" charset="2"/>
              <a:buChar char="Ø"/>
            </a:pPr>
            <a:r>
              <a:rPr lang="sv-SE" dirty="0" smtClean="0"/>
              <a:t> </a:t>
            </a:r>
            <a:r>
              <a:rPr lang="en-US" altLang="zh-CN" dirty="0" smtClean="0"/>
              <a:t>Quotas for women in Politics (</a:t>
            </a:r>
            <a:r>
              <a:rPr lang="en-US" altLang="zh-CN" dirty="0" err="1" smtClean="0"/>
              <a:t>Beaman</a:t>
            </a:r>
            <a:r>
              <a:rPr lang="en-US" altLang="zh-CN" dirty="0" smtClean="0"/>
              <a:t> et al. 2009)</a:t>
            </a:r>
            <a:r>
              <a:rPr lang="sv-SE" dirty="0" smtClean="0"/>
              <a:t>.</a:t>
            </a:r>
          </a:p>
          <a:p>
            <a:pPr lvl="2">
              <a:lnSpc>
                <a:spcPct val="90000"/>
              </a:lnSpc>
              <a:spcBef>
                <a:spcPct val="0"/>
              </a:spcBef>
              <a:spcAft>
                <a:spcPts val="600"/>
              </a:spcAft>
              <a:buFont typeface="Wingdings" pitchFamily="2" charset="2"/>
              <a:buChar char="Ø"/>
            </a:pPr>
            <a:r>
              <a:rPr lang="sv-SE" dirty="0" smtClean="0"/>
              <a:t> </a:t>
            </a:r>
            <a:r>
              <a:rPr lang="en-US" altLang="zh-CN" dirty="0" smtClean="0"/>
              <a:t>Cable TV (Jensen and Oster 2009)</a:t>
            </a:r>
            <a:r>
              <a:rPr lang="sv-SE" dirty="0" smtClean="0"/>
              <a:t>.</a:t>
            </a:r>
          </a:p>
          <a:p>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nb-NO" smtClean="0"/>
              <a:t>Mechanisms</a:t>
            </a:r>
          </a:p>
        </p:txBody>
      </p:sp>
      <p:sp>
        <p:nvSpPr>
          <p:cNvPr id="54274" name="Content Placeholder 2"/>
          <p:cNvSpPr>
            <a:spLocks noGrp="1"/>
          </p:cNvSpPr>
          <p:nvPr>
            <p:ph idx="1"/>
          </p:nvPr>
        </p:nvSpPr>
        <p:spPr/>
        <p:txBody>
          <a:bodyPr/>
          <a:lstStyle/>
          <a:p>
            <a:r>
              <a:rPr lang="nb-NO" smtClean="0"/>
              <a:t>Why does it have an effect?</a:t>
            </a:r>
          </a:p>
          <a:p>
            <a:pPr lvl="2">
              <a:lnSpc>
                <a:spcPct val="90000"/>
              </a:lnSpc>
              <a:spcBef>
                <a:spcPct val="0"/>
              </a:spcBef>
              <a:spcAft>
                <a:spcPts val="600"/>
              </a:spcAft>
              <a:buFont typeface="Wingdings" pitchFamily="2" charset="2"/>
              <a:buChar char="Ø"/>
            </a:pPr>
            <a:r>
              <a:rPr lang="sv-SE" smtClean="0"/>
              <a:t> </a:t>
            </a:r>
            <a:r>
              <a:rPr lang="en-US" altLang="zh-CN" smtClean="0"/>
              <a:t>Provides information on birth planning?</a:t>
            </a:r>
          </a:p>
          <a:p>
            <a:pPr lvl="2">
              <a:lnSpc>
                <a:spcPct val="90000"/>
              </a:lnSpc>
              <a:spcBef>
                <a:spcPct val="0"/>
              </a:spcBef>
              <a:spcAft>
                <a:spcPts val="600"/>
              </a:spcAft>
              <a:buFont typeface="Wingdings" pitchFamily="2" charset="2"/>
              <a:buChar char="Ø"/>
            </a:pPr>
            <a:r>
              <a:rPr lang="en-US" smtClean="0"/>
              <a:t>Change the value of time?</a:t>
            </a:r>
          </a:p>
          <a:p>
            <a:pPr lvl="2">
              <a:lnSpc>
                <a:spcPct val="90000"/>
              </a:lnSpc>
              <a:spcBef>
                <a:spcPct val="0"/>
              </a:spcBef>
              <a:spcAft>
                <a:spcPts val="600"/>
              </a:spcAft>
              <a:buFont typeface="Wingdings" pitchFamily="2" charset="2"/>
              <a:buChar char="Ø"/>
            </a:pPr>
            <a:r>
              <a:rPr lang="en-US" smtClean="0"/>
              <a:t>Men’s leisure time is higher?</a:t>
            </a:r>
          </a:p>
          <a:p>
            <a:pPr lvl="2">
              <a:lnSpc>
                <a:spcPct val="90000"/>
              </a:lnSpc>
              <a:spcBef>
                <a:spcPct val="0"/>
              </a:spcBef>
              <a:spcAft>
                <a:spcPts val="600"/>
              </a:spcAft>
              <a:buFont typeface="Wingdings" pitchFamily="2" charset="2"/>
              <a:buChar char="Ø"/>
            </a:pPr>
            <a:r>
              <a:rPr lang="en-US" smtClean="0"/>
              <a:t>Or, their pick: Exposure of urban lifestyles</a:t>
            </a:r>
          </a:p>
          <a:p>
            <a:pPr lvl="2">
              <a:lnSpc>
                <a:spcPct val="90000"/>
              </a:lnSpc>
              <a:spcBef>
                <a:spcPct val="0"/>
              </a:spcBef>
              <a:spcAft>
                <a:spcPts val="600"/>
              </a:spcAft>
              <a:buFont typeface="Wingdings" pitchFamily="2" charset="2"/>
              <a:buChar char="Ø"/>
            </a:pPr>
            <a:endParaRPr lang="sv-SE" smtClean="0"/>
          </a:p>
          <a:p>
            <a:r>
              <a:rPr lang="nb-NO" smtClean="0"/>
              <a:t>We don’t really know. More research is needed. </a:t>
            </a:r>
          </a:p>
          <a:p>
            <a:endParaRPr lang="nb-NO"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sv-SE" smtClean="0"/>
              <a:t>External validity and data issues</a:t>
            </a:r>
            <a:endParaRPr lang="en-US" smtClean="0"/>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sv-SE" dirty="0" smtClean="0"/>
              <a:t>Main dataset includes only hh with oldies. </a:t>
            </a:r>
          </a:p>
          <a:p>
            <a:pPr fontAlgn="auto">
              <a:spcAft>
                <a:spcPts val="0"/>
              </a:spcAft>
              <a:buFont typeface="Arial" pitchFamily="34" charset="0"/>
              <a:buChar char="•"/>
              <a:defRPr/>
            </a:pPr>
            <a:endParaRPr lang="sv-SE" dirty="0" smtClean="0"/>
          </a:p>
          <a:p>
            <a:pPr fontAlgn="auto">
              <a:spcAft>
                <a:spcPts val="0"/>
              </a:spcAft>
              <a:buFont typeface="Arial" pitchFamily="34" charset="0"/>
              <a:buChar char="•"/>
              <a:defRPr/>
            </a:pPr>
            <a:r>
              <a:rPr lang="en-US" dirty="0"/>
              <a:t>It is not really </a:t>
            </a:r>
            <a:r>
              <a:rPr lang="en-US" dirty="0" smtClean="0"/>
              <a:t>rural-urban, it’s capital-rural.</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sv-SE" dirty="0" smtClean="0"/>
              <a:t>Men were not interviewed, would have helped for the mechanism discussion.</a:t>
            </a:r>
          </a:p>
          <a:p>
            <a:pPr marL="0" indent="0" fontAlgn="auto">
              <a:spcAft>
                <a:spcPts val="0"/>
              </a:spcAft>
              <a:buFont typeface="Arial" pitchFamily="34" charset="0"/>
              <a:buNone/>
              <a:defRPr/>
            </a:pPr>
            <a:endParaRPr lang="sv-SE" dirty="0" smtClean="0"/>
          </a:p>
          <a:p>
            <a:pPr fontAlgn="auto">
              <a:spcAft>
                <a:spcPts val="0"/>
              </a:spcAft>
              <a:buFont typeface="Arial" pitchFamily="34" charset="0"/>
              <a:buChar char="•"/>
              <a:defRPr/>
            </a:pP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nb-NO" smtClean="0"/>
              <a:t>What do you think?</a:t>
            </a:r>
          </a:p>
        </p:txBody>
      </p:sp>
      <p:sp>
        <p:nvSpPr>
          <p:cNvPr id="52226" name="Content Placeholder 2"/>
          <p:cNvSpPr>
            <a:spLocks noGrp="1"/>
          </p:cNvSpPr>
          <p:nvPr>
            <p:ph idx="1"/>
          </p:nvPr>
        </p:nvSpPr>
        <p:spPr/>
        <p:txBody>
          <a:bodyPr/>
          <a:lstStyle/>
          <a:p>
            <a:r>
              <a:rPr lang="nb-NO" dirty="0" err="1" smtClean="0"/>
              <a:t>Did</a:t>
            </a:r>
            <a:r>
              <a:rPr lang="nb-NO" dirty="0" smtClean="0"/>
              <a:t> </a:t>
            </a:r>
            <a:r>
              <a:rPr lang="nb-NO" dirty="0" err="1" smtClean="0"/>
              <a:t>cable</a:t>
            </a:r>
            <a:r>
              <a:rPr lang="nb-NO" dirty="0" smtClean="0"/>
              <a:t> TV have an </a:t>
            </a:r>
            <a:r>
              <a:rPr lang="nb-NO" dirty="0" err="1" smtClean="0"/>
              <a:t>effect</a:t>
            </a:r>
            <a:r>
              <a:rPr lang="nb-NO" dirty="0" smtClean="0"/>
              <a:t>?</a:t>
            </a:r>
          </a:p>
          <a:p>
            <a:endParaRPr lang="nb-NO" dirty="0" smtClean="0"/>
          </a:p>
          <a:p>
            <a:r>
              <a:rPr lang="nb-NO" dirty="0" err="1" smtClean="0"/>
              <a:t>Why</a:t>
            </a:r>
            <a:r>
              <a:rPr lang="nb-NO" dirty="0" smtClean="0"/>
              <a:t> </a:t>
            </a:r>
            <a:r>
              <a:rPr lang="nb-NO" dirty="0" err="1" smtClean="0"/>
              <a:t>did</a:t>
            </a:r>
            <a:r>
              <a:rPr lang="nb-NO" dirty="0" smtClean="0"/>
              <a:t> it have an </a:t>
            </a:r>
            <a:r>
              <a:rPr lang="nb-NO" dirty="0" err="1" smtClean="0"/>
              <a:t>effect</a:t>
            </a:r>
            <a:r>
              <a:rPr lang="nb-NO" dirty="0" smtClean="0"/>
              <a:t>?</a:t>
            </a:r>
          </a:p>
          <a:p>
            <a:endParaRPr lang="nb-NO" dirty="0" smtClean="0"/>
          </a:p>
          <a:p>
            <a:r>
              <a:rPr lang="nb-NO" dirty="0" smtClean="0"/>
              <a:t>Is it policy relevant, </a:t>
            </a:r>
            <a:r>
              <a:rPr lang="nb-NO" dirty="0" err="1" smtClean="0"/>
              <a:t>should</a:t>
            </a:r>
            <a:r>
              <a:rPr lang="nb-NO" dirty="0" smtClean="0"/>
              <a:t> </a:t>
            </a:r>
            <a:r>
              <a:rPr lang="nb-NO" dirty="0" err="1" smtClean="0"/>
              <a:t>we</a:t>
            </a:r>
            <a:r>
              <a:rPr lang="nb-NO" dirty="0" smtClean="0"/>
              <a:t> </a:t>
            </a:r>
            <a:r>
              <a:rPr lang="nb-NO" dirty="0" err="1" smtClean="0"/>
              <a:t>subsidize</a:t>
            </a:r>
            <a:r>
              <a:rPr lang="nb-NO" dirty="0" smtClean="0"/>
              <a:t> </a:t>
            </a:r>
            <a:r>
              <a:rPr lang="nb-NO" dirty="0" err="1" smtClean="0"/>
              <a:t>cable</a:t>
            </a:r>
            <a:r>
              <a:rPr lang="nb-NO" dirty="0" smtClean="0"/>
              <a:t> tv? </a:t>
            </a:r>
          </a:p>
        </p:txBody>
      </p:sp>
    </p:spTree>
    <p:extLst>
      <p:ext uri="{BB962C8B-B14F-4D97-AF65-F5344CB8AC3E}">
        <p14:creationId xmlns:p14="http://schemas.microsoft.com/office/powerpoint/2010/main" val="10885536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nb-NO" dirty="0" err="1" smtClean="0"/>
              <a:t>Could</a:t>
            </a:r>
            <a:r>
              <a:rPr lang="nb-NO" dirty="0" smtClean="0"/>
              <a:t> </a:t>
            </a:r>
            <a:r>
              <a:rPr lang="nb-NO" dirty="0" err="1" smtClean="0"/>
              <a:t>they</a:t>
            </a:r>
            <a:r>
              <a:rPr lang="nb-NO" dirty="0" smtClean="0"/>
              <a:t> have done it </a:t>
            </a:r>
            <a:r>
              <a:rPr lang="nb-NO" dirty="0" err="1" smtClean="0"/>
              <a:t>differently</a:t>
            </a:r>
            <a:r>
              <a:rPr lang="nb-NO" dirty="0" smtClean="0"/>
              <a:t>?</a:t>
            </a:r>
            <a:endParaRPr lang="nb-NO" dirty="0"/>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nb-NO" dirty="0" err="1" smtClean="0"/>
              <a:t>Why</a:t>
            </a:r>
            <a:r>
              <a:rPr lang="nb-NO" dirty="0" smtClean="0"/>
              <a:t> not </a:t>
            </a:r>
            <a:r>
              <a:rPr lang="nb-NO" dirty="0" err="1" smtClean="0"/>
              <a:t>exploit</a:t>
            </a:r>
            <a:r>
              <a:rPr lang="nb-NO" dirty="0" smtClean="0"/>
              <a:t> </a:t>
            </a:r>
            <a:r>
              <a:rPr lang="en-US" dirty="0"/>
              <a:t>access to electricity and distance to the nearest </a:t>
            </a:r>
            <a:r>
              <a:rPr lang="en-US" dirty="0" smtClean="0"/>
              <a:t>town?</a:t>
            </a:r>
          </a:p>
          <a:p>
            <a:pPr fontAlgn="auto">
              <a:spcAft>
                <a:spcPts val="0"/>
              </a:spcAft>
              <a:buFont typeface="Arial" pitchFamily="34" charset="0"/>
              <a:buChar char="•"/>
              <a:defRPr/>
            </a:pPr>
            <a:r>
              <a:rPr lang="en-US" dirty="0" smtClean="0"/>
              <a:t>Why not compare villages just outside of reach of the cable (Fuzzy RD or more comparable DD)?</a:t>
            </a:r>
          </a:p>
          <a:p>
            <a:pPr fontAlgn="auto">
              <a:spcAft>
                <a:spcPts val="0"/>
              </a:spcAft>
              <a:buFont typeface="Arial" pitchFamily="34" charset="0"/>
              <a:buChar char="•"/>
              <a:defRPr/>
            </a:pPr>
            <a:r>
              <a:rPr lang="en-US" dirty="0" smtClean="0"/>
              <a:t>Why not use (plausibly exogenous) geographic factors? E.g. </a:t>
            </a:r>
            <a:r>
              <a:rPr lang="en-US" dirty="0" err="1"/>
              <a:t>Yanagizawa-Drott</a:t>
            </a:r>
            <a:r>
              <a:rPr lang="en-US" dirty="0"/>
              <a:t> 2010. </a:t>
            </a:r>
            <a:r>
              <a:rPr lang="en-US" dirty="0" smtClean="0"/>
              <a:t>“Propaganda </a:t>
            </a:r>
            <a:r>
              <a:rPr lang="en-US" dirty="0"/>
              <a:t>and conflict, theory and evidence from the Rwandan </a:t>
            </a:r>
            <a:r>
              <a:rPr lang="en-US" dirty="0" smtClean="0"/>
              <a:t>genocide”. </a:t>
            </a:r>
            <a:endParaRPr lang="nb-NO"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Exploits </a:t>
            </a:r>
            <a:r>
              <a:rPr lang="en-US" dirty="0"/>
              <a:t>The Topography of Rwanda.</a:t>
            </a:r>
            <a:endParaRPr lang="nb-NO" dirty="0"/>
          </a:p>
        </p:txBody>
      </p:sp>
      <p:pic>
        <p:nvPicPr>
          <p:cNvPr id="57346" name="Picture 2"/>
          <p:cNvPicPr>
            <a:picLocks noChangeAspect="1" noChangeArrowheads="1"/>
          </p:cNvPicPr>
          <p:nvPr/>
        </p:nvPicPr>
        <p:blipFill>
          <a:blip r:embed="rId2"/>
          <a:srcRect/>
          <a:stretch>
            <a:fillRect/>
          </a:stretch>
        </p:blipFill>
        <p:spPr bwMode="auto">
          <a:xfrm>
            <a:off x="1101725" y="1916113"/>
            <a:ext cx="7289800" cy="3529012"/>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They only look at attitudes</a:t>
            </a:r>
            <a:endParaRPr lang="nb-NO" dirty="0"/>
          </a:p>
        </p:txBody>
      </p:sp>
      <p:pic>
        <p:nvPicPr>
          <p:cNvPr id="1027" name="Picture 3" descr="Beating count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844824"/>
            <a:ext cx="53340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4438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Correlation with actual beating?</a:t>
            </a:r>
            <a:endParaRPr lang="nb-NO" dirty="0"/>
          </a:p>
        </p:txBody>
      </p:sp>
      <p:pic>
        <p:nvPicPr>
          <p:cNvPr id="2050" name="Picture 2" descr="Physical count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177658"/>
            <a:ext cx="53340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00513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196752"/>
            <a:ext cx="5112568" cy="5417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457200" y="274638"/>
            <a:ext cx="8229600" cy="1143000"/>
          </a:xfrm>
        </p:spPr>
        <p:txBody>
          <a:bodyPr/>
          <a:lstStyle/>
          <a:p>
            <a:r>
              <a:rPr lang="sv-SE" smtClean="0"/>
              <a:t>I ran some regressions</a:t>
            </a:r>
            <a:endParaRPr lang="nb-NO" dirty="0"/>
          </a:p>
        </p:txBody>
      </p:sp>
    </p:spTree>
    <p:extLst>
      <p:ext uri="{BB962C8B-B14F-4D97-AF65-F5344CB8AC3E}">
        <p14:creationId xmlns:p14="http://schemas.microsoft.com/office/powerpoint/2010/main" val="2942386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sv-SE" smtClean="0"/>
              <a:t>Detour on Norms</a:t>
            </a:r>
            <a:endParaRPr lang="en-US" smtClean="0"/>
          </a:p>
        </p:txBody>
      </p:sp>
      <p:sp>
        <p:nvSpPr>
          <p:cNvPr id="19458" name="Content Placeholder 2"/>
          <p:cNvSpPr>
            <a:spLocks noGrp="1"/>
          </p:cNvSpPr>
          <p:nvPr>
            <p:ph idx="1"/>
          </p:nvPr>
        </p:nvSpPr>
        <p:spPr>
          <a:xfrm>
            <a:off x="457200" y="1268413"/>
            <a:ext cx="8229600" cy="4857750"/>
          </a:xfrm>
        </p:spPr>
        <p:txBody>
          <a:bodyPr/>
          <a:lstStyle/>
          <a:p>
            <a:r>
              <a:rPr lang="en-US" dirty="0" smtClean="0"/>
              <a:t>Social norms influence expectations, values, and behaviors.</a:t>
            </a:r>
          </a:p>
          <a:p>
            <a:r>
              <a:rPr lang="en-US" altLang="zh-CN" dirty="0" smtClean="0"/>
              <a:t>They define and constrain the space for people to exercise their agency.</a:t>
            </a:r>
            <a:endParaRPr lang="en-US" dirty="0" smtClean="0"/>
          </a:p>
          <a:p>
            <a:r>
              <a:rPr lang="en-US" dirty="0" smtClean="0"/>
              <a:t>As such they can prevent laws, better services, and higher incomes from removing constraints to agency.</a:t>
            </a:r>
          </a:p>
          <a:p>
            <a:r>
              <a:rPr lang="en-US" dirty="0" smtClean="0"/>
              <a:t>Social norms are typically most resilient in areas that directly affect power or control.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sv-SE" smtClean="0"/>
              <a:t>Beaman et al. 2009</a:t>
            </a:r>
            <a:endParaRPr lang="en-US" smtClean="0"/>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Research question: Does exposure to female leaders reduce bias?</a:t>
            </a:r>
          </a:p>
          <a:p>
            <a:pPr lvl="2" fontAlgn="auto">
              <a:lnSpc>
                <a:spcPct val="90000"/>
              </a:lnSpc>
              <a:spcBef>
                <a:spcPct val="0"/>
              </a:spcBef>
              <a:spcAft>
                <a:spcPts val="600"/>
              </a:spcAft>
              <a:buFont typeface="Wingdings" pitchFamily="2" charset="2"/>
              <a:buChar char="Ø"/>
              <a:defRPr/>
            </a:pPr>
            <a:r>
              <a:rPr lang="sv-SE" dirty="0" smtClean="0"/>
              <a:t> </a:t>
            </a:r>
            <a:r>
              <a:rPr lang="sv-SE" dirty="0" err="1" smtClean="0"/>
              <a:t>Interesting</a:t>
            </a:r>
            <a:r>
              <a:rPr lang="sv-SE" dirty="0" smtClean="0"/>
              <a:t>? </a:t>
            </a:r>
            <a:r>
              <a:rPr lang="sv-SE" dirty="0" err="1" smtClean="0"/>
              <a:t>Yes</a:t>
            </a:r>
            <a:r>
              <a:rPr lang="sv-SE" dirty="0" smtClean="0"/>
              <a:t>: </a:t>
            </a:r>
            <a:r>
              <a:rPr lang="sv-SE" dirty="0" err="1" smtClean="0"/>
              <a:t>Important</a:t>
            </a:r>
            <a:r>
              <a:rPr lang="sv-SE" dirty="0" smtClean="0"/>
              <a:t> </a:t>
            </a:r>
            <a:r>
              <a:rPr lang="sv-SE" dirty="0" err="1" smtClean="0"/>
              <a:t>topics</a:t>
            </a:r>
            <a:r>
              <a:rPr lang="sv-SE" dirty="0" smtClean="0"/>
              <a:t>, </a:t>
            </a:r>
            <a:r>
              <a:rPr lang="sv-SE" dirty="0" err="1" smtClean="0"/>
              <a:t>quotas</a:t>
            </a:r>
            <a:r>
              <a:rPr lang="sv-SE" dirty="0" smtClean="0"/>
              <a:t> </a:t>
            </a:r>
            <a:r>
              <a:rPr lang="sv-SE" dirty="0" err="1" smtClean="0"/>
              <a:t>are</a:t>
            </a:r>
            <a:r>
              <a:rPr lang="sv-SE" dirty="0" smtClean="0"/>
              <a:t> </a:t>
            </a:r>
            <a:r>
              <a:rPr lang="sv-SE" dirty="0" err="1" smtClean="0"/>
              <a:t>very</a:t>
            </a:r>
            <a:r>
              <a:rPr lang="sv-SE" dirty="0" smtClean="0"/>
              <a:t> common and </a:t>
            </a:r>
            <a:r>
              <a:rPr lang="sv-SE" dirty="0" err="1"/>
              <a:t>cultural</a:t>
            </a:r>
            <a:r>
              <a:rPr lang="sv-SE" dirty="0"/>
              <a:t> </a:t>
            </a:r>
            <a:r>
              <a:rPr lang="sv-SE" dirty="0" err="1"/>
              <a:t>change</a:t>
            </a:r>
            <a:r>
              <a:rPr lang="sv-SE" dirty="0"/>
              <a:t> </a:t>
            </a:r>
            <a:r>
              <a:rPr lang="sv-SE" dirty="0" smtClean="0"/>
              <a:t>is </a:t>
            </a:r>
            <a:r>
              <a:rPr lang="sv-SE" dirty="0" err="1" smtClean="0"/>
              <a:t>important</a:t>
            </a:r>
            <a:r>
              <a:rPr lang="sv-SE" dirty="0" smtClean="0"/>
              <a:t>. </a:t>
            </a:r>
          </a:p>
          <a:p>
            <a:pPr lvl="2" fontAlgn="auto">
              <a:lnSpc>
                <a:spcPct val="90000"/>
              </a:lnSpc>
              <a:spcBef>
                <a:spcPct val="0"/>
              </a:spcBef>
              <a:spcAft>
                <a:spcPts val="600"/>
              </a:spcAft>
              <a:buFont typeface="Wingdings" pitchFamily="2" charset="2"/>
              <a:buChar char="Ø"/>
              <a:defRPr/>
            </a:pPr>
            <a:endParaRPr lang="sv-SE" dirty="0" smtClean="0">
              <a:solidFill>
                <a:srgbClr val="FF0000"/>
              </a:solidFill>
            </a:endParaRPr>
          </a:p>
          <a:p>
            <a:pPr lvl="2" fontAlgn="auto">
              <a:lnSpc>
                <a:spcPct val="90000"/>
              </a:lnSpc>
              <a:spcBef>
                <a:spcPct val="0"/>
              </a:spcBef>
              <a:spcAft>
                <a:spcPts val="600"/>
              </a:spcAft>
              <a:buFont typeface="Wingdings" pitchFamily="2" charset="2"/>
              <a:buChar char="Ø"/>
              <a:defRPr/>
            </a:pPr>
            <a:r>
              <a:rPr lang="sv-SE" altLang="zh-CN" dirty="0" smtClean="0"/>
              <a:t>Original? </a:t>
            </a:r>
            <a:r>
              <a:rPr lang="en-US" dirty="0" smtClean="0"/>
              <a:t>Yes: </a:t>
            </a:r>
            <a:r>
              <a:rPr lang="sv-SE" dirty="0" smtClean="0"/>
              <a:t>Little is </a:t>
            </a:r>
            <a:r>
              <a:rPr lang="sv-SE" dirty="0" err="1" smtClean="0"/>
              <a:t>known</a:t>
            </a:r>
            <a:r>
              <a:rPr lang="sv-SE" dirty="0" smtClean="0"/>
              <a:t> </a:t>
            </a:r>
            <a:r>
              <a:rPr lang="sv-SE" dirty="0" err="1" smtClean="0"/>
              <a:t>about</a:t>
            </a:r>
            <a:r>
              <a:rPr lang="sv-SE" dirty="0" smtClean="0"/>
              <a:t> the </a:t>
            </a:r>
            <a:r>
              <a:rPr lang="sv-SE" dirty="0" err="1" smtClean="0"/>
              <a:t>effects</a:t>
            </a:r>
            <a:r>
              <a:rPr lang="sv-SE" dirty="0" smtClean="0"/>
              <a:t> </a:t>
            </a:r>
            <a:r>
              <a:rPr lang="sv-SE" dirty="0" err="1" smtClean="0"/>
              <a:t>of</a:t>
            </a:r>
            <a:r>
              <a:rPr lang="sv-SE" dirty="0" smtClean="0"/>
              <a:t> </a:t>
            </a:r>
            <a:r>
              <a:rPr lang="sv-SE" dirty="0" err="1" smtClean="0"/>
              <a:t>quotas</a:t>
            </a:r>
            <a:r>
              <a:rPr lang="sv-SE" dirty="0" smtClean="0"/>
              <a:t> on </a:t>
            </a:r>
            <a:r>
              <a:rPr lang="sv-SE" dirty="0" err="1" smtClean="0"/>
              <a:t>attitudes</a:t>
            </a:r>
            <a:r>
              <a:rPr lang="sv-SE" dirty="0" smtClean="0"/>
              <a:t>.</a:t>
            </a:r>
          </a:p>
          <a:p>
            <a:pPr marL="0" indent="0" fontAlgn="auto">
              <a:spcAft>
                <a:spcPts val="0"/>
              </a:spcAft>
              <a:buFont typeface="Arial" pitchFamily="34" charset="0"/>
              <a:buNone/>
              <a:defRPr/>
            </a:pPr>
            <a:endParaRPr lang="sv-SE" dirty="0" smtClean="0">
              <a:solidFill>
                <a:srgbClr val="FF0000"/>
              </a:solidFill>
            </a:endParaRPr>
          </a:p>
          <a:p>
            <a:pPr lvl="2" fontAlgn="auto">
              <a:lnSpc>
                <a:spcPct val="90000"/>
              </a:lnSpc>
              <a:spcBef>
                <a:spcPct val="0"/>
              </a:spcBef>
              <a:spcAft>
                <a:spcPts val="600"/>
              </a:spcAft>
              <a:buFont typeface="Wingdings" pitchFamily="2" charset="2"/>
              <a:buChar char="Ø"/>
              <a:defRPr/>
            </a:pPr>
            <a:r>
              <a:rPr lang="sv-SE" dirty="0" smtClean="0"/>
              <a:t> </a:t>
            </a:r>
            <a:r>
              <a:rPr lang="sv-SE" dirty="0" err="1" smtClean="0"/>
              <a:t>Feasible</a:t>
            </a:r>
            <a:r>
              <a:rPr lang="sv-SE" dirty="0" smtClean="0"/>
              <a:t>? </a:t>
            </a:r>
            <a:r>
              <a:rPr lang="en-US" dirty="0" smtClean="0"/>
              <a:t>Yes: By using experiments and the 1993 quota reform.</a:t>
            </a:r>
            <a:endParaRPr lang="sv-SE" dirty="0" smtClean="0"/>
          </a:p>
          <a:p>
            <a:pPr fontAlgn="auto">
              <a:spcAft>
                <a:spcPts val="0"/>
              </a:spcAft>
              <a:buFont typeface="Arial" pitchFamily="34" charset="0"/>
              <a:buChar char="•"/>
              <a:defRPr/>
            </a:pPr>
            <a:endParaRPr lang="en-US"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sv-SE" smtClean="0"/>
              <a:t>Detour on political participation</a:t>
            </a:r>
            <a:endParaRPr lang="en-US" smtClean="0"/>
          </a:p>
        </p:txBody>
      </p:sp>
      <p:sp>
        <p:nvSpPr>
          <p:cNvPr id="21506" name="Content Placeholder 2"/>
          <p:cNvSpPr>
            <a:spLocks noGrp="1"/>
          </p:cNvSpPr>
          <p:nvPr>
            <p:ph idx="1"/>
          </p:nvPr>
        </p:nvSpPr>
        <p:spPr/>
        <p:txBody>
          <a:bodyPr/>
          <a:lstStyle/>
          <a:p>
            <a:r>
              <a:rPr lang="sv-SE" smtClean="0"/>
              <a:t>Women hold less than 20 percent of seats globally</a:t>
            </a:r>
          </a:p>
          <a:p>
            <a:r>
              <a:rPr lang="sv-SE" smtClean="0"/>
              <a:t>Affirmative action in more than 100 countries</a:t>
            </a:r>
          </a:p>
          <a:p>
            <a:r>
              <a:rPr lang="en-US" smtClean="0"/>
              <a:t>Women tend to be less engaged in politics than men, with party affiliation rates on average about half those of men </a:t>
            </a:r>
            <a:endParaRPr lang="sv-SE" smtClean="0"/>
          </a:p>
          <a:p>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ChangeAspect="1" noChangeArrowheads="1"/>
          </p:cNvPicPr>
          <p:nvPr/>
        </p:nvPicPr>
        <p:blipFill>
          <a:blip r:embed="rId2"/>
          <a:srcRect/>
          <a:stretch>
            <a:fillRect/>
          </a:stretch>
        </p:blipFill>
        <p:spPr bwMode="auto">
          <a:xfrm>
            <a:off x="1628775" y="1052513"/>
            <a:ext cx="5886450" cy="47529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1456</TotalTime>
  <Words>1970</Words>
  <Application>Microsoft Office PowerPoint</Application>
  <PresentationFormat>On-screen Show (4:3)</PresentationFormat>
  <Paragraphs>206</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Development Economics  ECON 4915  Lecture 8 </vt:lpstr>
      <vt:lpstr>Outline</vt:lpstr>
      <vt:lpstr>Possible exam questions</vt:lpstr>
      <vt:lpstr>Mechanisms in Qian</vt:lpstr>
      <vt:lpstr>Political and cultural change.</vt:lpstr>
      <vt:lpstr>Detour on Norms</vt:lpstr>
      <vt:lpstr>Beaman et al. 2009</vt:lpstr>
      <vt:lpstr>Detour on political participation</vt:lpstr>
      <vt:lpstr>PowerPoint Presentation</vt:lpstr>
      <vt:lpstr> Different mechanisms. </vt:lpstr>
      <vt:lpstr>PowerPoint Presentation</vt:lpstr>
      <vt:lpstr>Should we expect quotas to change norms in women´s favor?</vt:lpstr>
      <vt:lpstr>Empirical strategies</vt:lpstr>
      <vt:lpstr>Empirical strategies</vt:lpstr>
      <vt:lpstr>Empirical strategies</vt:lpstr>
      <vt:lpstr>Reservation makes it easier for women to become elected in later years</vt:lpstr>
      <vt:lpstr>Several mechanisms may be at play</vt:lpstr>
      <vt:lpstr>Test of changed attitudes</vt:lpstr>
      <vt:lpstr>Evaluations of leaders (1)</vt:lpstr>
      <vt:lpstr>Evaluations of leaders (2)</vt:lpstr>
      <vt:lpstr>Evaluations of leaders (3)</vt:lpstr>
      <vt:lpstr>Experimental evidence</vt:lpstr>
      <vt:lpstr>Implicit association tests</vt:lpstr>
      <vt:lpstr>Task 1 (practice): </vt:lpstr>
      <vt:lpstr>Task 2 data collection</vt:lpstr>
      <vt:lpstr>Implicit association tests</vt:lpstr>
      <vt:lpstr>Activity and taste based IATs</vt:lpstr>
      <vt:lpstr>Results</vt:lpstr>
      <vt:lpstr>To conclude</vt:lpstr>
      <vt:lpstr>Jensen and Oster 2009</vt:lpstr>
      <vt:lpstr>Why should we care about television?</vt:lpstr>
      <vt:lpstr>Data</vt:lpstr>
      <vt:lpstr>Main measures</vt:lpstr>
      <vt:lpstr>PowerPoint Presentation</vt:lpstr>
      <vt:lpstr>Empirical strategy</vt:lpstr>
      <vt:lpstr>Recap DD</vt:lpstr>
      <vt:lpstr>The typical DD problem</vt:lpstr>
      <vt:lpstr>They are concerned about omitted variables</vt:lpstr>
      <vt:lpstr>Determinants of cable</vt:lpstr>
      <vt:lpstr>Determinants of cable</vt:lpstr>
      <vt:lpstr>But this is hardly enough</vt:lpstr>
      <vt:lpstr>Estimation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Mechanisms</vt:lpstr>
      <vt:lpstr>External validity and data issues</vt:lpstr>
      <vt:lpstr>What do you think?</vt:lpstr>
      <vt:lpstr>Could they have done it differently?</vt:lpstr>
      <vt:lpstr>Exploits The Topography of Rwanda.</vt:lpstr>
      <vt:lpstr>They only look at attitudes</vt:lpstr>
      <vt:lpstr>Correlation with actual beating?</vt:lpstr>
      <vt:lpstr>I ran some regressions</vt:lpstr>
    </vt:vector>
  </TitlesOfParts>
  <Company>Universitetet i Oslo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Economics  ECON 4915  Lecture 9</dc:title>
  <dc:creator>Andreas Kotsadam</dc:creator>
  <cp:lastModifiedBy>Andreas Kotsadam</cp:lastModifiedBy>
  <cp:revision>92</cp:revision>
  <cp:lastPrinted>2012-03-28T10:12:04Z</cp:lastPrinted>
  <dcterms:created xsi:type="dcterms:W3CDTF">2012-02-21T08:31:48Z</dcterms:created>
  <dcterms:modified xsi:type="dcterms:W3CDTF">2013-03-10T18:50:52Z</dcterms:modified>
</cp:coreProperties>
</file>