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4" r:id="rId3"/>
    <p:sldId id="275" r:id="rId4"/>
    <p:sldId id="327" r:id="rId5"/>
    <p:sldId id="312" r:id="rId6"/>
    <p:sldId id="313" r:id="rId7"/>
    <p:sldId id="310" r:id="rId8"/>
    <p:sldId id="311" r:id="rId9"/>
    <p:sldId id="309" r:id="rId10"/>
    <p:sldId id="315" r:id="rId11"/>
    <p:sldId id="320" r:id="rId12"/>
    <p:sldId id="321" r:id="rId13"/>
    <p:sldId id="257" r:id="rId14"/>
    <p:sldId id="259" r:id="rId15"/>
    <p:sldId id="326" r:id="rId16"/>
    <p:sldId id="260" r:id="rId17"/>
    <p:sldId id="262" r:id="rId18"/>
    <p:sldId id="281" r:id="rId19"/>
    <p:sldId id="263" r:id="rId20"/>
    <p:sldId id="261" r:id="rId21"/>
    <p:sldId id="258" r:id="rId22"/>
    <p:sldId id="328" r:id="rId23"/>
    <p:sldId id="306" r:id="rId24"/>
  </p:sldIdLst>
  <p:sldSz cx="9144000" cy="6858000" type="screen4x3"/>
  <p:notesSz cx="6972300" cy="101092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1013" cy="504825"/>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949700" y="0"/>
            <a:ext cx="3021013" cy="504825"/>
          </a:xfrm>
          <a:prstGeom prst="rect">
            <a:avLst/>
          </a:prstGeom>
        </p:spPr>
        <p:txBody>
          <a:bodyPr vert="horz" lIns="91440" tIns="45720" rIns="91440" bIns="45720" rtlCol="0"/>
          <a:lstStyle>
            <a:lvl1pPr algn="r">
              <a:defRPr sz="1200"/>
            </a:lvl1pPr>
          </a:lstStyle>
          <a:p>
            <a:fld id="{D4E243C2-4D03-4D2F-B632-4E259AA33BAF}" type="datetimeFigureOut">
              <a:rPr lang="nb-NO" smtClean="0"/>
              <a:pPr/>
              <a:t>25.08.2009</a:t>
            </a:fld>
            <a:endParaRPr lang="nb-NO"/>
          </a:p>
        </p:txBody>
      </p:sp>
      <p:sp>
        <p:nvSpPr>
          <p:cNvPr id="4" name="Slide Image Placeholder 3"/>
          <p:cNvSpPr>
            <a:spLocks noGrp="1" noRot="1" noChangeAspect="1"/>
          </p:cNvSpPr>
          <p:nvPr>
            <p:ph type="sldImg" idx="2"/>
          </p:nvPr>
        </p:nvSpPr>
        <p:spPr>
          <a:xfrm>
            <a:off x="958850" y="758825"/>
            <a:ext cx="5054600" cy="379095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96913" y="4802188"/>
            <a:ext cx="5578475" cy="45481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601200"/>
            <a:ext cx="3021013" cy="506413"/>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949700" y="9601200"/>
            <a:ext cx="3021013" cy="506413"/>
          </a:xfrm>
          <a:prstGeom prst="rect">
            <a:avLst/>
          </a:prstGeom>
        </p:spPr>
        <p:txBody>
          <a:bodyPr vert="horz" lIns="91440" tIns="45720" rIns="91440" bIns="45720" rtlCol="0" anchor="b"/>
          <a:lstStyle>
            <a:lvl1pPr algn="r">
              <a:defRPr sz="1200"/>
            </a:lvl1pPr>
          </a:lstStyle>
          <a:p>
            <a:fld id="{845B5795-2663-4A25-B817-08F592BE667F}" type="slidenum">
              <a:rPr lang="nb-NO" smtClean="0"/>
              <a:pPr/>
              <a:t>‹#›</a:t>
            </a:fld>
            <a:endParaRPr lang="nb-N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1</a:t>
            </a:fld>
            <a:endParaRPr lang="nb-N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10</a:t>
            </a:fld>
            <a:endParaRPr lang="nb-N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11</a:t>
            </a:fld>
            <a:endParaRPr lang="nb-N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12</a:t>
            </a:fld>
            <a:endParaRPr lang="nb-NO"/>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13</a:t>
            </a:fld>
            <a:endParaRPr lang="nb-NO"/>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14</a:t>
            </a:fld>
            <a:endParaRPr lang="nb-NO"/>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15</a:t>
            </a:fld>
            <a:endParaRPr lang="nb-NO"/>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16</a:t>
            </a:fld>
            <a:endParaRPr lang="nb-NO"/>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17</a:t>
            </a:fld>
            <a:endParaRPr lang="nb-NO"/>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18</a:t>
            </a:fld>
            <a:endParaRPr lang="nb-NO"/>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19</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2</a:t>
            </a:fld>
            <a:endParaRPr lang="nb-NO"/>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20</a:t>
            </a:fld>
            <a:endParaRPr lang="nb-NO"/>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21</a:t>
            </a:fld>
            <a:endParaRPr lang="nb-NO"/>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22</a:t>
            </a:fld>
            <a:endParaRPr lang="nb-NO"/>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23</a:t>
            </a:fld>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3</a:t>
            </a:fld>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4</a:t>
            </a:fld>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5</a:t>
            </a:fld>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6</a:t>
            </a:fld>
            <a:endParaRPr lang="nb-N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7</a:t>
            </a:fld>
            <a:endParaRPr lang="nb-N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8</a:t>
            </a:fld>
            <a:endParaRPr lang="nb-N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45B5795-2663-4A25-B817-08F592BE667F}" type="slidenum">
              <a:rPr lang="nb-NO" smtClean="0"/>
              <a:pPr/>
              <a:t>9</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lvl1pPr>
              <a:defRPr/>
            </a:lvl1pPr>
          </a:lstStyle>
          <a:p>
            <a:pPr>
              <a:defRPr/>
            </a:pPr>
            <a:fld id="{BA259350-D827-4FE8-ACE6-9E0FD2E1AD63}" type="datetimeFigureOut">
              <a:rPr lang="nb-NO"/>
              <a:pPr>
                <a:defRPr/>
              </a:pPr>
              <a:t>25.08.2009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AFBCEC2B-71A0-42A0-827C-0CF8278FC60C}"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lvl1pPr>
              <a:defRPr/>
            </a:lvl1pPr>
          </a:lstStyle>
          <a:p>
            <a:pPr>
              <a:defRPr/>
            </a:pPr>
            <a:fld id="{080CB904-F56E-4E7A-B41F-0B775F3FE105}" type="datetimeFigureOut">
              <a:rPr lang="nb-NO"/>
              <a:pPr>
                <a:defRPr/>
              </a:pPr>
              <a:t>25.08.2009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81C673C2-EBDA-482D-B7F3-AA15524A545C}"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lvl1pPr>
              <a:defRPr/>
            </a:lvl1pPr>
          </a:lstStyle>
          <a:p>
            <a:pPr>
              <a:defRPr/>
            </a:pPr>
            <a:fld id="{D144D5B2-75D7-4FC9-AAF4-78351D6F99F2}" type="datetimeFigureOut">
              <a:rPr lang="nb-NO"/>
              <a:pPr>
                <a:defRPr/>
              </a:pPr>
              <a:t>25.08.2009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D8C33C43-31B4-47E8-B8CC-1F3B8A238E6A}"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lvl1pPr>
              <a:defRPr/>
            </a:lvl1pPr>
          </a:lstStyle>
          <a:p>
            <a:pPr>
              <a:defRPr/>
            </a:pPr>
            <a:fld id="{7560A36B-D97B-41CC-BED6-007E53546EB6}" type="datetimeFigureOut">
              <a:rPr lang="nb-NO"/>
              <a:pPr>
                <a:defRPr/>
              </a:pPr>
              <a:t>25.08.2009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A8B6787B-9856-4E72-911B-27F410406D27}"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6A5569C-D9CF-4558-ACC1-EFB29C38A4E3}" type="datetimeFigureOut">
              <a:rPr lang="nb-NO"/>
              <a:pPr>
                <a:defRPr/>
              </a:pPr>
              <a:t>25.08.2009</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A1649AC3-C115-40F0-A193-D913006E75B2}"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3"/>
          <p:cNvSpPr>
            <a:spLocks noGrp="1"/>
          </p:cNvSpPr>
          <p:nvPr>
            <p:ph type="dt" sz="half" idx="10"/>
          </p:nvPr>
        </p:nvSpPr>
        <p:spPr/>
        <p:txBody>
          <a:bodyPr/>
          <a:lstStyle>
            <a:lvl1pPr>
              <a:defRPr/>
            </a:lvl1pPr>
          </a:lstStyle>
          <a:p>
            <a:pPr>
              <a:defRPr/>
            </a:pPr>
            <a:fld id="{23D38E81-4A7C-41A2-8398-A39A5E2135CE}" type="datetimeFigureOut">
              <a:rPr lang="nb-NO"/>
              <a:pPr>
                <a:defRPr/>
              </a:pPr>
              <a:t>25.08.2009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pPr>
              <a:defRPr/>
            </a:pPr>
            <a:fld id="{9C5F7402-1D1E-4E71-A292-7E3960F45677}"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3"/>
          <p:cNvSpPr>
            <a:spLocks noGrp="1"/>
          </p:cNvSpPr>
          <p:nvPr>
            <p:ph type="dt" sz="half" idx="10"/>
          </p:nvPr>
        </p:nvSpPr>
        <p:spPr/>
        <p:txBody>
          <a:bodyPr/>
          <a:lstStyle>
            <a:lvl1pPr>
              <a:defRPr/>
            </a:lvl1pPr>
          </a:lstStyle>
          <a:p>
            <a:pPr>
              <a:defRPr/>
            </a:pPr>
            <a:fld id="{FB2F64EC-687D-44E3-83C0-ED312C456C54}" type="datetimeFigureOut">
              <a:rPr lang="nb-NO"/>
              <a:pPr>
                <a:defRPr/>
              </a:pPr>
              <a:t>25.08.2009</a:t>
            </a:fld>
            <a:endParaRPr lang="nb-NO"/>
          </a:p>
        </p:txBody>
      </p:sp>
      <p:sp>
        <p:nvSpPr>
          <p:cNvPr id="8" name="Footer Placeholder 4"/>
          <p:cNvSpPr>
            <a:spLocks noGrp="1"/>
          </p:cNvSpPr>
          <p:nvPr>
            <p:ph type="ftr" sz="quarter" idx="11"/>
          </p:nvPr>
        </p:nvSpPr>
        <p:spPr/>
        <p:txBody>
          <a:bodyPr/>
          <a:lstStyle>
            <a:lvl1pPr>
              <a:defRPr/>
            </a:lvl1pPr>
          </a:lstStyle>
          <a:p>
            <a:pPr>
              <a:defRPr/>
            </a:pPr>
            <a:endParaRPr lang="nb-NO"/>
          </a:p>
        </p:txBody>
      </p:sp>
      <p:sp>
        <p:nvSpPr>
          <p:cNvPr id="9" name="Slide Number Placeholder 5"/>
          <p:cNvSpPr>
            <a:spLocks noGrp="1"/>
          </p:cNvSpPr>
          <p:nvPr>
            <p:ph type="sldNum" sz="quarter" idx="12"/>
          </p:nvPr>
        </p:nvSpPr>
        <p:spPr/>
        <p:txBody>
          <a:bodyPr/>
          <a:lstStyle>
            <a:lvl1pPr>
              <a:defRPr/>
            </a:lvl1pPr>
          </a:lstStyle>
          <a:p>
            <a:pPr>
              <a:defRPr/>
            </a:pPr>
            <a:fld id="{3AA23109-ADA4-44BF-9C36-787C2859363D}"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3"/>
          <p:cNvSpPr>
            <a:spLocks noGrp="1"/>
          </p:cNvSpPr>
          <p:nvPr>
            <p:ph type="dt" sz="half" idx="10"/>
          </p:nvPr>
        </p:nvSpPr>
        <p:spPr/>
        <p:txBody>
          <a:bodyPr/>
          <a:lstStyle>
            <a:lvl1pPr>
              <a:defRPr/>
            </a:lvl1pPr>
          </a:lstStyle>
          <a:p>
            <a:pPr>
              <a:defRPr/>
            </a:pPr>
            <a:fld id="{69C097C8-1829-45A0-83F0-61E23F1818C1}" type="datetimeFigureOut">
              <a:rPr lang="nb-NO"/>
              <a:pPr>
                <a:defRPr/>
              </a:pPr>
              <a:t>25.08.2009</a:t>
            </a:fld>
            <a:endParaRPr lang="nb-NO"/>
          </a:p>
        </p:txBody>
      </p:sp>
      <p:sp>
        <p:nvSpPr>
          <p:cNvPr id="4" name="Footer Placeholder 4"/>
          <p:cNvSpPr>
            <a:spLocks noGrp="1"/>
          </p:cNvSpPr>
          <p:nvPr>
            <p:ph type="ftr" sz="quarter" idx="11"/>
          </p:nvPr>
        </p:nvSpPr>
        <p:spPr/>
        <p:txBody>
          <a:bodyPr/>
          <a:lstStyle>
            <a:lvl1pPr>
              <a:defRPr/>
            </a:lvl1pPr>
          </a:lstStyle>
          <a:p>
            <a:pPr>
              <a:defRPr/>
            </a:pPr>
            <a:endParaRPr lang="nb-NO"/>
          </a:p>
        </p:txBody>
      </p:sp>
      <p:sp>
        <p:nvSpPr>
          <p:cNvPr id="5" name="Slide Number Placeholder 5"/>
          <p:cNvSpPr>
            <a:spLocks noGrp="1"/>
          </p:cNvSpPr>
          <p:nvPr>
            <p:ph type="sldNum" sz="quarter" idx="12"/>
          </p:nvPr>
        </p:nvSpPr>
        <p:spPr/>
        <p:txBody>
          <a:bodyPr/>
          <a:lstStyle>
            <a:lvl1pPr>
              <a:defRPr/>
            </a:lvl1pPr>
          </a:lstStyle>
          <a:p>
            <a:pPr>
              <a:defRPr/>
            </a:pPr>
            <a:fld id="{03AA8040-B8F0-44F1-8751-A9559888FB32}"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049295B-5254-471B-A57E-B2C2704493B3}" type="datetimeFigureOut">
              <a:rPr lang="nb-NO"/>
              <a:pPr>
                <a:defRPr/>
              </a:pPr>
              <a:t>25.08.2009</a:t>
            </a:fld>
            <a:endParaRPr lang="nb-NO"/>
          </a:p>
        </p:txBody>
      </p:sp>
      <p:sp>
        <p:nvSpPr>
          <p:cNvPr id="3" name="Footer Placeholder 4"/>
          <p:cNvSpPr>
            <a:spLocks noGrp="1"/>
          </p:cNvSpPr>
          <p:nvPr>
            <p:ph type="ftr" sz="quarter" idx="11"/>
          </p:nvPr>
        </p:nvSpPr>
        <p:spPr/>
        <p:txBody>
          <a:bodyPr/>
          <a:lstStyle>
            <a:lvl1pPr>
              <a:defRPr/>
            </a:lvl1pPr>
          </a:lstStyle>
          <a:p>
            <a:pPr>
              <a:defRPr/>
            </a:pPr>
            <a:endParaRPr lang="nb-NO"/>
          </a:p>
        </p:txBody>
      </p:sp>
      <p:sp>
        <p:nvSpPr>
          <p:cNvPr id="4" name="Slide Number Placeholder 5"/>
          <p:cNvSpPr>
            <a:spLocks noGrp="1"/>
          </p:cNvSpPr>
          <p:nvPr>
            <p:ph type="sldNum" sz="quarter" idx="12"/>
          </p:nvPr>
        </p:nvSpPr>
        <p:spPr/>
        <p:txBody>
          <a:bodyPr/>
          <a:lstStyle>
            <a:lvl1pPr>
              <a:defRPr/>
            </a:lvl1pPr>
          </a:lstStyle>
          <a:p>
            <a:pPr>
              <a:defRPr/>
            </a:pPr>
            <a:fld id="{EBA27313-861E-43F2-846F-39E60278C287}"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7C2904-3C09-4017-81AE-6C69DB2E9192}" type="datetimeFigureOut">
              <a:rPr lang="nb-NO"/>
              <a:pPr>
                <a:defRPr/>
              </a:pPr>
              <a:t>25.08.2009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pPr>
              <a:defRPr/>
            </a:pPr>
            <a:fld id="{0371EA95-4506-438E-9A19-88B8FF87C50F}"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A8A446-A3F0-437D-BBC7-54B39269559D}" type="datetimeFigureOut">
              <a:rPr lang="nb-NO"/>
              <a:pPr>
                <a:defRPr/>
              </a:pPr>
              <a:t>25.08.2009</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pPr>
              <a:defRPr/>
            </a:pPr>
            <a:fld id="{0054F2DF-E58A-4685-8D30-EE67FD1584BA}"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b-NO"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D7CACEC-6738-4432-928B-A117D60BFF97}" type="datetimeFigureOut">
              <a:rPr lang="nb-NO"/>
              <a:pPr>
                <a:defRPr/>
              </a:pPr>
              <a:t>25.08.2009</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2CB17DE-902A-4F75-834A-91DC596C99D7}"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typon-link.com/doi/abs/10.1257/002205105775362069" TargetMode="External"/><Relationship Id="rId7" Type="http://schemas.openxmlformats.org/officeDocument/2006/relationships/hyperlink" Target="http://dx.doi.org/10.1016/S1574-0684(05)01006-3"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www.amazon.com/Guns-Germs-Steel-Fates-Societies/dp/0393317552" TargetMode="External"/><Relationship Id="rId5" Type="http://schemas.openxmlformats.org/officeDocument/2006/relationships/hyperlink" Target="http://www.blackwell-synergy.com/doi/pdf/10.1111/1468-0297.00578" TargetMode="External"/><Relationship Id="rId4" Type="http://schemas.openxmlformats.org/officeDocument/2006/relationships/hyperlink" Target="http://mitpress.mit.edu/catalog/item/default.asp?ttype=2&amp;tid=993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130425"/>
            <a:ext cx="7772400" cy="2727335"/>
          </a:xfrm>
        </p:spPr>
        <p:txBody>
          <a:bodyPr/>
          <a:lstStyle/>
          <a:p>
            <a:pPr eaLnBrk="1" hangingPunct="1"/>
            <a:r>
              <a:rPr lang="nb-NO" b="1" dirty="0" smtClean="0"/>
              <a:t>Econ4921:</a:t>
            </a:r>
            <a:br>
              <a:rPr lang="nb-NO" b="1" dirty="0" smtClean="0"/>
            </a:br>
            <a:r>
              <a:rPr lang="nb-NO" sz="4000" b="1" dirty="0" err="1" smtClean="0"/>
              <a:t>Institutions</a:t>
            </a:r>
            <a:r>
              <a:rPr lang="nb-NO" sz="4000" b="1" dirty="0" smtClean="0"/>
              <a:t> and </a:t>
            </a:r>
            <a:r>
              <a:rPr lang="nb-NO" sz="4000" b="1" dirty="0" err="1" smtClean="0"/>
              <a:t>Economic</a:t>
            </a:r>
            <a:r>
              <a:rPr lang="nb-NO" sz="4000" b="1" dirty="0" smtClean="0"/>
              <a:t> Systems </a:t>
            </a:r>
            <a:r>
              <a:rPr lang="nb-NO" sz="4000" dirty="0" smtClean="0"/>
              <a:t/>
            </a:r>
            <a:br>
              <a:rPr lang="nb-NO" sz="4000" dirty="0" smtClean="0"/>
            </a:br>
            <a:r>
              <a:rPr lang="nb-NO" sz="4000" dirty="0" smtClean="0"/>
              <a:t/>
            </a:r>
            <a:br>
              <a:rPr lang="nb-NO" sz="4000" dirty="0" smtClean="0"/>
            </a:br>
            <a:r>
              <a:rPr lang="nb-NO" sz="2000" dirty="0" smtClean="0"/>
              <a:t>Jon Fiva, 2009</a:t>
            </a:r>
            <a:endParaRPr lang="nb-NO"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Natural </a:t>
            </a:r>
            <a:r>
              <a:rPr lang="nb-NO" dirty="0" err="1" smtClean="0"/>
              <a:t>Experiments</a:t>
            </a:r>
            <a:r>
              <a:rPr lang="nb-NO" dirty="0" smtClean="0"/>
              <a:t>: Korea</a:t>
            </a:r>
            <a:endParaRPr lang="nb-NO" dirty="0"/>
          </a:p>
        </p:txBody>
      </p:sp>
      <p:sp>
        <p:nvSpPr>
          <p:cNvPr id="3" name="Content Placeholder 2"/>
          <p:cNvSpPr>
            <a:spLocks noGrp="1"/>
          </p:cNvSpPr>
          <p:nvPr>
            <p:ph idx="1"/>
          </p:nvPr>
        </p:nvSpPr>
        <p:spPr/>
        <p:txBody>
          <a:bodyPr/>
          <a:lstStyle/>
          <a:p>
            <a:r>
              <a:rPr lang="nb-NO" sz="2400" dirty="0" smtClean="0"/>
              <a:t>Korea </a:t>
            </a:r>
            <a:r>
              <a:rPr lang="nb-NO" sz="2400" dirty="0" err="1" smtClean="0"/>
              <a:t>gained</a:t>
            </a:r>
            <a:r>
              <a:rPr lang="nb-NO" sz="2400" dirty="0" smtClean="0"/>
              <a:t> </a:t>
            </a:r>
            <a:r>
              <a:rPr lang="nb-NO" sz="2400" dirty="0" err="1" smtClean="0"/>
              <a:t>independence</a:t>
            </a:r>
            <a:r>
              <a:rPr lang="nb-NO" sz="2400" dirty="0" smtClean="0"/>
              <a:t> from Japan in August 1945</a:t>
            </a:r>
          </a:p>
          <a:p>
            <a:pPr lvl="1"/>
            <a:r>
              <a:rPr lang="nb-NO" sz="2000" dirty="0" err="1" smtClean="0"/>
              <a:t>Soviet</a:t>
            </a:r>
            <a:r>
              <a:rPr lang="nb-NO" sz="2000" dirty="0" smtClean="0"/>
              <a:t> </a:t>
            </a:r>
            <a:r>
              <a:rPr lang="nb-NO" sz="2000" dirty="0" err="1" smtClean="0"/>
              <a:t>entered</a:t>
            </a:r>
            <a:r>
              <a:rPr lang="nb-NO" sz="2000" dirty="0" smtClean="0"/>
              <a:t> </a:t>
            </a:r>
            <a:r>
              <a:rPr lang="nb-NO" sz="2000" dirty="0" err="1" smtClean="0"/>
              <a:t>N.Korea</a:t>
            </a:r>
            <a:r>
              <a:rPr lang="nb-NO" sz="2000" dirty="0" smtClean="0"/>
              <a:t>: </a:t>
            </a:r>
            <a:r>
              <a:rPr lang="nb-NO" sz="2000" dirty="0" err="1" smtClean="0"/>
              <a:t>Socialism</a:t>
            </a:r>
            <a:r>
              <a:rPr lang="nb-NO" sz="2000" dirty="0" smtClean="0"/>
              <a:t>, </a:t>
            </a:r>
            <a:r>
              <a:rPr lang="nb-NO" sz="2000" dirty="0" err="1" smtClean="0"/>
              <a:t>abolishing</a:t>
            </a:r>
            <a:r>
              <a:rPr lang="nb-NO" sz="2000" dirty="0" smtClean="0"/>
              <a:t> private </a:t>
            </a:r>
            <a:r>
              <a:rPr lang="nb-NO" sz="2000" dirty="0" err="1" smtClean="0"/>
              <a:t>property</a:t>
            </a:r>
            <a:r>
              <a:rPr lang="nb-NO" sz="2000" dirty="0" smtClean="0"/>
              <a:t> </a:t>
            </a:r>
            <a:r>
              <a:rPr lang="nb-NO" sz="2000" dirty="0" err="1" smtClean="0"/>
              <a:t>of</a:t>
            </a:r>
            <a:r>
              <a:rPr lang="nb-NO" sz="2000" dirty="0" smtClean="0"/>
              <a:t> land and </a:t>
            </a:r>
            <a:r>
              <a:rPr lang="nb-NO" sz="2000" dirty="0" err="1" smtClean="0"/>
              <a:t>capital</a:t>
            </a:r>
            <a:r>
              <a:rPr lang="nb-NO" sz="2000" dirty="0" smtClean="0"/>
              <a:t>. </a:t>
            </a:r>
          </a:p>
          <a:p>
            <a:pPr lvl="1"/>
            <a:r>
              <a:rPr lang="nb-NO" sz="2000" dirty="0" smtClean="0"/>
              <a:t>US </a:t>
            </a:r>
            <a:r>
              <a:rPr lang="nb-NO" sz="2000" dirty="0" err="1" smtClean="0"/>
              <a:t>supported</a:t>
            </a:r>
            <a:r>
              <a:rPr lang="nb-NO" sz="2000" dirty="0" smtClean="0"/>
              <a:t> </a:t>
            </a:r>
            <a:r>
              <a:rPr lang="nb-NO" sz="2000" dirty="0" err="1" smtClean="0"/>
              <a:t>S.Korea</a:t>
            </a:r>
            <a:r>
              <a:rPr lang="nb-NO" sz="2000" dirty="0" smtClean="0"/>
              <a:t>: Markets and private </a:t>
            </a:r>
            <a:r>
              <a:rPr lang="nb-NO" sz="2000" dirty="0" err="1" smtClean="0"/>
              <a:t>incentives</a:t>
            </a:r>
            <a:r>
              <a:rPr lang="nb-NO" sz="2000" dirty="0" smtClean="0"/>
              <a:t>.</a:t>
            </a:r>
          </a:p>
          <a:p>
            <a:endParaRPr lang="nb-NO" sz="2400" dirty="0" smtClean="0"/>
          </a:p>
          <a:p>
            <a:r>
              <a:rPr lang="nb-NO" sz="2400" dirty="0" err="1" smtClean="0"/>
              <a:t>Completely</a:t>
            </a:r>
            <a:r>
              <a:rPr lang="nb-NO" sz="2400" dirty="0" smtClean="0"/>
              <a:t> </a:t>
            </a:r>
            <a:r>
              <a:rPr lang="nb-NO" sz="2400" dirty="0" err="1" smtClean="0"/>
              <a:t>different</a:t>
            </a:r>
            <a:r>
              <a:rPr lang="nb-NO" sz="2400" dirty="0" smtClean="0"/>
              <a:t> </a:t>
            </a:r>
            <a:r>
              <a:rPr lang="nb-NO" sz="2400" dirty="0" err="1" smtClean="0"/>
              <a:t>sets</a:t>
            </a:r>
            <a:r>
              <a:rPr lang="nb-NO" sz="2400" dirty="0" smtClean="0"/>
              <a:t> </a:t>
            </a:r>
            <a:r>
              <a:rPr lang="nb-NO" sz="2400" dirty="0" err="1" smtClean="0"/>
              <a:t>of</a:t>
            </a:r>
            <a:r>
              <a:rPr lang="nb-NO" sz="2400" dirty="0" smtClean="0"/>
              <a:t> </a:t>
            </a:r>
            <a:r>
              <a:rPr lang="nb-NO" sz="2400" dirty="0" err="1" smtClean="0"/>
              <a:t>institutions</a:t>
            </a:r>
            <a:r>
              <a:rPr lang="nb-NO" sz="2400" dirty="0" smtClean="0"/>
              <a:t>, </a:t>
            </a:r>
            <a:r>
              <a:rPr lang="nb-NO" sz="2400" dirty="0" err="1" smtClean="0"/>
              <a:t>but</a:t>
            </a:r>
            <a:r>
              <a:rPr lang="nb-NO" sz="2400" dirty="0" smtClean="0"/>
              <a:t> same </a:t>
            </a:r>
            <a:r>
              <a:rPr lang="nb-NO" sz="2400" dirty="0" err="1" smtClean="0"/>
              <a:t>geography/history/culture</a:t>
            </a:r>
            <a:r>
              <a:rPr lang="nb-NO" sz="2400" dirty="0" smtClean="0"/>
              <a:t>. </a:t>
            </a:r>
          </a:p>
          <a:p>
            <a:endParaRPr lang="nb-NO" sz="2400" dirty="0" smtClean="0"/>
          </a:p>
          <a:p>
            <a:r>
              <a:rPr lang="nb-NO" sz="2400" dirty="0" smtClean="0"/>
              <a:t>Divergent </a:t>
            </a:r>
            <a:r>
              <a:rPr lang="nb-NO" sz="2400" dirty="0" err="1" smtClean="0"/>
              <a:t>paths</a:t>
            </a:r>
            <a:r>
              <a:rPr lang="nb-NO" sz="2400" dirty="0" smtClean="0"/>
              <a:t> </a:t>
            </a:r>
            <a:r>
              <a:rPr lang="nb-NO" sz="2400" dirty="0" err="1" smtClean="0"/>
              <a:t>of</a:t>
            </a:r>
            <a:r>
              <a:rPr lang="nb-NO" sz="2400" dirty="0" smtClean="0"/>
              <a:t> </a:t>
            </a:r>
            <a:r>
              <a:rPr lang="nb-NO" sz="2400" dirty="0" err="1" smtClean="0"/>
              <a:t>economic</a:t>
            </a:r>
            <a:r>
              <a:rPr lang="nb-NO" sz="2400" dirty="0" smtClean="0"/>
              <a:t> </a:t>
            </a:r>
            <a:r>
              <a:rPr lang="nb-NO" sz="2400" dirty="0" err="1" smtClean="0"/>
              <a:t>development</a:t>
            </a:r>
            <a:r>
              <a:rPr lang="nb-NO" sz="2400" dirty="0" smtClean="0"/>
              <a:t>. </a:t>
            </a:r>
          </a:p>
          <a:p>
            <a:endParaRPr lang="nb-NO"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p:txBody>
          <a:bodyPr/>
          <a:lstStyle/>
          <a:p>
            <a:endParaRPr lang="nb-NO" dirty="0" smtClean="0"/>
          </a:p>
          <a:p>
            <a:endParaRPr lang="nb-NO" dirty="0" smtClean="0"/>
          </a:p>
          <a:p>
            <a:endParaRPr lang="nb-NO" dirty="0" smtClean="0"/>
          </a:p>
          <a:p>
            <a:endParaRPr lang="nb-NO" dirty="0" smtClean="0"/>
          </a:p>
          <a:p>
            <a:endParaRPr lang="nb-NO" dirty="0" smtClean="0"/>
          </a:p>
          <a:p>
            <a:endParaRPr lang="nb-NO" dirty="0" smtClean="0"/>
          </a:p>
          <a:p>
            <a:endParaRPr lang="nb-NO" dirty="0" smtClean="0"/>
          </a:p>
          <a:p>
            <a:endParaRPr lang="nb-NO" dirty="0" smtClean="0"/>
          </a:p>
          <a:p>
            <a:pPr>
              <a:buNone/>
            </a:pPr>
            <a:r>
              <a:rPr lang="nb-NO" sz="1600" dirty="0" smtClean="0"/>
              <a:t>						From AJR05. </a:t>
            </a:r>
            <a:r>
              <a:rPr lang="nb-NO" sz="1600" dirty="0" err="1" smtClean="0"/>
              <a:t>Handbook</a:t>
            </a:r>
            <a:r>
              <a:rPr lang="nb-NO" sz="1600" dirty="0" smtClean="0"/>
              <a:t> </a:t>
            </a:r>
            <a:r>
              <a:rPr lang="nb-NO" sz="1600" dirty="0" err="1" smtClean="0"/>
              <a:t>of</a:t>
            </a:r>
            <a:r>
              <a:rPr lang="nb-NO" sz="1600" dirty="0" smtClean="0"/>
              <a:t> </a:t>
            </a:r>
            <a:r>
              <a:rPr lang="nb-NO" sz="1600" dirty="0" err="1" smtClean="0"/>
              <a:t>Econ.Growth</a:t>
            </a:r>
            <a:endParaRPr lang="nb-NO" sz="1600" dirty="0"/>
          </a:p>
        </p:txBody>
      </p:sp>
      <p:pic>
        <p:nvPicPr>
          <p:cNvPr id="1026" name="Picture 2"/>
          <p:cNvPicPr>
            <a:picLocks noChangeAspect="1" noChangeArrowheads="1"/>
          </p:cNvPicPr>
          <p:nvPr/>
        </p:nvPicPr>
        <p:blipFill>
          <a:blip r:embed="rId3" cstate="print"/>
          <a:srcRect/>
          <a:stretch>
            <a:fillRect/>
          </a:stretch>
        </p:blipFill>
        <p:spPr bwMode="auto">
          <a:xfrm>
            <a:off x="571472" y="142852"/>
            <a:ext cx="8341499" cy="544355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Natural </a:t>
            </a:r>
            <a:r>
              <a:rPr lang="nb-NO" dirty="0" err="1" smtClean="0"/>
              <a:t>Experiments</a:t>
            </a:r>
            <a:r>
              <a:rPr lang="nb-NO" dirty="0" smtClean="0"/>
              <a:t>: </a:t>
            </a:r>
            <a:r>
              <a:rPr lang="nb-NO" dirty="0" err="1" smtClean="0"/>
              <a:t>Germany</a:t>
            </a:r>
            <a:endParaRPr lang="nb-NO" dirty="0"/>
          </a:p>
        </p:txBody>
      </p:sp>
      <p:sp>
        <p:nvSpPr>
          <p:cNvPr id="3" name="Content Placeholder 2"/>
          <p:cNvSpPr>
            <a:spLocks noGrp="1"/>
          </p:cNvSpPr>
          <p:nvPr>
            <p:ph idx="1"/>
          </p:nvPr>
        </p:nvSpPr>
        <p:spPr/>
        <p:txBody>
          <a:bodyPr/>
          <a:lstStyle/>
          <a:p>
            <a:r>
              <a:rPr lang="nb-NO" sz="2400" dirty="0" err="1" smtClean="0"/>
              <a:t>Another</a:t>
            </a:r>
            <a:r>
              <a:rPr lang="nb-NO" sz="2400" dirty="0" smtClean="0"/>
              <a:t> </a:t>
            </a:r>
            <a:r>
              <a:rPr lang="nb-NO" sz="2400" dirty="0" err="1" smtClean="0"/>
              <a:t>example</a:t>
            </a:r>
            <a:r>
              <a:rPr lang="nb-NO" sz="2400" dirty="0" smtClean="0"/>
              <a:t> is West </a:t>
            </a:r>
            <a:r>
              <a:rPr lang="nb-NO" sz="2400" dirty="0" err="1" smtClean="0"/>
              <a:t>vs</a:t>
            </a:r>
            <a:r>
              <a:rPr lang="nb-NO" sz="2400" dirty="0" smtClean="0"/>
              <a:t> East </a:t>
            </a:r>
            <a:r>
              <a:rPr lang="nb-NO" sz="2400" dirty="0" err="1" smtClean="0"/>
              <a:t>Germany</a:t>
            </a:r>
            <a:endParaRPr lang="nb-NO" sz="2400" dirty="0" smtClean="0"/>
          </a:p>
          <a:p>
            <a:pPr lvl="1"/>
            <a:r>
              <a:rPr lang="nb-NO" sz="2000" dirty="0" smtClean="0"/>
              <a:t>One part </a:t>
            </a:r>
            <a:r>
              <a:rPr lang="nb-NO" sz="2000" dirty="0" err="1" smtClean="0"/>
              <a:t>stagnated</a:t>
            </a:r>
            <a:r>
              <a:rPr lang="nb-NO" sz="2000" dirty="0" smtClean="0"/>
              <a:t> under </a:t>
            </a:r>
            <a:r>
              <a:rPr lang="nb-NO" sz="2000" dirty="0" err="1" smtClean="0"/>
              <a:t>central</a:t>
            </a:r>
            <a:r>
              <a:rPr lang="nb-NO" sz="2000" dirty="0" smtClean="0"/>
              <a:t> planning and </a:t>
            </a:r>
            <a:r>
              <a:rPr lang="nb-NO" sz="2000" dirty="0" err="1" smtClean="0"/>
              <a:t>collective</a:t>
            </a:r>
            <a:r>
              <a:rPr lang="nb-NO" sz="2000" dirty="0" smtClean="0"/>
              <a:t> </a:t>
            </a:r>
            <a:r>
              <a:rPr lang="nb-NO" sz="2000" dirty="0" err="1" smtClean="0"/>
              <a:t>ownership</a:t>
            </a:r>
            <a:endParaRPr lang="nb-NO" sz="2000" dirty="0" smtClean="0"/>
          </a:p>
          <a:p>
            <a:pPr lvl="1"/>
            <a:r>
              <a:rPr lang="nb-NO" sz="2000" dirty="0" smtClean="0"/>
              <a:t>The </a:t>
            </a:r>
            <a:r>
              <a:rPr lang="nb-NO" sz="2000" dirty="0" err="1" smtClean="0"/>
              <a:t>other</a:t>
            </a:r>
            <a:r>
              <a:rPr lang="nb-NO" sz="2000" dirty="0" smtClean="0"/>
              <a:t> </a:t>
            </a:r>
            <a:r>
              <a:rPr lang="nb-NO" sz="2000" dirty="0" err="1" smtClean="0"/>
              <a:t>prospered</a:t>
            </a:r>
            <a:r>
              <a:rPr lang="nb-NO" sz="2000" dirty="0" smtClean="0"/>
              <a:t> </a:t>
            </a:r>
            <a:r>
              <a:rPr lang="nb-NO" sz="2000" dirty="0" err="1" smtClean="0"/>
              <a:t>with</a:t>
            </a:r>
            <a:r>
              <a:rPr lang="nb-NO" sz="2000" dirty="0" smtClean="0"/>
              <a:t> private </a:t>
            </a:r>
            <a:r>
              <a:rPr lang="nb-NO" sz="2000" dirty="0" err="1" smtClean="0"/>
              <a:t>property</a:t>
            </a:r>
            <a:r>
              <a:rPr lang="nb-NO" sz="2000" dirty="0" smtClean="0"/>
              <a:t> and market </a:t>
            </a:r>
            <a:r>
              <a:rPr lang="nb-NO" sz="2000" dirty="0" err="1" smtClean="0"/>
              <a:t>economy</a:t>
            </a:r>
            <a:r>
              <a:rPr lang="nb-NO" sz="2000" dirty="0" smtClean="0"/>
              <a:t>. </a:t>
            </a:r>
          </a:p>
          <a:p>
            <a:pPr lvl="1"/>
            <a:endParaRPr lang="nb-NO" sz="2000" dirty="0" smtClean="0"/>
          </a:p>
          <a:p>
            <a:r>
              <a:rPr lang="nb-NO" sz="2400" dirty="0" err="1" smtClean="0"/>
              <a:t>Illustrate</a:t>
            </a:r>
            <a:r>
              <a:rPr lang="nb-NO" sz="2400" dirty="0" smtClean="0"/>
              <a:t> </a:t>
            </a:r>
            <a:r>
              <a:rPr lang="nb-NO" sz="2400" dirty="0" err="1" smtClean="0"/>
              <a:t>that</a:t>
            </a:r>
            <a:r>
              <a:rPr lang="nb-NO" sz="2400" dirty="0" smtClean="0"/>
              <a:t> </a:t>
            </a:r>
            <a:r>
              <a:rPr lang="nb-NO" sz="2400" dirty="0" err="1" smtClean="0"/>
              <a:t>institutions</a:t>
            </a:r>
            <a:r>
              <a:rPr lang="nb-NO" sz="2400" dirty="0" smtClean="0"/>
              <a:t>, not for </a:t>
            </a:r>
            <a:r>
              <a:rPr lang="nb-NO" sz="2400" dirty="0" err="1" smtClean="0"/>
              <a:t>the</a:t>
            </a:r>
            <a:r>
              <a:rPr lang="nb-NO" sz="2400" dirty="0" smtClean="0"/>
              <a:t> </a:t>
            </a:r>
            <a:r>
              <a:rPr lang="nb-NO" sz="2400" dirty="0" err="1" smtClean="0"/>
              <a:t>benefit</a:t>
            </a:r>
            <a:r>
              <a:rPr lang="nb-NO" sz="2400" dirty="0" smtClean="0"/>
              <a:t> </a:t>
            </a:r>
            <a:r>
              <a:rPr lang="nb-NO" sz="2400" dirty="0" err="1" smtClean="0"/>
              <a:t>of</a:t>
            </a:r>
            <a:r>
              <a:rPr lang="nb-NO" sz="2400" dirty="0" smtClean="0"/>
              <a:t> </a:t>
            </a:r>
            <a:r>
              <a:rPr lang="nb-NO" sz="2400" dirty="0" err="1" smtClean="0"/>
              <a:t>society</a:t>
            </a:r>
            <a:r>
              <a:rPr lang="nb-NO" sz="2400" dirty="0" smtClean="0"/>
              <a:t> as a </a:t>
            </a:r>
            <a:r>
              <a:rPr lang="nb-NO" sz="2400" dirty="0" err="1" smtClean="0"/>
              <a:t>whole</a:t>
            </a:r>
            <a:r>
              <a:rPr lang="nb-NO" sz="2400" dirty="0" smtClean="0"/>
              <a:t>, </a:t>
            </a:r>
            <a:r>
              <a:rPr lang="nb-NO" sz="2400" dirty="0" err="1" smtClean="0"/>
              <a:t>may</a:t>
            </a:r>
            <a:r>
              <a:rPr lang="nb-NO" sz="2400" dirty="0" smtClean="0"/>
              <a:t> be </a:t>
            </a:r>
            <a:r>
              <a:rPr lang="nb-NO" sz="2400" dirty="0" err="1" smtClean="0"/>
              <a:t>kept</a:t>
            </a:r>
            <a:r>
              <a:rPr lang="nb-NO" sz="2400" dirty="0" smtClean="0"/>
              <a:t> in </a:t>
            </a:r>
            <a:r>
              <a:rPr lang="nb-NO" sz="2400" dirty="0" err="1" smtClean="0"/>
              <a:t>place</a:t>
            </a:r>
            <a:r>
              <a:rPr lang="nb-NO" sz="2400" dirty="0" smtClean="0"/>
              <a:t> </a:t>
            </a:r>
            <a:r>
              <a:rPr lang="nb-NO" sz="2400" dirty="0" err="1" smtClean="0"/>
              <a:t>if</a:t>
            </a:r>
            <a:r>
              <a:rPr lang="nb-NO" sz="2400" dirty="0" smtClean="0"/>
              <a:t> </a:t>
            </a:r>
            <a:r>
              <a:rPr lang="nb-NO" sz="2400" dirty="0" err="1" smtClean="0"/>
              <a:t>the</a:t>
            </a:r>
            <a:r>
              <a:rPr lang="nb-NO" sz="2400" dirty="0" smtClean="0"/>
              <a:t> </a:t>
            </a:r>
            <a:r>
              <a:rPr lang="nb-NO" sz="2400" dirty="0" err="1" smtClean="0"/>
              <a:t>ruling</a:t>
            </a:r>
            <a:r>
              <a:rPr lang="nb-NO" sz="2400" dirty="0" smtClean="0"/>
              <a:t> elite </a:t>
            </a:r>
            <a:r>
              <a:rPr lang="nb-NO" sz="2400" dirty="0" err="1" smtClean="0"/>
              <a:t>benefit</a:t>
            </a:r>
            <a:r>
              <a:rPr lang="nb-NO" sz="2400" dirty="0" smtClean="0"/>
              <a:t> from </a:t>
            </a:r>
            <a:r>
              <a:rPr lang="nb-NO" sz="2400" dirty="0" err="1" smtClean="0"/>
              <a:t>them</a:t>
            </a:r>
            <a:r>
              <a:rPr lang="nb-NO" sz="2400" dirty="0" smtClean="0"/>
              <a:t>. </a:t>
            </a:r>
            <a:endParaRPr lang="nb-NO"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nb-NO" dirty="0" smtClean="0"/>
              <a:t>Cross </a:t>
            </a:r>
            <a:r>
              <a:rPr lang="nb-NO" dirty="0" err="1" smtClean="0"/>
              <a:t>country</a:t>
            </a:r>
            <a:r>
              <a:rPr lang="nb-NO" dirty="0" smtClean="0"/>
              <a:t> </a:t>
            </a:r>
            <a:r>
              <a:rPr lang="nb-NO" dirty="0" err="1" smtClean="0"/>
              <a:t>correlations</a:t>
            </a:r>
            <a:endParaRPr lang="nb-NO" dirty="0" smtClean="0"/>
          </a:p>
        </p:txBody>
      </p:sp>
      <p:sp>
        <p:nvSpPr>
          <p:cNvPr id="5123" name="Content Placeholder 2"/>
          <p:cNvSpPr>
            <a:spLocks noGrp="1"/>
          </p:cNvSpPr>
          <p:nvPr>
            <p:ph type="body" idx="1"/>
          </p:nvPr>
        </p:nvSpPr>
        <p:spPr/>
        <p:txBody>
          <a:bodyPr/>
          <a:lstStyle/>
          <a:p>
            <a:pPr eaLnBrk="1" hangingPunct="1"/>
            <a:r>
              <a:rPr lang="nb-NO" sz="2400" dirty="0" err="1" smtClean="0"/>
              <a:t>Strong</a:t>
            </a:r>
            <a:r>
              <a:rPr lang="nb-NO" sz="2400" dirty="0" smtClean="0"/>
              <a:t> positive </a:t>
            </a:r>
            <a:r>
              <a:rPr lang="nb-NO" sz="2400" dirty="0" err="1" smtClean="0"/>
              <a:t>association</a:t>
            </a:r>
            <a:r>
              <a:rPr lang="nb-NO" sz="2400" dirty="0" smtClean="0"/>
              <a:t> </a:t>
            </a:r>
            <a:r>
              <a:rPr lang="nb-NO" sz="2400" dirty="0" err="1" smtClean="0"/>
              <a:t>between</a:t>
            </a:r>
            <a:r>
              <a:rPr lang="nb-NO" sz="2400" dirty="0" smtClean="0"/>
              <a:t> </a:t>
            </a:r>
            <a:r>
              <a:rPr lang="nb-NO" sz="2400" dirty="0" err="1" smtClean="0"/>
              <a:t>certain</a:t>
            </a:r>
            <a:r>
              <a:rPr lang="nb-NO" sz="2400" dirty="0" smtClean="0"/>
              <a:t> </a:t>
            </a:r>
            <a:r>
              <a:rPr lang="nb-NO" sz="2400" dirty="0" err="1" smtClean="0"/>
              <a:t>institutions</a:t>
            </a:r>
            <a:r>
              <a:rPr lang="nb-NO" sz="2400" dirty="0" smtClean="0"/>
              <a:t> and </a:t>
            </a:r>
            <a:r>
              <a:rPr lang="nb-NO" sz="2400" dirty="0" err="1" smtClean="0"/>
              <a:t>economic</a:t>
            </a:r>
            <a:r>
              <a:rPr lang="nb-NO" sz="2400" dirty="0" smtClean="0"/>
              <a:t> </a:t>
            </a:r>
            <a:r>
              <a:rPr lang="nb-NO" sz="2400" dirty="0" err="1" smtClean="0"/>
              <a:t>performance</a:t>
            </a:r>
            <a:r>
              <a:rPr lang="nb-NO" sz="2400" dirty="0" smtClean="0"/>
              <a:t>. </a:t>
            </a:r>
          </a:p>
          <a:p>
            <a:pPr eaLnBrk="1" hangingPunct="1"/>
            <a:endParaRPr lang="nb-NO" sz="2400" dirty="0" smtClean="0"/>
          </a:p>
          <a:p>
            <a:pPr eaLnBrk="1" hangingPunct="1"/>
            <a:endParaRPr lang="nb-NO" sz="2400" dirty="0" smtClean="0"/>
          </a:p>
          <a:p>
            <a:pPr eaLnBrk="1" hangingPunct="1"/>
            <a:endParaRPr lang="nb-NO" sz="2400" dirty="0" smtClean="0"/>
          </a:p>
          <a:p>
            <a:pPr eaLnBrk="1" hangingPunct="1"/>
            <a:endParaRPr lang="nb-NO" sz="2400" dirty="0" smtClean="0"/>
          </a:p>
          <a:p>
            <a:pPr eaLnBrk="1" hangingPunct="1"/>
            <a:endParaRPr lang="nb-NO" sz="2400" dirty="0" smtClean="0"/>
          </a:p>
          <a:p>
            <a:pPr eaLnBrk="1" hangingPunct="1"/>
            <a:endParaRPr lang="nb-NO" sz="2400" dirty="0" smtClean="0"/>
          </a:p>
          <a:p>
            <a:pPr eaLnBrk="1" hangingPunct="1"/>
            <a:endParaRPr lang="nb-NO" sz="2400" dirty="0" smtClean="0"/>
          </a:p>
          <a:p>
            <a:pPr eaLnBrk="1" hangingPunct="1"/>
            <a:endParaRPr lang="nb-NO" sz="2400" dirty="0" smtClean="0"/>
          </a:p>
          <a:p>
            <a:pPr eaLnBrk="1" hangingPunct="1"/>
            <a:endParaRPr lang="nb-NO" sz="2400" dirty="0" smtClean="0"/>
          </a:p>
          <a:p>
            <a:pPr lvl="2" eaLnBrk="1" hangingPunct="1">
              <a:buNone/>
            </a:pPr>
            <a:r>
              <a:rPr lang="nb-NO" sz="1600" dirty="0" smtClean="0"/>
              <a:t>                 (FROM AJR)			   	       (FROM HJ)</a:t>
            </a:r>
          </a:p>
        </p:txBody>
      </p:sp>
      <p:pic>
        <p:nvPicPr>
          <p:cNvPr id="5124" name="Picture 4"/>
          <p:cNvPicPr>
            <a:picLocks noChangeAspect="1" noChangeArrowheads="1"/>
          </p:cNvPicPr>
          <p:nvPr/>
        </p:nvPicPr>
        <p:blipFill>
          <a:blip r:embed="rId3" cstate="print"/>
          <a:srcRect/>
          <a:stretch>
            <a:fillRect/>
          </a:stretch>
        </p:blipFill>
        <p:spPr bwMode="auto">
          <a:xfrm>
            <a:off x="142875" y="2500306"/>
            <a:ext cx="4821238" cy="3786187"/>
          </a:xfrm>
          <a:prstGeom prst="rect">
            <a:avLst/>
          </a:prstGeom>
          <a:noFill/>
          <a:ln w="9525">
            <a:noFill/>
            <a:miter lim="800000"/>
            <a:headEnd/>
            <a:tailEnd/>
          </a:ln>
        </p:spPr>
      </p:pic>
      <p:pic>
        <p:nvPicPr>
          <p:cNvPr id="5125" name="Picture 5"/>
          <p:cNvPicPr>
            <a:picLocks noChangeAspect="1" noChangeArrowheads="1"/>
          </p:cNvPicPr>
          <p:nvPr/>
        </p:nvPicPr>
        <p:blipFill>
          <a:blip r:embed="rId4" cstate="print"/>
          <a:srcRect/>
          <a:stretch>
            <a:fillRect/>
          </a:stretch>
        </p:blipFill>
        <p:spPr bwMode="auto">
          <a:xfrm>
            <a:off x="4775200" y="2357430"/>
            <a:ext cx="4368800" cy="3929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nb-NO" smtClean="0"/>
              <a:t>The identification problem</a:t>
            </a:r>
          </a:p>
        </p:txBody>
      </p:sp>
      <p:sp>
        <p:nvSpPr>
          <p:cNvPr id="3" name="Content Placeholder 2"/>
          <p:cNvSpPr>
            <a:spLocks noGrp="1"/>
          </p:cNvSpPr>
          <p:nvPr>
            <p:ph idx="1"/>
          </p:nvPr>
        </p:nvSpPr>
        <p:spPr/>
        <p:txBody>
          <a:bodyPr>
            <a:noAutofit/>
          </a:bodyPr>
          <a:lstStyle/>
          <a:p>
            <a:pPr eaLnBrk="1" hangingPunct="1">
              <a:lnSpc>
                <a:spcPct val="80000"/>
              </a:lnSpc>
              <a:defRPr/>
            </a:pPr>
            <a:r>
              <a:rPr lang="nb-NO" sz="1600" dirty="0" err="1" smtClean="0"/>
              <a:t>But</a:t>
            </a:r>
            <a:r>
              <a:rPr lang="nb-NO" sz="1600" dirty="0" smtClean="0"/>
              <a:t> </a:t>
            </a:r>
            <a:r>
              <a:rPr lang="nb-NO" sz="1600" dirty="0" err="1" smtClean="0"/>
              <a:t>this</a:t>
            </a:r>
            <a:r>
              <a:rPr lang="nb-NO" sz="1600" dirty="0" smtClean="0"/>
              <a:t> </a:t>
            </a:r>
            <a:r>
              <a:rPr lang="nb-NO" sz="1600" dirty="0" err="1" smtClean="0"/>
              <a:t>hardly</a:t>
            </a:r>
            <a:r>
              <a:rPr lang="nb-NO" sz="1600" dirty="0" smtClean="0"/>
              <a:t> </a:t>
            </a:r>
            <a:r>
              <a:rPr lang="nb-NO" sz="1600" dirty="0" err="1" smtClean="0"/>
              <a:t>demonstrates</a:t>
            </a:r>
            <a:r>
              <a:rPr lang="nb-NO" sz="1600" dirty="0" smtClean="0"/>
              <a:t> a </a:t>
            </a:r>
            <a:r>
              <a:rPr lang="nb-NO" sz="1600" dirty="0" err="1" smtClean="0"/>
              <a:t>causal</a:t>
            </a:r>
            <a:r>
              <a:rPr lang="nb-NO" sz="1600" dirty="0" smtClean="0"/>
              <a:t> </a:t>
            </a:r>
            <a:r>
              <a:rPr lang="nb-NO" sz="1600" dirty="0" err="1" smtClean="0"/>
              <a:t>effect</a:t>
            </a:r>
            <a:r>
              <a:rPr lang="nb-NO" sz="1600" dirty="0" smtClean="0"/>
              <a:t> </a:t>
            </a:r>
            <a:r>
              <a:rPr lang="nb-NO" sz="1600" dirty="0" err="1" smtClean="0"/>
              <a:t>of</a:t>
            </a:r>
            <a:r>
              <a:rPr lang="nb-NO" sz="1600" dirty="0" smtClean="0"/>
              <a:t> </a:t>
            </a:r>
            <a:r>
              <a:rPr lang="nb-NO" sz="1600" dirty="0" err="1" smtClean="0"/>
              <a:t>institutions</a:t>
            </a:r>
            <a:r>
              <a:rPr lang="nb-NO" sz="1600" dirty="0" smtClean="0"/>
              <a:t> </a:t>
            </a:r>
            <a:r>
              <a:rPr lang="nb-NO" sz="1600" dirty="0" err="1" smtClean="0"/>
              <a:t>on</a:t>
            </a:r>
            <a:r>
              <a:rPr lang="nb-NO" sz="1600" dirty="0" smtClean="0"/>
              <a:t> </a:t>
            </a:r>
            <a:r>
              <a:rPr lang="nb-NO" sz="1600" dirty="0" err="1" smtClean="0"/>
              <a:t>economic</a:t>
            </a:r>
            <a:r>
              <a:rPr lang="nb-NO" sz="1600" dirty="0" smtClean="0"/>
              <a:t> </a:t>
            </a:r>
            <a:r>
              <a:rPr lang="nb-NO" sz="1600" dirty="0" err="1" smtClean="0"/>
              <a:t>performance</a:t>
            </a:r>
            <a:r>
              <a:rPr lang="nb-NO" sz="1600" dirty="0" smtClean="0"/>
              <a:t>. </a:t>
            </a:r>
          </a:p>
          <a:p>
            <a:pPr lvl="1" eaLnBrk="1" hangingPunct="1">
              <a:lnSpc>
                <a:spcPct val="80000"/>
              </a:lnSpc>
              <a:defRPr/>
            </a:pPr>
            <a:endParaRPr lang="nb-NO" sz="1600" dirty="0" smtClean="0"/>
          </a:p>
          <a:p>
            <a:pPr lvl="1" eaLnBrk="1" hangingPunct="1">
              <a:lnSpc>
                <a:spcPct val="80000"/>
              </a:lnSpc>
              <a:defRPr/>
            </a:pPr>
            <a:r>
              <a:rPr lang="nb-NO" sz="1600" dirty="0" smtClean="0"/>
              <a:t>The </a:t>
            </a:r>
            <a:r>
              <a:rPr lang="nb-NO" sz="1600" dirty="0" err="1" smtClean="0"/>
              <a:t>kind</a:t>
            </a:r>
            <a:r>
              <a:rPr lang="nb-NO" sz="1600" dirty="0" smtClean="0"/>
              <a:t> </a:t>
            </a:r>
            <a:r>
              <a:rPr lang="nb-NO" sz="1600" dirty="0" err="1" smtClean="0"/>
              <a:t>of</a:t>
            </a:r>
            <a:r>
              <a:rPr lang="nb-NO" sz="1600" dirty="0" smtClean="0"/>
              <a:t> </a:t>
            </a:r>
            <a:r>
              <a:rPr lang="nb-NO" sz="1600" dirty="0" err="1" smtClean="0"/>
              <a:t>question</a:t>
            </a:r>
            <a:r>
              <a:rPr lang="nb-NO" sz="1600" dirty="0" smtClean="0"/>
              <a:t> </a:t>
            </a:r>
            <a:r>
              <a:rPr lang="nb-NO" sz="1600" dirty="0" err="1" smtClean="0"/>
              <a:t>we</a:t>
            </a:r>
            <a:r>
              <a:rPr lang="nb-NO" sz="1600" dirty="0" smtClean="0"/>
              <a:t> </a:t>
            </a:r>
            <a:r>
              <a:rPr lang="nb-NO" sz="1600" dirty="0" err="1" smtClean="0"/>
              <a:t>are</a:t>
            </a:r>
            <a:r>
              <a:rPr lang="nb-NO" sz="1600" dirty="0" smtClean="0"/>
              <a:t> </a:t>
            </a:r>
            <a:r>
              <a:rPr lang="nb-NO" sz="1600" dirty="0" err="1" smtClean="0"/>
              <a:t>interested</a:t>
            </a:r>
            <a:r>
              <a:rPr lang="nb-NO" sz="1600" dirty="0" smtClean="0"/>
              <a:t> in </a:t>
            </a:r>
            <a:r>
              <a:rPr lang="nb-NO" sz="1600" dirty="0" err="1" smtClean="0"/>
              <a:t>answering</a:t>
            </a:r>
            <a:r>
              <a:rPr lang="nb-NO" sz="1600" dirty="0" smtClean="0"/>
              <a:t> is:</a:t>
            </a:r>
          </a:p>
          <a:p>
            <a:pPr lvl="2" eaLnBrk="1" hangingPunct="1">
              <a:lnSpc>
                <a:spcPct val="120000"/>
              </a:lnSpc>
              <a:defRPr/>
            </a:pPr>
            <a:r>
              <a:rPr lang="nb-NO" sz="1200" dirty="0" smtClean="0"/>
              <a:t> ”… </a:t>
            </a:r>
            <a:r>
              <a:rPr lang="nb-NO" sz="1200" dirty="0" err="1" smtClean="0"/>
              <a:t>if</a:t>
            </a:r>
            <a:r>
              <a:rPr lang="nb-NO" sz="1200" dirty="0" smtClean="0"/>
              <a:t> </a:t>
            </a:r>
            <a:r>
              <a:rPr lang="nb-NO" sz="1200" dirty="0" err="1" smtClean="0"/>
              <a:t>the</a:t>
            </a:r>
            <a:r>
              <a:rPr lang="nb-NO" sz="1200" dirty="0" smtClean="0"/>
              <a:t> UK </a:t>
            </a:r>
            <a:r>
              <a:rPr lang="nb-NO" sz="1200" dirty="0" err="1" smtClean="0"/>
              <a:t>were</a:t>
            </a:r>
            <a:r>
              <a:rPr lang="nb-NO" sz="1200" dirty="0" smtClean="0"/>
              <a:t> to </a:t>
            </a:r>
            <a:r>
              <a:rPr lang="nb-NO" sz="1200" dirty="0" err="1" smtClean="0"/>
              <a:t>switch</a:t>
            </a:r>
            <a:r>
              <a:rPr lang="nb-NO" sz="1200" dirty="0" smtClean="0"/>
              <a:t> </a:t>
            </a:r>
            <a:r>
              <a:rPr lang="nb-NO" sz="1200" dirty="0" err="1" smtClean="0"/>
              <a:t>its</a:t>
            </a:r>
            <a:r>
              <a:rPr lang="nb-NO" sz="1200" dirty="0" smtClean="0"/>
              <a:t> </a:t>
            </a:r>
            <a:r>
              <a:rPr lang="nb-NO" sz="1200" b="1" u="sng" dirty="0" err="1" smtClean="0"/>
              <a:t>electoral</a:t>
            </a:r>
            <a:r>
              <a:rPr lang="nb-NO" sz="1200" b="1" u="sng" dirty="0" smtClean="0"/>
              <a:t> </a:t>
            </a:r>
            <a:r>
              <a:rPr lang="nb-NO" sz="1200" b="1" u="sng" dirty="0" err="1" smtClean="0"/>
              <a:t>rule</a:t>
            </a:r>
            <a:r>
              <a:rPr lang="nb-NO" sz="1200" b="1" u="sng" dirty="0" smtClean="0"/>
              <a:t> </a:t>
            </a:r>
            <a:r>
              <a:rPr lang="nb-NO" sz="1200" dirty="0" smtClean="0"/>
              <a:t>from </a:t>
            </a:r>
            <a:r>
              <a:rPr lang="nb-NO" sz="1200" dirty="0" err="1" smtClean="0"/>
              <a:t>majoritarian</a:t>
            </a:r>
            <a:r>
              <a:rPr lang="nb-NO" sz="1200" dirty="0" smtClean="0"/>
              <a:t> to </a:t>
            </a:r>
            <a:r>
              <a:rPr lang="nb-NO" sz="1200" dirty="0" err="1" smtClean="0"/>
              <a:t>proportional</a:t>
            </a:r>
            <a:r>
              <a:rPr lang="nb-NO" sz="1200" dirty="0" smtClean="0"/>
              <a:t>, </a:t>
            </a:r>
            <a:r>
              <a:rPr lang="nb-NO" sz="1200" dirty="0" err="1" smtClean="0"/>
              <a:t>how</a:t>
            </a:r>
            <a:r>
              <a:rPr lang="nb-NO" sz="1200" dirty="0" smtClean="0"/>
              <a:t> </a:t>
            </a:r>
            <a:r>
              <a:rPr lang="nb-NO" sz="1200" dirty="0" err="1" smtClean="0"/>
              <a:t>would</a:t>
            </a:r>
            <a:r>
              <a:rPr lang="nb-NO" sz="1200" dirty="0" smtClean="0"/>
              <a:t> </a:t>
            </a:r>
            <a:r>
              <a:rPr lang="nb-NO" sz="1200" dirty="0" err="1" smtClean="0"/>
              <a:t>this</a:t>
            </a:r>
            <a:r>
              <a:rPr lang="nb-NO" sz="1200" dirty="0" smtClean="0"/>
              <a:t> </a:t>
            </a:r>
            <a:r>
              <a:rPr lang="nb-NO" sz="1200" dirty="0" err="1" smtClean="0"/>
              <a:t>affect</a:t>
            </a:r>
            <a:r>
              <a:rPr lang="nb-NO" sz="1200" dirty="0" smtClean="0"/>
              <a:t> </a:t>
            </a:r>
            <a:r>
              <a:rPr lang="nb-NO" sz="1200" dirty="0" err="1" smtClean="0"/>
              <a:t>the</a:t>
            </a:r>
            <a:r>
              <a:rPr lang="nb-NO" sz="1200" dirty="0" smtClean="0"/>
              <a:t> </a:t>
            </a:r>
            <a:r>
              <a:rPr lang="nb-NO" sz="1200" dirty="0" err="1" smtClean="0"/>
              <a:t>size</a:t>
            </a:r>
            <a:r>
              <a:rPr lang="nb-NO" sz="1200" dirty="0" smtClean="0"/>
              <a:t> </a:t>
            </a:r>
            <a:r>
              <a:rPr lang="nb-NO" sz="1200" dirty="0" err="1" smtClean="0"/>
              <a:t>of</a:t>
            </a:r>
            <a:r>
              <a:rPr lang="nb-NO" sz="1200" dirty="0" smtClean="0"/>
              <a:t> </a:t>
            </a:r>
            <a:r>
              <a:rPr lang="nb-NO" sz="1200" dirty="0" err="1" smtClean="0"/>
              <a:t>its</a:t>
            </a:r>
            <a:r>
              <a:rPr lang="nb-NO" sz="1200" dirty="0" smtClean="0"/>
              <a:t> </a:t>
            </a:r>
            <a:r>
              <a:rPr lang="nb-NO" sz="1200" dirty="0" err="1" smtClean="0"/>
              <a:t>welfare</a:t>
            </a:r>
            <a:r>
              <a:rPr lang="nb-NO" sz="1200" dirty="0" smtClean="0"/>
              <a:t> </a:t>
            </a:r>
            <a:r>
              <a:rPr lang="nb-NO" sz="1200" dirty="0" err="1" smtClean="0"/>
              <a:t>state</a:t>
            </a:r>
            <a:r>
              <a:rPr lang="nb-NO" sz="1200" dirty="0" smtClean="0"/>
              <a:t> or </a:t>
            </a:r>
            <a:r>
              <a:rPr lang="nb-NO" sz="1200" dirty="0" err="1" smtClean="0"/>
              <a:t>its</a:t>
            </a:r>
            <a:r>
              <a:rPr lang="nb-NO" sz="1200" dirty="0" smtClean="0"/>
              <a:t> </a:t>
            </a:r>
            <a:r>
              <a:rPr lang="nb-NO" sz="1200" dirty="0" err="1" smtClean="0"/>
              <a:t>budget</a:t>
            </a:r>
            <a:r>
              <a:rPr lang="nb-NO" sz="1200" dirty="0" smtClean="0"/>
              <a:t> </a:t>
            </a:r>
            <a:r>
              <a:rPr lang="nb-NO" sz="1200" dirty="0" err="1" smtClean="0"/>
              <a:t>deficitis</a:t>
            </a:r>
            <a:r>
              <a:rPr lang="nb-NO" sz="1200" dirty="0" smtClean="0"/>
              <a:t>?” (PT)</a:t>
            </a:r>
          </a:p>
          <a:p>
            <a:pPr lvl="2" eaLnBrk="1" hangingPunct="1">
              <a:lnSpc>
                <a:spcPct val="120000"/>
              </a:lnSpc>
              <a:defRPr/>
            </a:pPr>
            <a:r>
              <a:rPr lang="nb-NO" sz="1200" dirty="0" smtClean="0"/>
              <a:t>”</a:t>
            </a:r>
            <a:r>
              <a:rPr lang="nb-NO" sz="1200" dirty="0" err="1" smtClean="0"/>
              <a:t>If</a:t>
            </a:r>
            <a:r>
              <a:rPr lang="nb-NO" sz="1200" dirty="0" smtClean="0"/>
              <a:t> Argentina </a:t>
            </a:r>
            <a:r>
              <a:rPr lang="nb-NO" sz="1200" dirty="0" err="1" smtClean="0"/>
              <a:t>were</a:t>
            </a:r>
            <a:r>
              <a:rPr lang="nb-NO" sz="1200" dirty="0" smtClean="0"/>
              <a:t> to </a:t>
            </a:r>
            <a:r>
              <a:rPr lang="nb-NO" sz="1200" dirty="0" err="1" smtClean="0"/>
              <a:t>abondon</a:t>
            </a:r>
            <a:r>
              <a:rPr lang="nb-NO" sz="1200" dirty="0" smtClean="0"/>
              <a:t> </a:t>
            </a:r>
            <a:r>
              <a:rPr lang="nb-NO" sz="1200" dirty="0" err="1" smtClean="0"/>
              <a:t>its</a:t>
            </a:r>
            <a:r>
              <a:rPr lang="nb-NO" sz="1200" dirty="0" smtClean="0"/>
              <a:t> </a:t>
            </a:r>
            <a:r>
              <a:rPr lang="nb-NO" sz="1200" b="1" u="sng" dirty="0" err="1" smtClean="0"/>
              <a:t>presidential</a:t>
            </a:r>
            <a:r>
              <a:rPr lang="nb-NO" sz="1200" b="1" u="sng" dirty="0" smtClean="0"/>
              <a:t> regime</a:t>
            </a:r>
            <a:r>
              <a:rPr lang="nb-NO" sz="1200" dirty="0" smtClean="0"/>
              <a:t> in </a:t>
            </a:r>
            <a:r>
              <a:rPr lang="nb-NO" sz="1200" dirty="0" err="1" smtClean="0"/>
              <a:t>favor</a:t>
            </a:r>
            <a:r>
              <a:rPr lang="nb-NO" sz="1200" dirty="0" smtClean="0"/>
              <a:t> </a:t>
            </a:r>
            <a:r>
              <a:rPr lang="nb-NO" sz="1200" dirty="0" err="1" smtClean="0"/>
              <a:t>of</a:t>
            </a:r>
            <a:r>
              <a:rPr lang="nb-NO" sz="1200" dirty="0" smtClean="0"/>
              <a:t> a </a:t>
            </a:r>
            <a:r>
              <a:rPr lang="nb-NO" sz="1200" dirty="0" err="1" smtClean="0"/>
              <a:t>parliamentary</a:t>
            </a:r>
            <a:r>
              <a:rPr lang="nb-NO" sz="1200" dirty="0" smtClean="0"/>
              <a:t> form </a:t>
            </a:r>
            <a:r>
              <a:rPr lang="nb-NO" sz="1200" dirty="0" err="1" smtClean="0"/>
              <a:t>of</a:t>
            </a:r>
            <a:r>
              <a:rPr lang="nb-NO" sz="1200" dirty="0" smtClean="0"/>
              <a:t> </a:t>
            </a:r>
            <a:r>
              <a:rPr lang="nb-NO" sz="1200" dirty="0" err="1" smtClean="0"/>
              <a:t>government</a:t>
            </a:r>
            <a:r>
              <a:rPr lang="nb-NO" sz="1200" dirty="0" smtClean="0"/>
              <a:t>, </a:t>
            </a:r>
            <a:r>
              <a:rPr lang="nb-NO" sz="1200" dirty="0" err="1" smtClean="0"/>
              <a:t>would</a:t>
            </a:r>
            <a:r>
              <a:rPr lang="nb-NO" sz="1200" dirty="0" smtClean="0"/>
              <a:t> </a:t>
            </a:r>
            <a:r>
              <a:rPr lang="nb-NO" sz="1200" dirty="0" err="1" smtClean="0"/>
              <a:t>this</a:t>
            </a:r>
            <a:r>
              <a:rPr lang="nb-NO" sz="1200" dirty="0" smtClean="0"/>
              <a:t> </a:t>
            </a:r>
            <a:r>
              <a:rPr lang="nb-NO" sz="1200" dirty="0" err="1" smtClean="0"/>
              <a:t>facilitate</a:t>
            </a:r>
            <a:r>
              <a:rPr lang="nb-NO" sz="1200" dirty="0" smtClean="0"/>
              <a:t> </a:t>
            </a:r>
            <a:r>
              <a:rPr lang="nb-NO" sz="1200" dirty="0" err="1" smtClean="0"/>
              <a:t>the</a:t>
            </a:r>
            <a:r>
              <a:rPr lang="nb-NO" sz="1200" dirty="0" smtClean="0"/>
              <a:t> </a:t>
            </a:r>
            <a:r>
              <a:rPr lang="nb-NO" sz="1200" dirty="0" err="1" smtClean="0"/>
              <a:t>adoption</a:t>
            </a:r>
            <a:r>
              <a:rPr lang="nb-NO" sz="1200" dirty="0" smtClean="0"/>
              <a:t> </a:t>
            </a:r>
            <a:r>
              <a:rPr lang="nb-NO" sz="1200" dirty="0" err="1" smtClean="0"/>
              <a:t>of</a:t>
            </a:r>
            <a:r>
              <a:rPr lang="nb-NO" sz="1200" dirty="0" smtClean="0"/>
              <a:t> sound policy </a:t>
            </a:r>
            <a:r>
              <a:rPr lang="nb-NO" sz="1200" dirty="0" err="1" smtClean="0"/>
              <a:t>towards</a:t>
            </a:r>
            <a:r>
              <a:rPr lang="nb-NO" sz="1200" dirty="0" smtClean="0"/>
              <a:t> </a:t>
            </a:r>
            <a:r>
              <a:rPr lang="nb-NO" sz="1200" dirty="0" err="1" smtClean="0"/>
              <a:t>economic</a:t>
            </a:r>
            <a:r>
              <a:rPr lang="nb-NO" sz="1200" dirty="0" smtClean="0"/>
              <a:t> </a:t>
            </a:r>
            <a:r>
              <a:rPr lang="nb-NO" sz="1200" dirty="0" err="1" smtClean="0"/>
              <a:t>development</a:t>
            </a:r>
            <a:r>
              <a:rPr lang="nb-NO" sz="1200" dirty="0" smtClean="0"/>
              <a:t>?” (PT).</a:t>
            </a:r>
          </a:p>
          <a:p>
            <a:pPr lvl="2" eaLnBrk="1" hangingPunct="1">
              <a:lnSpc>
                <a:spcPct val="120000"/>
              </a:lnSpc>
              <a:buFont typeface="Arial" charset="0"/>
              <a:buChar char="–"/>
              <a:defRPr/>
            </a:pPr>
            <a:r>
              <a:rPr lang="nb-NO" sz="1200" dirty="0" err="1" smtClean="0"/>
              <a:t>How</a:t>
            </a:r>
            <a:r>
              <a:rPr lang="nb-NO" sz="1200" dirty="0" smtClean="0"/>
              <a:t> </a:t>
            </a:r>
            <a:r>
              <a:rPr lang="nb-NO" sz="1200" dirty="0" err="1" smtClean="0"/>
              <a:t>would</a:t>
            </a:r>
            <a:r>
              <a:rPr lang="nb-NO" sz="1200" dirty="0" smtClean="0"/>
              <a:t> </a:t>
            </a:r>
            <a:r>
              <a:rPr lang="nb-NO" sz="1200" dirty="0" err="1" smtClean="0"/>
              <a:t>changing</a:t>
            </a:r>
            <a:r>
              <a:rPr lang="nb-NO" sz="1200" dirty="0" smtClean="0"/>
              <a:t> </a:t>
            </a:r>
            <a:r>
              <a:rPr lang="nb-NO" sz="1200" dirty="0" err="1" smtClean="0"/>
              <a:t>institutions</a:t>
            </a:r>
            <a:r>
              <a:rPr lang="nb-NO" sz="1200" dirty="0" smtClean="0"/>
              <a:t> in Nigeria to </a:t>
            </a:r>
            <a:r>
              <a:rPr lang="nb-NO" sz="1200" dirty="0" err="1" smtClean="0"/>
              <a:t>those</a:t>
            </a:r>
            <a:r>
              <a:rPr lang="nb-NO" sz="1200" dirty="0" smtClean="0"/>
              <a:t> </a:t>
            </a:r>
            <a:r>
              <a:rPr lang="nb-NO" sz="1200" dirty="0" err="1" smtClean="0"/>
              <a:t>of</a:t>
            </a:r>
            <a:r>
              <a:rPr lang="nb-NO" sz="1200" dirty="0" smtClean="0"/>
              <a:t> Chile </a:t>
            </a:r>
            <a:r>
              <a:rPr lang="nb-NO" sz="1200" dirty="0" err="1" smtClean="0"/>
              <a:t>affect</a:t>
            </a:r>
            <a:r>
              <a:rPr lang="nb-NO" sz="1200" dirty="0" smtClean="0"/>
              <a:t> </a:t>
            </a:r>
            <a:r>
              <a:rPr lang="nb-NO" sz="1200" dirty="0" err="1" smtClean="0"/>
              <a:t>economic</a:t>
            </a:r>
            <a:r>
              <a:rPr lang="nb-NO" sz="1200" dirty="0" smtClean="0"/>
              <a:t> </a:t>
            </a:r>
            <a:r>
              <a:rPr lang="nb-NO" sz="1200" dirty="0" err="1" smtClean="0"/>
              <a:t>performance</a:t>
            </a:r>
            <a:r>
              <a:rPr lang="nb-NO" sz="1200" dirty="0" smtClean="0"/>
              <a:t>? (AJR)</a:t>
            </a:r>
          </a:p>
          <a:p>
            <a:pPr lvl="2" eaLnBrk="1" hangingPunct="1">
              <a:lnSpc>
                <a:spcPct val="120000"/>
              </a:lnSpc>
              <a:buFont typeface="Arial" charset="0"/>
              <a:buChar char="–"/>
              <a:defRPr/>
            </a:pPr>
            <a:r>
              <a:rPr lang="nb-NO" sz="1200" dirty="0" err="1" smtClean="0"/>
              <a:t>How</a:t>
            </a:r>
            <a:r>
              <a:rPr lang="nb-NO" sz="1200" dirty="0" smtClean="0"/>
              <a:t> </a:t>
            </a:r>
            <a:r>
              <a:rPr lang="nb-NO" sz="1200" dirty="0" err="1" smtClean="0"/>
              <a:t>would</a:t>
            </a:r>
            <a:r>
              <a:rPr lang="nb-NO" sz="1200" dirty="0" smtClean="0"/>
              <a:t> </a:t>
            </a:r>
            <a:r>
              <a:rPr lang="nb-NO" sz="1200" dirty="0" err="1" smtClean="0"/>
              <a:t>incresing</a:t>
            </a:r>
            <a:r>
              <a:rPr lang="nb-NO" sz="1200" dirty="0" smtClean="0"/>
              <a:t> </a:t>
            </a:r>
            <a:r>
              <a:rPr lang="nb-NO" sz="1200" dirty="0" err="1" smtClean="0"/>
              <a:t>the</a:t>
            </a:r>
            <a:r>
              <a:rPr lang="nb-NO" sz="1200" dirty="0" smtClean="0"/>
              <a:t> ’</a:t>
            </a:r>
            <a:r>
              <a:rPr lang="nb-NO" sz="1200" dirty="0" err="1" smtClean="0"/>
              <a:t>social</a:t>
            </a:r>
            <a:r>
              <a:rPr lang="nb-NO" sz="1200" dirty="0" smtClean="0"/>
              <a:t> </a:t>
            </a:r>
            <a:r>
              <a:rPr lang="nb-NO" sz="1200" dirty="0" err="1" smtClean="0"/>
              <a:t>infrastructure</a:t>
            </a:r>
            <a:r>
              <a:rPr lang="nb-NO" sz="1200" dirty="0" smtClean="0"/>
              <a:t>’ </a:t>
            </a:r>
            <a:r>
              <a:rPr lang="nb-NO" sz="1200" dirty="0" err="1" smtClean="0"/>
              <a:t>of</a:t>
            </a:r>
            <a:r>
              <a:rPr lang="nb-NO" sz="1200" dirty="0" smtClean="0"/>
              <a:t> </a:t>
            </a:r>
            <a:r>
              <a:rPr lang="nb-NO" sz="1200" dirty="0" err="1" smtClean="0"/>
              <a:t>Zaire</a:t>
            </a:r>
            <a:r>
              <a:rPr lang="nb-NO" sz="1200" dirty="0" smtClean="0"/>
              <a:t> to </a:t>
            </a:r>
            <a:r>
              <a:rPr lang="nb-NO" sz="1200" dirty="0" err="1" smtClean="0"/>
              <a:t>that</a:t>
            </a:r>
            <a:r>
              <a:rPr lang="nb-NO" sz="1200" dirty="0" smtClean="0"/>
              <a:t> </a:t>
            </a:r>
            <a:r>
              <a:rPr lang="nb-NO" sz="1200" dirty="0" err="1" smtClean="0"/>
              <a:t>of</a:t>
            </a:r>
            <a:r>
              <a:rPr lang="nb-NO" sz="1200" dirty="0" smtClean="0"/>
              <a:t> </a:t>
            </a:r>
            <a:r>
              <a:rPr lang="nb-NO" sz="1200" dirty="0" err="1" smtClean="0"/>
              <a:t>Switzerland</a:t>
            </a:r>
            <a:r>
              <a:rPr lang="nb-NO" sz="1200" dirty="0" smtClean="0"/>
              <a:t> </a:t>
            </a:r>
            <a:r>
              <a:rPr lang="nb-NO" sz="1200" dirty="0" err="1" smtClean="0"/>
              <a:t>affect</a:t>
            </a:r>
            <a:r>
              <a:rPr lang="nb-NO" sz="1200" dirty="0" smtClean="0"/>
              <a:t> </a:t>
            </a:r>
            <a:r>
              <a:rPr lang="nb-NO" sz="1200" dirty="0" err="1" smtClean="0"/>
              <a:t>productivity</a:t>
            </a:r>
            <a:r>
              <a:rPr lang="nb-NO" sz="1200" dirty="0" smtClean="0"/>
              <a:t>? (HJ)</a:t>
            </a:r>
          </a:p>
          <a:p>
            <a:pPr lvl="2" eaLnBrk="1" hangingPunct="1">
              <a:lnSpc>
                <a:spcPct val="120000"/>
              </a:lnSpc>
              <a:buFont typeface="Arial" charset="0"/>
              <a:buChar char="–"/>
              <a:defRPr/>
            </a:pPr>
            <a:r>
              <a:rPr lang="nb-NO" sz="1200" dirty="0" err="1" smtClean="0"/>
              <a:t>How</a:t>
            </a:r>
            <a:r>
              <a:rPr lang="nb-NO" sz="1200" dirty="0" smtClean="0"/>
              <a:t> </a:t>
            </a:r>
            <a:r>
              <a:rPr lang="nb-NO" sz="1200" dirty="0" err="1" smtClean="0"/>
              <a:t>did</a:t>
            </a:r>
            <a:r>
              <a:rPr lang="nb-NO" sz="1200" dirty="0" smtClean="0"/>
              <a:t> </a:t>
            </a:r>
            <a:r>
              <a:rPr lang="nb-NO" sz="1200" dirty="0" err="1" smtClean="0"/>
              <a:t>the</a:t>
            </a:r>
            <a:r>
              <a:rPr lang="nb-NO" sz="1200" dirty="0" smtClean="0"/>
              <a:t> </a:t>
            </a:r>
            <a:r>
              <a:rPr lang="nb-NO" sz="1200" dirty="0" err="1" smtClean="0"/>
              <a:t>introduction</a:t>
            </a:r>
            <a:r>
              <a:rPr lang="nb-NO" sz="1200" dirty="0" smtClean="0"/>
              <a:t> </a:t>
            </a:r>
            <a:r>
              <a:rPr lang="nb-NO" sz="1200" dirty="0" err="1" smtClean="0"/>
              <a:t>of</a:t>
            </a:r>
            <a:r>
              <a:rPr lang="nb-NO" sz="1200" dirty="0" smtClean="0"/>
              <a:t> universal </a:t>
            </a:r>
            <a:r>
              <a:rPr lang="nb-NO" sz="1200" dirty="0" err="1" smtClean="0"/>
              <a:t>suffrage</a:t>
            </a:r>
            <a:r>
              <a:rPr lang="nb-NO" sz="1200" dirty="0" smtClean="0"/>
              <a:t> </a:t>
            </a:r>
            <a:r>
              <a:rPr lang="nb-NO" sz="1200" dirty="0" err="1" smtClean="0"/>
              <a:t>affect</a:t>
            </a:r>
            <a:r>
              <a:rPr lang="nb-NO" sz="1200" dirty="0" smtClean="0"/>
              <a:t> </a:t>
            </a:r>
            <a:r>
              <a:rPr lang="nb-NO" sz="1200" dirty="0" err="1" smtClean="0"/>
              <a:t>redistribution</a:t>
            </a:r>
            <a:r>
              <a:rPr lang="nb-NO" sz="1200" dirty="0" smtClean="0"/>
              <a:t> </a:t>
            </a:r>
            <a:r>
              <a:rPr lang="nb-NO" sz="1200" dirty="0" err="1" smtClean="0"/>
              <a:t>levels</a:t>
            </a:r>
            <a:r>
              <a:rPr lang="nb-NO" sz="1200" dirty="0" smtClean="0"/>
              <a:t> in western </a:t>
            </a:r>
            <a:r>
              <a:rPr lang="nb-NO" sz="1200" dirty="0" err="1" smtClean="0"/>
              <a:t>Europe</a:t>
            </a:r>
            <a:r>
              <a:rPr lang="nb-NO" sz="1200" dirty="0" smtClean="0"/>
              <a:t>? (AR)</a:t>
            </a:r>
          </a:p>
          <a:p>
            <a:pPr eaLnBrk="1" hangingPunct="1">
              <a:lnSpc>
                <a:spcPct val="80000"/>
              </a:lnSpc>
              <a:defRPr/>
            </a:pPr>
            <a:endParaRPr lang="nb-NO" sz="1600" dirty="0" smtClean="0"/>
          </a:p>
          <a:p>
            <a:pPr eaLnBrk="1" hangingPunct="1">
              <a:lnSpc>
                <a:spcPct val="80000"/>
              </a:lnSpc>
              <a:defRPr/>
            </a:pPr>
            <a:r>
              <a:rPr lang="nb-NO" sz="1600" dirty="0" smtClean="0"/>
              <a:t>Hard </a:t>
            </a:r>
            <a:r>
              <a:rPr lang="nb-NO" sz="1600" dirty="0" err="1" smtClean="0"/>
              <a:t>questions</a:t>
            </a:r>
            <a:r>
              <a:rPr lang="nb-NO" sz="1600" dirty="0" smtClean="0"/>
              <a:t> to </a:t>
            </a:r>
            <a:r>
              <a:rPr lang="nb-NO" sz="1600" dirty="0" err="1" smtClean="0"/>
              <a:t>answer</a:t>
            </a:r>
            <a:r>
              <a:rPr lang="nb-NO" sz="1600" dirty="0" smtClean="0"/>
              <a:t> </a:t>
            </a:r>
            <a:r>
              <a:rPr lang="nb-NO" sz="1600" dirty="0" err="1" smtClean="0"/>
              <a:t>empirically</a:t>
            </a:r>
            <a:r>
              <a:rPr lang="nb-NO" sz="1600" dirty="0" smtClean="0"/>
              <a:t>. </a:t>
            </a:r>
            <a:r>
              <a:rPr lang="nb-NO" sz="1600" dirty="0" err="1" smtClean="0"/>
              <a:t>Why</a:t>
            </a:r>
            <a:r>
              <a:rPr lang="nb-NO" sz="1600" dirty="0" smtClean="0"/>
              <a:t>?</a:t>
            </a:r>
          </a:p>
          <a:p>
            <a:pPr eaLnBrk="1" hangingPunct="1">
              <a:lnSpc>
                <a:spcPct val="80000"/>
              </a:lnSpc>
              <a:buNone/>
              <a:defRPr/>
            </a:pPr>
            <a:r>
              <a:rPr lang="nb-NO" sz="1600" dirty="0" smtClean="0"/>
              <a:t> </a:t>
            </a:r>
            <a:endParaRPr lang="nb-NO"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nb-NO" smtClean="0"/>
              <a:t>The identification problem</a:t>
            </a:r>
          </a:p>
        </p:txBody>
      </p:sp>
      <p:sp>
        <p:nvSpPr>
          <p:cNvPr id="3" name="Content Placeholder 2"/>
          <p:cNvSpPr>
            <a:spLocks noGrp="1"/>
          </p:cNvSpPr>
          <p:nvPr>
            <p:ph idx="1"/>
          </p:nvPr>
        </p:nvSpPr>
        <p:spPr/>
        <p:txBody>
          <a:bodyPr>
            <a:normAutofit lnSpcReduction="10000"/>
          </a:bodyPr>
          <a:lstStyle/>
          <a:p>
            <a:pPr eaLnBrk="1" hangingPunct="1">
              <a:lnSpc>
                <a:spcPct val="80000"/>
              </a:lnSpc>
              <a:defRPr/>
            </a:pPr>
            <a:r>
              <a:rPr lang="nb-NO" sz="1600" dirty="0" err="1" smtClean="0"/>
              <a:t>But</a:t>
            </a:r>
            <a:r>
              <a:rPr lang="nb-NO" sz="1600" dirty="0" smtClean="0"/>
              <a:t> </a:t>
            </a:r>
            <a:r>
              <a:rPr lang="nb-NO" sz="1600" dirty="0" err="1" smtClean="0"/>
              <a:t>this</a:t>
            </a:r>
            <a:r>
              <a:rPr lang="nb-NO" sz="1600" dirty="0" smtClean="0"/>
              <a:t> </a:t>
            </a:r>
            <a:r>
              <a:rPr lang="nb-NO" sz="1600" dirty="0" err="1" smtClean="0"/>
              <a:t>hardly</a:t>
            </a:r>
            <a:r>
              <a:rPr lang="nb-NO" sz="1600" dirty="0" smtClean="0"/>
              <a:t> </a:t>
            </a:r>
            <a:r>
              <a:rPr lang="nb-NO" sz="1600" dirty="0" err="1" smtClean="0"/>
              <a:t>demonstrates</a:t>
            </a:r>
            <a:r>
              <a:rPr lang="nb-NO" sz="1600" dirty="0" smtClean="0"/>
              <a:t> a </a:t>
            </a:r>
            <a:r>
              <a:rPr lang="nb-NO" sz="1600" dirty="0" err="1" smtClean="0"/>
              <a:t>causal</a:t>
            </a:r>
            <a:r>
              <a:rPr lang="nb-NO" sz="1600" dirty="0" smtClean="0"/>
              <a:t> </a:t>
            </a:r>
            <a:r>
              <a:rPr lang="nb-NO" sz="1600" dirty="0" err="1" smtClean="0"/>
              <a:t>effect</a:t>
            </a:r>
            <a:r>
              <a:rPr lang="nb-NO" sz="1600" dirty="0" smtClean="0"/>
              <a:t> </a:t>
            </a:r>
            <a:r>
              <a:rPr lang="nb-NO" sz="1600" dirty="0" err="1" smtClean="0"/>
              <a:t>of</a:t>
            </a:r>
            <a:r>
              <a:rPr lang="nb-NO" sz="1600" dirty="0" smtClean="0"/>
              <a:t> </a:t>
            </a:r>
            <a:r>
              <a:rPr lang="nb-NO" sz="1600" dirty="0" err="1" smtClean="0"/>
              <a:t>institutions</a:t>
            </a:r>
            <a:r>
              <a:rPr lang="nb-NO" sz="1600" dirty="0" smtClean="0"/>
              <a:t> </a:t>
            </a:r>
            <a:r>
              <a:rPr lang="nb-NO" sz="1600" dirty="0" err="1" smtClean="0"/>
              <a:t>on</a:t>
            </a:r>
            <a:r>
              <a:rPr lang="nb-NO" sz="1600" dirty="0" smtClean="0"/>
              <a:t> </a:t>
            </a:r>
            <a:r>
              <a:rPr lang="nb-NO" sz="1600" dirty="0" err="1" smtClean="0"/>
              <a:t>economic</a:t>
            </a:r>
            <a:r>
              <a:rPr lang="nb-NO" sz="1600" dirty="0" smtClean="0"/>
              <a:t> </a:t>
            </a:r>
            <a:r>
              <a:rPr lang="nb-NO" sz="1600" dirty="0" err="1" smtClean="0"/>
              <a:t>performance</a:t>
            </a:r>
            <a:r>
              <a:rPr lang="nb-NO" sz="1600" dirty="0" smtClean="0"/>
              <a:t>. </a:t>
            </a:r>
          </a:p>
          <a:p>
            <a:pPr lvl="1" eaLnBrk="1" hangingPunct="1">
              <a:lnSpc>
                <a:spcPct val="80000"/>
              </a:lnSpc>
              <a:defRPr/>
            </a:pPr>
            <a:endParaRPr lang="nb-NO" sz="1600" dirty="0" smtClean="0"/>
          </a:p>
          <a:p>
            <a:pPr lvl="1" eaLnBrk="1" hangingPunct="1">
              <a:lnSpc>
                <a:spcPct val="80000"/>
              </a:lnSpc>
              <a:defRPr/>
            </a:pPr>
            <a:r>
              <a:rPr lang="nb-NO" sz="1600" dirty="0" smtClean="0"/>
              <a:t>The </a:t>
            </a:r>
            <a:r>
              <a:rPr lang="nb-NO" sz="1600" dirty="0" err="1" smtClean="0"/>
              <a:t>kind</a:t>
            </a:r>
            <a:r>
              <a:rPr lang="nb-NO" sz="1600" dirty="0" smtClean="0"/>
              <a:t> </a:t>
            </a:r>
            <a:r>
              <a:rPr lang="nb-NO" sz="1600" dirty="0" err="1" smtClean="0"/>
              <a:t>of</a:t>
            </a:r>
            <a:r>
              <a:rPr lang="nb-NO" sz="1600" dirty="0" smtClean="0"/>
              <a:t> </a:t>
            </a:r>
            <a:r>
              <a:rPr lang="nb-NO" sz="1600" dirty="0" err="1" smtClean="0"/>
              <a:t>question</a:t>
            </a:r>
            <a:r>
              <a:rPr lang="nb-NO" sz="1600" dirty="0" smtClean="0"/>
              <a:t> </a:t>
            </a:r>
            <a:r>
              <a:rPr lang="nb-NO" sz="1600" dirty="0" err="1" smtClean="0"/>
              <a:t>we</a:t>
            </a:r>
            <a:r>
              <a:rPr lang="nb-NO" sz="1600" dirty="0" smtClean="0"/>
              <a:t> </a:t>
            </a:r>
            <a:r>
              <a:rPr lang="nb-NO" sz="1600" dirty="0" err="1" smtClean="0"/>
              <a:t>are</a:t>
            </a:r>
            <a:r>
              <a:rPr lang="nb-NO" sz="1600" dirty="0" smtClean="0"/>
              <a:t> </a:t>
            </a:r>
            <a:r>
              <a:rPr lang="nb-NO" sz="1600" dirty="0" err="1" smtClean="0"/>
              <a:t>interested</a:t>
            </a:r>
            <a:r>
              <a:rPr lang="nb-NO" sz="1600" dirty="0" smtClean="0"/>
              <a:t> in </a:t>
            </a:r>
            <a:r>
              <a:rPr lang="nb-NO" sz="1600" dirty="0" err="1" smtClean="0"/>
              <a:t>answering</a:t>
            </a:r>
            <a:r>
              <a:rPr lang="nb-NO" sz="1600" dirty="0" smtClean="0"/>
              <a:t> is:</a:t>
            </a:r>
          </a:p>
          <a:p>
            <a:pPr lvl="2" eaLnBrk="1" hangingPunct="1">
              <a:lnSpc>
                <a:spcPct val="120000"/>
              </a:lnSpc>
              <a:defRPr/>
            </a:pPr>
            <a:r>
              <a:rPr lang="nb-NO" sz="1200" dirty="0" smtClean="0"/>
              <a:t> ”… </a:t>
            </a:r>
            <a:r>
              <a:rPr lang="nb-NO" sz="1200" dirty="0" err="1" smtClean="0"/>
              <a:t>if</a:t>
            </a:r>
            <a:r>
              <a:rPr lang="nb-NO" sz="1200" dirty="0" smtClean="0"/>
              <a:t> </a:t>
            </a:r>
            <a:r>
              <a:rPr lang="nb-NO" sz="1200" dirty="0" err="1" smtClean="0"/>
              <a:t>the</a:t>
            </a:r>
            <a:r>
              <a:rPr lang="nb-NO" sz="1200" dirty="0" smtClean="0"/>
              <a:t> UK </a:t>
            </a:r>
            <a:r>
              <a:rPr lang="nb-NO" sz="1200" dirty="0" err="1" smtClean="0"/>
              <a:t>were</a:t>
            </a:r>
            <a:r>
              <a:rPr lang="nb-NO" sz="1200" dirty="0" smtClean="0"/>
              <a:t> to </a:t>
            </a:r>
            <a:r>
              <a:rPr lang="nb-NO" sz="1200" dirty="0" err="1" smtClean="0"/>
              <a:t>switch</a:t>
            </a:r>
            <a:r>
              <a:rPr lang="nb-NO" sz="1200" dirty="0" smtClean="0"/>
              <a:t> </a:t>
            </a:r>
            <a:r>
              <a:rPr lang="nb-NO" sz="1200" dirty="0" err="1" smtClean="0"/>
              <a:t>its</a:t>
            </a:r>
            <a:r>
              <a:rPr lang="nb-NO" sz="1200" dirty="0" smtClean="0"/>
              <a:t> </a:t>
            </a:r>
            <a:r>
              <a:rPr lang="nb-NO" sz="1200" b="1" u="sng" dirty="0" err="1" smtClean="0"/>
              <a:t>electoral</a:t>
            </a:r>
            <a:r>
              <a:rPr lang="nb-NO" sz="1200" b="1" u="sng" dirty="0" smtClean="0"/>
              <a:t> </a:t>
            </a:r>
            <a:r>
              <a:rPr lang="nb-NO" sz="1200" b="1" u="sng" dirty="0" err="1" smtClean="0"/>
              <a:t>rule</a:t>
            </a:r>
            <a:r>
              <a:rPr lang="nb-NO" sz="1200" b="1" u="sng" dirty="0" smtClean="0"/>
              <a:t> </a:t>
            </a:r>
            <a:r>
              <a:rPr lang="nb-NO" sz="1200" dirty="0" smtClean="0"/>
              <a:t>from </a:t>
            </a:r>
            <a:r>
              <a:rPr lang="nb-NO" sz="1200" dirty="0" err="1" smtClean="0"/>
              <a:t>majoritarian</a:t>
            </a:r>
            <a:r>
              <a:rPr lang="nb-NO" sz="1200" dirty="0" smtClean="0"/>
              <a:t> to </a:t>
            </a:r>
            <a:r>
              <a:rPr lang="nb-NO" sz="1200" dirty="0" err="1" smtClean="0"/>
              <a:t>proportional</a:t>
            </a:r>
            <a:r>
              <a:rPr lang="nb-NO" sz="1200" dirty="0" smtClean="0"/>
              <a:t>, </a:t>
            </a:r>
            <a:r>
              <a:rPr lang="nb-NO" sz="1200" dirty="0" err="1" smtClean="0"/>
              <a:t>how</a:t>
            </a:r>
            <a:r>
              <a:rPr lang="nb-NO" sz="1200" dirty="0" smtClean="0"/>
              <a:t> </a:t>
            </a:r>
            <a:r>
              <a:rPr lang="nb-NO" sz="1200" dirty="0" err="1" smtClean="0"/>
              <a:t>would</a:t>
            </a:r>
            <a:r>
              <a:rPr lang="nb-NO" sz="1200" dirty="0" smtClean="0"/>
              <a:t> </a:t>
            </a:r>
            <a:r>
              <a:rPr lang="nb-NO" sz="1200" dirty="0" err="1" smtClean="0"/>
              <a:t>this</a:t>
            </a:r>
            <a:r>
              <a:rPr lang="nb-NO" sz="1200" dirty="0" smtClean="0"/>
              <a:t> </a:t>
            </a:r>
            <a:r>
              <a:rPr lang="nb-NO" sz="1200" dirty="0" err="1" smtClean="0"/>
              <a:t>affect</a:t>
            </a:r>
            <a:r>
              <a:rPr lang="nb-NO" sz="1200" dirty="0" smtClean="0"/>
              <a:t> </a:t>
            </a:r>
            <a:r>
              <a:rPr lang="nb-NO" sz="1200" dirty="0" err="1" smtClean="0"/>
              <a:t>the</a:t>
            </a:r>
            <a:r>
              <a:rPr lang="nb-NO" sz="1200" dirty="0" smtClean="0"/>
              <a:t> </a:t>
            </a:r>
            <a:r>
              <a:rPr lang="nb-NO" sz="1200" dirty="0" err="1" smtClean="0"/>
              <a:t>size</a:t>
            </a:r>
            <a:r>
              <a:rPr lang="nb-NO" sz="1200" dirty="0" smtClean="0"/>
              <a:t> </a:t>
            </a:r>
            <a:r>
              <a:rPr lang="nb-NO" sz="1200" dirty="0" err="1" smtClean="0"/>
              <a:t>of</a:t>
            </a:r>
            <a:r>
              <a:rPr lang="nb-NO" sz="1200" dirty="0" smtClean="0"/>
              <a:t> </a:t>
            </a:r>
            <a:r>
              <a:rPr lang="nb-NO" sz="1200" dirty="0" err="1" smtClean="0"/>
              <a:t>its</a:t>
            </a:r>
            <a:r>
              <a:rPr lang="nb-NO" sz="1200" dirty="0" smtClean="0"/>
              <a:t> </a:t>
            </a:r>
            <a:r>
              <a:rPr lang="nb-NO" sz="1200" dirty="0" err="1" smtClean="0"/>
              <a:t>welfare</a:t>
            </a:r>
            <a:r>
              <a:rPr lang="nb-NO" sz="1200" dirty="0" smtClean="0"/>
              <a:t> </a:t>
            </a:r>
            <a:r>
              <a:rPr lang="nb-NO" sz="1200" dirty="0" err="1" smtClean="0"/>
              <a:t>state</a:t>
            </a:r>
            <a:r>
              <a:rPr lang="nb-NO" sz="1200" dirty="0" smtClean="0"/>
              <a:t> or </a:t>
            </a:r>
            <a:r>
              <a:rPr lang="nb-NO" sz="1200" dirty="0" err="1" smtClean="0"/>
              <a:t>its</a:t>
            </a:r>
            <a:r>
              <a:rPr lang="nb-NO" sz="1200" dirty="0" smtClean="0"/>
              <a:t> </a:t>
            </a:r>
            <a:r>
              <a:rPr lang="nb-NO" sz="1200" dirty="0" err="1" smtClean="0"/>
              <a:t>budget</a:t>
            </a:r>
            <a:r>
              <a:rPr lang="nb-NO" sz="1200" dirty="0" smtClean="0"/>
              <a:t> </a:t>
            </a:r>
            <a:r>
              <a:rPr lang="nb-NO" sz="1200" dirty="0" err="1" smtClean="0"/>
              <a:t>deficitis</a:t>
            </a:r>
            <a:r>
              <a:rPr lang="nb-NO" sz="1200" dirty="0" smtClean="0"/>
              <a:t>?” (PT)</a:t>
            </a:r>
          </a:p>
          <a:p>
            <a:pPr lvl="2" eaLnBrk="1" hangingPunct="1">
              <a:lnSpc>
                <a:spcPct val="120000"/>
              </a:lnSpc>
              <a:defRPr/>
            </a:pPr>
            <a:r>
              <a:rPr lang="nb-NO" sz="1200" dirty="0" smtClean="0"/>
              <a:t>”</a:t>
            </a:r>
            <a:r>
              <a:rPr lang="nb-NO" sz="1200" dirty="0" err="1" smtClean="0"/>
              <a:t>If</a:t>
            </a:r>
            <a:r>
              <a:rPr lang="nb-NO" sz="1200" dirty="0" smtClean="0"/>
              <a:t> Argentina </a:t>
            </a:r>
            <a:r>
              <a:rPr lang="nb-NO" sz="1200" dirty="0" err="1" smtClean="0"/>
              <a:t>were</a:t>
            </a:r>
            <a:r>
              <a:rPr lang="nb-NO" sz="1200" dirty="0" smtClean="0"/>
              <a:t> to </a:t>
            </a:r>
            <a:r>
              <a:rPr lang="nb-NO" sz="1200" dirty="0" err="1" smtClean="0"/>
              <a:t>abondon</a:t>
            </a:r>
            <a:r>
              <a:rPr lang="nb-NO" sz="1200" dirty="0" smtClean="0"/>
              <a:t> </a:t>
            </a:r>
            <a:r>
              <a:rPr lang="nb-NO" sz="1200" dirty="0" err="1" smtClean="0"/>
              <a:t>its</a:t>
            </a:r>
            <a:r>
              <a:rPr lang="nb-NO" sz="1200" dirty="0" smtClean="0"/>
              <a:t> </a:t>
            </a:r>
            <a:r>
              <a:rPr lang="nb-NO" sz="1200" b="1" u="sng" dirty="0" err="1" smtClean="0"/>
              <a:t>presidential</a:t>
            </a:r>
            <a:r>
              <a:rPr lang="nb-NO" sz="1200" b="1" u="sng" dirty="0" smtClean="0"/>
              <a:t> regime</a:t>
            </a:r>
            <a:r>
              <a:rPr lang="nb-NO" sz="1200" dirty="0" smtClean="0"/>
              <a:t> in </a:t>
            </a:r>
            <a:r>
              <a:rPr lang="nb-NO" sz="1200" dirty="0" err="1" smtClean="0"/>
              <a:t>favor</a:t>
            </a:r>
            <a:r>
              <a:rPr lang="nb-NO" sz="1200" dirty="0" smtClean="0"/>
              <a:t> </a:t>
            </a:r>
            <a:r>
              <a:rPr lang="nb-NO" sz="1200" dirty="0" err="1" smtClean="0"/>
              <a:t>of</a:t>
            </a:r>
            <a:r>
              <a:rPr lang="nb-NO" sz="1200" dirty="0" smtClean="0"/>
              <a:t> a </a:t>
            </a:r>
            <a:r>
              <a:rPr lang="nb-NO" sz="1200" dirty="0" err="1" smtClean="0"/>
              <a:t>parliamentary</a:t>
            </a:r>
            <a:r>
              <a:rPr lang="nb-NO" sz="1200" dirty="0" smtClean="0"/>
              <a:t> form </a:t>
            </a:r>
            <a:r>
              <a:rPr lang="nb-NO" sz="1200" dirty="0" err="1" smtClean="0"/>
              <a:t>of</a:t>
            </a:r>
            <a:r>
              <a:rPr lang="nb-NO" sz="1200" dirty="0" smtClean="0"/>
              <a:t> </a:t>
            </a:r>
            <a:r>
              <a:rPr lang="nb-NO" sz="1200" dirty="0" err="1" smtClean="0"/>
              <a:t>government</a:t>
            </a:r>
            <a:r>
              <a:rPr lang="nb-NO" sz="1200" dirty="0" smtClean="0"/>
              <a:t>, </a:t>
            </a:r>
            <a:r>
              <a:rPr lang="nb-NO" sz="1200" dirty="0" err="1" smtClean="0"/>
              <a:t>would</a:t>
            </a:r>
            <a:r>
              <a:rPr lang="nb-NO" sz="1200" dirty="0" smtClean="0"/>
              <a:t> </a:t>
            </a:r>
            <a:r>
              <a:rPr lang="nb-NO" sz="1200" dirty="0" err="1" smtClean="0"/>
              <a:t>this</a:t>
            </a:r>
            <a:r>
              <a:rPr lang="nb-NO" sz="1200" dirty="0" smtClean="0"/>
              <a:t> </a:t>
            </a:r>
            <a:r>
              <a:rPr lang="nb-NO" sz="1200" dirty="0" err="1" smtClean="0"/>
              <a:t>facilitate</a:t>
            </a:r>
            <a:r>
              <a:rPr lang="nb-NO" sz="1200" dirty="0" smtClean="0"/>
              <a:t> </a:t>
            </a:r>
            <a:r>
              <a:rPr lang="nb-NO" sz="1200" dirty="0" err="1" smtClean="0"/>
              <a:t>the</a:t>
            </a:r>
            <a:r>
              <a:rPr lang="nb-NO" sz="1200" dirty="0" smtClean="0"/>
              <a:t> </a:t>
            </a:r>
            <a:r>
              <a:rPr lang="nb-NO" sz="1200" dirty="0" err="1" smtClean="0"/>
              <a:t>adoption</a:t>
            </a:r>
            <a:r>
              <a:rPr lang="nb-NO" sz="1200" dirty="0" smtClean="0"/>
              <a:t> </a:t>
            </a:r>
            <a:r>
              <a:rPr lang="nb-NO" sz="1200" dirty="0" err="1" smtClean="0"/>
              <a:t>of</a:t>
            </a:r>
            <a:r>
              <a:rPr lang="nb-NO" sz="1200" dirty="0" smtClean="0"/>
              <a:t> sound policy </a:t>
            </a:r>
            <a:r>
              <a:rPr lang="nb-NO" sz="1200" dirty="0" err="1" smtClean="0"/>
              <a:t>towards</a:t>
            </a:r>
            <a:r>
              <a:rPr lang="nb-NO" sz="1200" dirty="0" smtClean="0"/>
              <a:t> </a:t>
            </a:r>
            <a:r>
              <a:rPr lang="nb-NO" sz="1200" dirty="0" err="1" smtClean="0"/>
              <a:t>economic</a:t>
            </a:r>
            <a:r>
              <a:rPr lang="nb-NO" sz="1200" dirty="0" smtClean="0"/>
              <a:t> </a:t>
            </a:r>
            <a:r>
              <a:rPr lang="nb-NO" sz="1200" dirty="0" err="1" smtClean="0"/>
              <a:t>development</a:t>
            </a:r>
            <a:r>
              <a:rPr lang="nb-NO" sz="1200" dirty="0" smtClean="0"/>
              <a:t>?” (PT).</a:t>
            </a:r>
          </a:p>
          <a:p>
            <a:pPr lvl="2" eaLnBrk="1" hangingPunct="1">
              <a:lnSpc>
                <a:spcPct val="120000"/>
              </a:lnSpc>
              <a:buFont typeface="Arial" charset="0"/>
              <a:buChar char="–"/>
              <a:defRPr/>
            </a:pPr>
            <a:r>
              <a:rPr lang="nb-NO" sz="1200" dirty="0" err="1" smtClean="0"/>
              <a:t>How</a:t>
            </a:r>
            <a:r>
              <a:rPr lang="nb-NO" sz="1200" dirty="0" smtClean="0"/>
              <a:t> </a:t>
            </a:r>
            <a:r>
              <a:rPr lang="nb-NO" sz="1200" dirty="0" err="1" smtClean="0"/>
              <a:t>would</a:t>
            </a:r>
            <a:r>
              <a:rPr lang="nb-NO" sz="1200" dirty="0" smtClean="0"/>
              <a:t> </a:t>
            </a:r>
            <a:r>
              <a:rPr lang="nb-NO" sz="1200" dirty="0" err="1" smtClean="0"/>
              <a:t>changing</a:t>
            </a:r>
            <a:r>
              <a:rPr lang="nb-NO" sz="1200" dirty="0" smtClean="0"/>
              <a:t> </a:t>
            </a:r>
            <a:r>
              <a:rPr lang="nb-NO" sz="1200" dirty="0" err="1" smtClean="0"/>
              <a:t>institutions</a:t>
            </a:r>
            <a:r>
              <a:rPr lang="nb-NO" sz="1200" dirty="0" smtClean="0"/>
              <a:t> in Nigeria to </a:t>
            </a:r>
            <a:r>
              <a:rPr lang="nb-NO" sz="1200" dirty="0" err="1" smtClean="0"/>
              <a:t>those</a:t>
            </a:r>
            <a:r>
              <a:rPr lang="nb-NO" sz="1200" dirty="0" smtClean="0"/>
              <a:t> </a:t>
            </a:r>
            <a:r>
              <a:rPr lang="nb-NO" sz="1200" dirty="0" err="1" smtClean="0"/>
              <a:t>of</a:t>
            </a:r>
            <a:r>
              <a:rPr lang="nb-NO" sz="1200" dirty="0" smtClean="0"/>
              <a:t> Chile </a:t>
            </a:r>
            <a:r>
              <a:rPr lang="nb-NO" sz="1200" dirty="0" err="1" smtClean="0"/>
              <a:t>affect</a:t>
            </a:r>
            <a:r>
              <a:rPr lang="nb-NO" sz="1200" dirty="0" smtClean="0"/>
              <a:t> </a:t>
            </a:r>
            <a:r>
              <a:rPr lang="nb-NO" sz="1200" dirty="0" err="1" smtClean="0"/>
              <a:t>economic</a:t>
            </a:r>
            <a:r>
              <a:rPr lang="nb-NO" sz="1200" dirty="0" smtClean="0"/>
              <a:t> </a:t>
            </a:r>
            <a:r>
              <a:rPr lang="nb-NO" sz="1200" dirty="0" err="1" smtClean="0"/>
              <a:t>performance</a:t>
            </a:r>
            <a:r>
              <a:rPr lang="nb-NO" sz="1200" dirty="0" smtClean="0"/>
              <a:t>? (AJR)</a:t>
            </a:r>
          </a:p>
          <a:p>
            <a:pPr lvl="2" eaLnBrk="1" hangingPunct="1">
              <a:lnSpc>
                <a:spcPct val="120000"/>
              </a:lnSpc>
              <a:buFont typeface="Arial" charset="0"/>
              <a:buChar char="–"/>
              <a:defRPr/>
            </a:pPr>
            <a:r>
              <a:rPr lang="nb-NO" sz="1200" dirty="0" err="1" smtClean="0"/>
              <a:t>How</a:t>
            </a:r>
            <a:r>
              <a:rPr lang="nb-NO" sz="1200" dirty="0" smtClean="0"/>
              <a:t> </a:t>
            </a:r>
            <a:r>
              <a:rPr lang="nb-NO" sz="1200" dirty="0" err="1" smtClean="0"/>
              <a:t>would</a:t>
            </a:r>
            <a:r>
              <a:rPr lang="nb-NO" sz="1200" dirty="0" smtClean="0"/>
              <a:t> </a:t>
            </a:r>
            <a:r>
              <a:rPr lang="nb-NO" sz="1200" dirty="0" err="1" smtClean="0"/>
              <a:t>incresing</a:t>
            </a:r>
            <a:r>
              <a:rPr lang="nb-NO" sz="1200" dirty="0" smtClean="0"/>
              <a:t> </a:t>
            </a:r>
            <a:r>
              <a:rPr lang="nb-NO" sz="1200" dirty="0" err="1" smtClean="0"/>
              <a:t>the</a:t>
            </a:r>
            <a:r>
              <a:rPr lang="nb-NO" sz="1200" dirty="0" smtClean="0"/>
              <a:t> ’</a:t>
            </a:r>
            <a:r>
              <a:rPr lang="nb-NO" sz="1200" dirty="0" err="1" smtClean="0"/>
              <a:t>social</a:t>
            </a:r>
            <a:r>
              <a:rPr lang="nb-NO" sz="1200" dirty="0" smtClean="0"/>
              <a:t> </a:t>
            </a:r>
            <a:r>
              <a:rPr lang="nb-NO" sz="1200" dirty="0" err="1" smtClean="0"/>
              <a:t>infrastructure</a:t>
            </a:r>
            <a:r>
              <a:rPr lang="nb-NO" sz="1200" dirty="0" smtClean="0"/>
              <a:t>’ </a:t>
            </a:r>
            <a:r>
              <a:rPr lang="nb-NO" sz="1200" dirty="0" err="1" smtClean="0"/>
              <a:t>of</a:t>
            </a:r>
            <a:r>
              <a:rPr lang="nb-NO" sz="1200" dirty="0" smtClean="0"/>
              <a:t> </a:t>
            </a:r>
            <a:r>
              <a:rPr lang="nb-NO" sz="1200" dirty="0" err="1" smtClean="0"/>
              <a:t>Zaire</a:t>
            </a:r>
            <a:r>
              <a:rPr lang="nb-NO" sz="1200" dirty="0" smtClean="0"/>
              <a:t> to </a:t>
            </a:r>
            <a:r>
              <a:rPr lang="nb-NO" sz="1200" dirty="0" err="1" smtClean="0"/>
              <a:t>that</a:t>
            </a:r>
            <a:r>
              <a:rPr lang="nb-NO" sz="1200" dirty="0" smtClean="0"/>
              <a:t> </a:t>
            </a:r>
            <a:r>
              <a:rPr lang="nb-NO" sz="1200" dirty="0" err="1" smtClean="0"/>
              <a:t>of</a:t>
            </a:r>
            <a:r>
              <a:rPr lang="nb-NO" sz="1200" dirty="0" smtClean="0"/>
              <a:t> </a:t>
            </a:r>
            <a:r>
              <a:rPr lang="nb-NO" sz="1200" dirty="0" err="1" smtClean="0"/>
              <a:t>Switzerland</a:t>
            </a:r>
            <a:r>
              <a:rPr lang="nb-NO" sz="1200" dirty="0" smtClean="0"/>
              <a:t> </a:t>
            </a:r>
            <a:r>
              <a:rPr lang="nb-NO" sz="1200" dirty="0" err="1" smtClean="0"/>
              <a:t>affect</a:t>
            </a:r>
            <a:r>
              <a:rPr lang="nb-NO" sz="1200" dirty="0" smtClean="0"/>
              <a:t> </a:t>
            </a:r>
            <a:r>
              <a:rPr lang="nb-NO" sz="1200" dirty="0" err="1" smtClean="0"/>
              <a:t>productivity</a:t>
            </a:r>
            <a:r>
              <a:rPr lang="nb-NO" sz="1200" dirty="0" smtClean="0"/>
              <a:t>? (HJ)</a:t>
            </a:r>
          </a:p>
          <a:p>
            <a:pPr lvl="2" eaLnBrk="1" hangingPunct="1">
              <a:lnSpc>
                <a:spcPct val="120000"/>
              </a:lnSpc>
              <a:buFont typeface="Arial" charset="0"/>
              <a:buChar char="–"/>
              <a:defRPr/>
            </a:pPr>
            <a:r>
              <a:rPr lang="nb-NO" sz="1200" dirty="0" err="1" smtClean="0"/>
              <a:t>How</a:t>
            </a:r>
            <a:r>
              <a:rPr lang="nb-NO" sz="1200" dirty="0" smtClean="0"/>
              <a:t> </a:t>
            </a:r>
            <a:r>
              <a:rPr lang="nb-NO" sz="1200" dirty="0" err="1" smtClean="0"/>
              <a:t>did</a:t>
            </a:r>
            <a:r>
              <a:rPr lang="nb-NO" sz="1200" dirty="0" smtClean="0"/>
              <a:t> </a:t>
            </a:r>
            <a:r>
              <a:rPr lang="nb-NO" sz="1200" dirty="0" err="1" smtClean="0"/>
              <a:t>the</a:t>
            </a:r>
            <a:r>
              <a:rPr lang="nb-NO" sz="1200" dirty="0" smtClean="0"/>
              <a:t> </a:t>
            </a:r>
            <a:r>
              <a:rPr lang="nb-NO" sz="1200" dirty="0" err="1" smtClean="0"/>
              <a:t>introduction</a:t>
            </a:r>
            <a:r>
              <a:rPr lang="nb-NO" sz="1200" dirty="0" smtClean="0"/>
              <a:t> </a:t>
            </a:r>
            <a:r>
              <a:rPr lang="nb-NO" sz="1200" dirty="0" err="1" smtClean="0"/>
              <a:t>of</a:t>
            </a:r>
            <a:r>
              <a:rPr lang="nb-NO" sz="1200" dirty="0" smtClean="0"/>
              <a:t> universal </a:t>
            </a:r>
            <a:r>
              <a:rPr lang="nb-NO" sz="1200" dirty="0" err="1" smtClean="0"/>
              <a:t>suffrage</a:t>
            </a:r>
            <a:r>
              <a:rPr lang="nb-NO" sz="1200" dirty="0" smtClean="0"/>
              <a:t> </a:t>
            </a:r>
            <a:r>
              <a:rPr lang="nb-NO" sz="1200" dirty="0" err="1" smtClean="0"/>
              <a:t>affect</a:t>
            </a:r>
            <a:r>
              <a:rPr lang="nb-NO" sz="1200" dirty="0" smtClean="0"/>
              <a:t> </a:t>
            </a:r>
            <a:r>
              <a:rPr lang="nb-NO" sz="1200" dirty="0" err="1" smtClean="0"/>
              <a:t>redistribution</a:t>
            </a:r>
            <a:r>
              <a:rPr lang="nb-NO" sz="1200" dirty="0" smtClean="0"/>
              <a:t> </a:t>
            </a:r>
            <a:r>
              <a:rPr lang="nb-NO" sz="1200" dirty="0" err="1" smtClean="0"/>
              <a:t>levels</a:t>
            </a:r>
            <a:r>
              <a:rPr lang="nb-NO" sz="1200" dirty="0" smtClean="0"/>
              <a:t> in western </a:t>
            </a:r>
            <a:r>
              <a:rPr lang="nb-NO" sz="1200" dirty="0" err="1" smtClean="0"/>
              <a:t>Europe</a:t>
            </a:r>
            <a:r>
              <a:rPr lang="nb-NO" sz="1200" dirty="0" smtClean="0"/>
              <a:t>? (AR)</a:t>
            </a:r>
          </a:p>
          <a:p>
            <a:pPr eaLnBrk="1" hangingPunct="1">
              <a:lnSpc>
                <a:spcPct val="80000"/>
              </a:lnSpc>
              <a:defRPr/>
            </a:pPr>
            <a:endParaRPr lang="nb-NO" sz="1600" dirty="0" smtClean="0"/>
          </a:p>
          <a:p>
            <a:pPr eaLnBrk="1" hangingPunct="1">
              <a:lnSpc>
                <a:spcPct val="80000"/>
              </a:lnSpc>
              <a:defRPr/>
            </a:pPr>
            <a:r>
              <a:rPr lang="nb-NO" sz="1600" dirty="0" smtClean="0"/>
              <a:t>Hard </a:t>
            </a:r>
            <a:r>
              <a:rPr lang="nb-NO" sz="1600" dirty="0" err="1" smtClean="0"/>
              <a:t>questions</a:t>
            </a:r>
            <a:r>
              <a:rPr lang="nb-NO" sz="1600" dirty="0" smtClean="0"/>
              <a:t> to </a:t>
            </a:r>
            <a:r>
              <a:rPr lang="nb-NO" sz="1600" dirty="0" err="1" smtClean="0"/>
              <a:t>answer</a:t>
            </a:r>
            <a:r>
              <a:rPr lang="nb-NO" sz="1600" dirty="0" smtClean="0"/>
              <a:t> </a:t>
            </a:r>
            <a:r>
              <a:rPr lang="nb-NO" sz="1600" dirty="0" err="1" smtClean="0"/>
              <a:t>empirically</a:t>
            </a:r>
            <a:r>
              <a:rPr lang="nb-NO" sz="1600" dirty="0" smtClean="0"/>
              <a:t>. </a:t>
            </a:r>
            <a:r>
              <a:rPr lang="nb-NO" sz="1600" dirty="0" err="1" smtClean="0"/>
              <a:t>Why</a:t>
            </a:r>
            <a:r>
              <a:rPr lang="nb-NO" sz="1600" dirty="0" smtClean="0"/>
              <a:t>?</a:t>
            </a:r>
          </a:p>
          <a:p>
            <a:pPr eaLnBrk="1" hangingPunct="1">
              <a:lnSpc>
                <a:spcPct val="80000"/>
              </a:lnSpc>
              <a:buNone/>
              <a:defRPr/>
            </a:pPr>
            <a:r>
              <a:rPr lang="nb-NO" sz="2200" dirty="0" smtClean="0"/>
              <a:t> </a:t>
            </a:r>
            <a:endParaRPr lang="nb-NO" sz="1800" dirty="0" smtClean="0"/>
          </a:p>
          <a:p>
            <a:pPr eaLnBrk="1" hangingPunct="1">
              <a:lnSpc>
                <a:spcPct val="80000"/>
              </a:lnSpc>
              <a:defRPr/>
            </a:pPr>
            <a:r>
              <a:rPr lang="nb-NO" sz="1600" dirty="0" err="1" smtClean="0"/>
              <a:t>Institutions</a:t>
            </a:r>
            <a:r>
              <a:rPr lang="nb-NO" sz="1600" dirty="0" smtClean="0"/>
              <a:t> </a:t>
            </a:r>
            <a:r>
              <a:rPr lang="nb-NO" sz="1600" dirty="0" err="1" smtClean="0"/>
              <a:t>are</a:t>
            </a:r>
            <a:r>
              <a:rPr lang="nb-NO" sz="1600" dirty="0" smtClean="0"/>
              <a:t> </a:t>
            </a:r>
            <a:r>
              <a:rPr lang="nb-NO" sz="1600" dirty="0" err="1" smtClean="0"/>
              <a:t>endogenous</a:t>
            </a:r>
            <a:r>
              <a:rPr lang="nb-NO" sz="1600" dirty="0" smtClean="0"/>
              <a:t> to </a:t>
            </a:r>
            <a:r>
              <a:rPr lang="nb-NO" sz="1600" dirty="0" err="1" smtClean="0"/>
              <a:t>economic</a:t>
            </a:r>
            <a:r>
              <a:rPr lang="nb-NO" sz="1600" dirty="0" smtClean="0"/>
              <a:t> </a:t>
            </a:r>
            <a:r>
              <a:rPr lang="nb-NO" sz="1600" dirty="0" err="1" smtClean="0"/>
              <a:t>performance</a:t>
            </a:r>
            <a:r>
              <a:rPr lang="nb-NO" sz="1600" dirty="0" smtClean="0"/>
              <a:t>.</a:t>
            </a:r>
          </a:p>
          <a:p>
            <a:pPr lvl="1" eaLnBrk="1" hangingPunct="1">
              <a:lnSpc>
                <a:spcPct val="80000"/>
              </a:lnSpc>
              <a:defRPr/>
            </a:pPr>
            <a:r>
              <a:rPr lang="nb-NO" sz="1600" dirty="0" err="1" smtClean="0"/>
              <a:t>Causality</a:t>
            </a:r>
            <a:r>
              <a:rPr lang="nb-NO" sz="1600" dirty="0" smtClean="0"/>
              <a:t> runs </a:t>
            </a:r>
            <a:r>
              <a:rPr lang="nb-NO" sz="1600" dirty="0" err="1" smtClean="0"/>
              <a:t>both</a:t>
            </a:r>
            <a:r>
              <a:rPr lang="nb-NO" sz="1600" dirty="0" smtClean="0"/>
              <a:t> </a:t>
            </a:r>
            <a:r>
              <a:rPr lang="nb-NO" sz="1600" dirty="0" err="1" smtClean="0"/>
              <a:t>ways</a:t>
            </a:r>
            <a:endParaRPr lang="nb-NO" sz="1600" dirty="0" smtClean="0"/>
          </a:p>
          <a:p>
            <a:pPr lvl="2" eaLnBrk="1" hangingPunct="1">
              <a:lnSpc>
                <a:spcPct val="80000"/>
              </a:lnSpc>
              <a:defRPr/>
            </a:pPr>
            <a:r>
              <a:rPr lang="nb-NO" sz="1200" dirty="0" err="1" smtClean="0"/>
              <a:t>E.g</a:t>
            </a:r>
            <a:r>
              <a:rPr lang="nb-NO" sz="1200" dirty="0" smtClean="0"/>
              <a:t>. </a:t>
            </a:r>
            <a:r>
              <a:rPr lang="nb-NO" sz="1200" dirty="0" err="1" smtClean="0"/>
              <a:t>poor</a:t>
            </a:r>
            <a:r>
              <a:rPr lang="nb-NO" sz="1200" dirty="0" smtClean="0"/>
              <a:t> </a:t>
            </a:r>
            <a:r>
              <a:rPr lang="nb-NO" sz="1200" dirty="0" err="1" smtClean="0"/>
              <a:t>countries</a:t>
            </a:r>
            <a:r>
              <a:rPr lang="nb-NO" sz="1200" dirty="0" smtClean="0"/>
              <a:t> </a:t>
            </a:r>
            <a:r>
              <a:rPr lang="nb-NO" sz="1200" dirty="0" err="1" smtClean="0"/>
              <a:t>lack</a:t>
            </a:r>
            <a:r>
              <a:rPr lang="nb-NO" sz="1200" dirty="0" smtClean="0"/>
              <a:t> </a:t>
            </a:r>
            <a:r>
              <a:rPr lang="nb-NO" sz="1200" dirty="0" err="1" smtClean="0"/>
              <a:t>the</a:t>
            </a:r>
            <a:r>
              <a:rPr lang="nb-NO" sz="1200" dirty="0" smtClean="0"/>
              <a:t> </a:t>
            </a:r>
            <a:r>
              <a:rPr lang="nb-NO" sz="1200" dirty="0" err="1" smtClean="0"/>
              <a:t>resources</a:t>
            </a:r>
            <a:r>
              <a:rPr lang="nb-NO" sz="1200" dirty="0" smtClean="0"/>
              <a:t> to </a:t>
            </a:r>
            <a:r>
              <a:rPr lang="nb-NO" sz="1200" dirty="0" err="1" smtClean="0"/>
              <a:t>build</a:t>
            </a:r>
            <a:r>
              <a:rPr lang="nb-NO" sz="1200" dirty="0" smtClean="0"/>
              <a:t> </a:t>
            </a:r>
            <a:r>
              <a:rPr lang="nb-NO" sz="1200" dirty="0" err="1" smtClean="0"/>
              <a:t>effective</a:t>
            </a:r>
            <a:r>
              <a:rPr lang="nb-NO" sz="1200" dirty="0" smtClean="0"/>
              <a:t> </a:t>
            </a:r>
            <a:r>
              <a:rPr lang="nb-NO" sz="1200" dirty="0" err="1" smtClean="0"/>
              <a:t>institutions</a:t>
            </a:r>
            <a:endParaRPr lang="nb-NO" sz="1200" dirty="0" smtClean="0"/>
          </a:p>
          <a:p>
            <a:pPr lvl="1" eaLnBrk="1" hangingPunct="1">
              <a:lnSpc>
                <a:spcPct val="80000"/>
              </a:lnSpc>
              <a:defRPr/>
            </a:pPr>
            <a:r>
              <a:rPr lang="nb-NO" sz="1600" dirty="0" err="1" smtClean="0"/>
              <a:t>Omitted</a:t>
            </a:r>
            <a:r>
              <a:rPr lang="nb-NO" sz="1600" dirty="0" smtClean="0"/>
              <a:t> variable bias</a:t>
            </a:r>
          </a:p>
          <a:p>
            <a:pPr lvl="2" eaLnBrk="1" hangingPunct="1">
              <a:lnSpc>
                <a:spcPct val="80000"/>
              </a:lnSpc>
              <a:defRPr/>
            </a:pPr>
            <a:r>
              <a:rPr lang="nb-NO" sz="1200" dirty="0" err="1" smtClean="0"/>
              <a:t>Underlying</a:t>
            </a:r>
            <a:r>
              <a:rPr lang="nb-NO" sz="1200" dirty="0" smtClean="0"/>
              <a:t> </a:t>
            </a:r>
            <a:r>
              <a:rPr lang="nb-NO" sz="1200" dirty="0" err="1" smtClean="0"/>
              <a:t>conditions</a:t>
            </a:r>
            <a:r>
              <a:rPr lang="nb-NO" sz="1200" dirty="0" smtClean="0"/>
              <a:t> (</a:t>
            </a:r>
            <a:r>
              <a:rPr lang="nb-NO" sz="1200" dirty="0" err="1" smtClean="0"/>
              <a:t>e.g</a:t>
            </a:r>
            <a:r>
              <a:rPr lang="nb-NO" sz="1200" dirty="0" smtClean="0"/>
              <a:t>. </a:t>
            </a:r>
            <a:r>
              <a:rPr lang="nb-NO" sz="1200" dirty="0" err="1" smtClean="0"/>
              <a:t>geography</a:t>
            </a:r>
            <a:r>
              <a:rPr lang="nb-NO" sz="1200" dirty="0" smtClean="0"/>
              <a:t>) </a:t>
            </a:r>
            <a:r>
              <a:rPr lang="nb-NO" sz="1200" dirty="0" err="1" smtClean="0"/>
              <a:t>that</a:t>
            </a:r>
            <a:r>
              <a:rPr lang="nb-NO" sz="1200" dirty="0" smtClean="0"/>
              <a:t> lead to </a:t>
            </a:r>
            <a:r>
              <a:rPr lang="nb-NO" sz="1200" dirty="0" err="1" smtClean="0"/>
              <a:t>institutions</a:t>
            </a:r>
            <a:r>
              <a:rPr lang="nb-NO" sz="1200" dirty="0" smtClean="0"/>
              <a:t> and </a:t>
            </a:r>
            <a:r>
              <a:rPr lang="nb-NO" sz="1200" dirty="0" err="1" smtClean="0"/>
              <a:t>economic</a:t>
            </a:r>
            <a:r>
              <a:rPr lang="nb-NO" sz="1200" dirty="0" smtClean="0"/>
              <a:t> </a:t>
            </a:r>
            <a:r>
              <a:rPr lang="nb-NO" sz="1200" dirty="0" err="1" smtClean="0"/>
              <a:t>performance</a:t>
            </a:r>
            <a:r>
              <a:rPr lang="nb-NO" sz="1200" dirty="0" smtClean="0"/>
              <a:t>.</a:t>
            </a:r>
          </a:p>
          <a:p>
            <a:pPr eaLnBrk="1" hangingPunct="1">
              <a:lnSpc>
                <a:spcPct val="80000"/>
              </a:lnSpc>
              <a:defRPr/>
            </a:pPr>
            <a:r>
              <a:rPr lang="nb-NO" sz="1600" dirty="0" smtClean="0"/>
              <a:t>Fundamental problem: </a:t>
            </a:r>
            <a:r>
              <a:rPr lang="nb-NO" sz="1600" dirty="0" err="1" smtClean="0"/>
              <a:t>cannot</a:t>
            </a:r>
            <a:r>
              <a:rPr lang="nb-NO" sz="1600" dirty="0" smtClean="0"/>
              <a:t> </a:t>
            </a:r>
            <a:r>
              <a:rPr lang="nb-NO" sz="1600" dirty="0" err="1" smtClean="0"/>
              <a:t>observe</a:t>
            </a:r>
            <a:r>
              <a:rPr lang="nb-NO" sz="1600" dirty="0" smtClean="0"/>
              <a:t> </a:t>
            </a:r>
            <a:r>
              <a:rPr lang="nb-NO" sz="1600" dirty="0" err="1" smtClean="0"/>
              <a:t>the</a:t>
            </a:r>
            <a:r>
              <a:rPr lang="nb-NO" sz="1600" dirty="0" smtClean="0"/>
              <a:t> </a:t>
            </a:r>
            <a:r>
              <a:rPr lang="nb-NO" sz="1600" dirty="0" err="1" smtClean="0"/>
              <a:t>counterfactual</a:t>
            </a:r>
            <a:endParaRPr lang="nb-NO"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nb-NO" smtClean="0"/>
              <a:t>The identification problem cont.</a:t>
            </a:r>
          </a:p>
        </p:txBody>
      </p:sp>
      <p:sp>
        <p:nvSpPr>
          <p:cNvPr id="8195" name="Content Placeholder 2"/>
          <p:cNvSpPr>
            <a:spLocks noGrp="1"/>
          </p:cNvSpPr>
          <p:nvPr>
            <p:ph type="body" idx="1"/>
          </p:nvPr>
        </p:nvSpPr>
        <p:spPr/>
        <p:txBody>
          <a:bodyPr/>
          <a:lstStyle/>
          <a:p>
            <a:pPr eaLnBrk="1" hangingPunct="1"/>
            <a:r>
              <a:rPr lang="nb-NO" dirty="0" err="1" smtClean="0"/>
              <a:t>What</a:t>
            </a:r>
            <a:r>
              <a:rPr lang="nb-NO" dirty="0" smtClean="0"/>
              <a:t> </a:t>
            </a:r>
            <a:r>
              <a:rPr lang="nb-NO" dirty="0" err="1" smtClean="0"/>
              <a:t>we</a:t>
            </a:r>
            <a:r>
              <a:rPr lang="nb-NO" dirty="0" smtClean="0"/>
              <a:t> </a:t>
            </a:r>
            <a:r>
              <a:rPr lang="nb-NO" dirty="0" err="1" smtClean="0"/>
              <a:t>can</a:t>
            </a:r>
            <a:r>
              <a:rPr lang="nb-NO" dirty="0" smtClean="0"/>
              <a:t> </a:t>
            </a:r>
            <a:r>
              <a:rPr lang="nb-NO" dirty="0" err="1" smtClean="0"/>
              <a:t>learn</a:t>
            </a:r>
            <a:r>
              <a:rPr lang="nb-NO" dirty="0" smtClean="0"/>
              <a:t> from </a:t>
            </a:r>
            <a:r>
              <a:rPr lang="nb-NO" dirty="0" err="1" smtClean="0"/>
              <a:t>correlations</a:t>
            </a:r>
            <a:r>
              <a:rPr lang="nb-NO" dirty="0" smtClean="0"/>
              <a:t> and OLS </a:t>
            </a:r>
            <a:r>
              <a:rPr lang="nb-NO" dirty="0" err="1" smtClean="0"/>
              <a:t>regressions</a:t>
            </a:r>
            <a:r>
              <a:rPr lang="nb-NO" dirty="0" smtClean="0"/>
              <a:t> is limited.</a:t>
            </a:r>
          </a:p>
          <a:p>
            <a:pPr eaLnBrk="1" hangingPunct="1"/>
            <a:r>
              <a:rPr lang="nb-NO" dirty="0" err="1" smtClean="0"/>
              <a:t>Acemoglu</a:t>
            </a:r>
            <a:r>
              <a:rPr lang="nb-NO" dirty="0" smtClean="0"/>
              <a:t> (2005, JEL) makes </a:t>
            </a:r>
            <a:r>
              <a:rPr lang="nb-NO" dirty="0" err="1" smtClean="0"/>
              <a:t>this</a:t>
            </a:r>
            <a:r>
              <a:rPr lang="nb-NO" dirty="0" smtClean="0"/>
              <a:t> argument </a:t>
            </a:r>
            <a:r>
              <a:rPr lang="nb-NO" dirty="0" err="1" smtClean="0"/>
              <a:t>forcefully</a:t>
            </a:r>
            <a:r>
              <a:rPr lang="nb-NO" dirty="0" smtClean="0"/>
              <a:t> in a </a:t>
            </a:r>
            <a:r>
              <a:rPr lang="nb-NO" dirty="0" err="1" smtClean="0"/>
              <a:t>review</a:t>
            </a:r>
            <a:r>
              <a:rPr lang="nb-NO" dirty="0" smtClean="0"/>
              <a:t> </a:t>
            </a:r>
            <a:r>
              <a:rPr lang="nb-NO" dirty="0" err="1" smtClean="0"/>
              <a:t>of</a:t>
            </a:r>
            <a:r>
              <a:rPr lang="nb-NO" dirty="0" smtClean="0"/>
              <a:t> Persson and </a:t>
            </a:r>
            <a:r>
              <a:rPr lang="nb-NO" dirty="0" err="1" smtClean="0"/>
              <a:t>Tabellini</a:t>
            </a:r>
            <a:r>
              <a:rPr lang="nb-NO" dirty="0" smtClean="0"/>
              <a:t> (2003).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nb-NO" smtClean="0"/>
              <a:t>Endogeneity</a:t>
            </a:r>
          </a:p>
        </p:txBody>
      </p:sp>
      <p:sp>
        <p:nvSpPr>
          <p:cNvPr id="9219" name="Content Placeholder 2"/>
          <p:cNvSpPr>
            <a:spLocks noGrp="1"/>
          </p:cNvSpPr>
          <p:nvPr>
            <p:ph type="body" idx="1"/>
          </p:nvPr>
        </p:nvSpPr>
        <p:spPr/>
        <p:txBody>
          <a:bodyPr/>
          <a:lstStyle/>
          <a:p>
            <a:pPr eaLnBrk="1" hangingPunct="1">
              <a:lnSpc>
                <a:spcPct val="80000"/>
              </a:lnSpc>
            </a:pPr>
            <a:r>
              <a:rPr lang="nb-NO" sz="2800" dirty="0" smtClean="0"/>
              <a:t>Agents understand </a:t>
            </a:r>
            <a:r>
              <a:rPr lang="nb-NO" sz="2800" dirty="0" err="1" smtClean="0"/>
              <a:t>that</a:t>
            </a:r>
            <a:r>
              <a:rPr lang="nb-NO" sz="2800" dirty="0" smtClean="0"/>
              <a:t> </a:t>
            </a:r>
            <a:r>
              <a:rPr lang="nb-NO" sz="2800" b="1" dirty="0" err="1" smtClean="0"/>
              <a:t>different</a:t>
            </a:r>
            <a:r>
              <a:rPr lang="nb-NO" sz="2800" b="1" dirty="0" smtClean="0"/>
              <a:t> </a:t>
            </a:r>
            <a:r>
              <a:rPr lang="nb-NO" sz="2800" b="1" dirty="0" err="1" smtClean="0"/>
              <a:t>policies</a:t>
            </a:r>
            <a:r>
              <a:rPr lang="nb-NO" sz="2800" b="1" dirty="0" smtClean="0"/>
              <a:t> </a:t>
            </a:r>
            <a:r>
              <a:rPr lang="nb-NO" sz="2800" dirty="0" err="1" smtClean="0"/>
              <a:t>will</a:t>
            </a:r>
            <a:r>
              <a:rPr lang="nb-NO" sz="2800" dirty="0" smtClean="0"/>
              <a:t> </a:t>
            </a:r>
            <a:r>
              <a:rPr lang="nb-NO" sz="2800" dirty="0" err="1" smtClean="0"/>
              <a:t>map</a:t>
            </a:r>
            <a:r>
              <a:rPr lang="nb-NO" sz="2800" dirty="0" smtClean="0"/>
              <a:t> </a:t>
            </a:r>
            <a:r>
              <a:rPr lang="nb-NO" sz="2800" dirty="0" err="1" smtClean="0"/>
              <a:t>into</a:t>
            </a:r>
            <a:r>
              <a:rPr lang="nb-NO" sz="2800" dirty="0" smtClean="0"/>
              <a:t> </a:t>
            </a:r>
            <a:r>
              <a:rPr lang="nb-NO" sz="2800" dirty="0" err="1" smtClean="0"/>
              <a:t>different</a:t>
            </a:r>
            <a:r>
              <a:rPr lang="nb-NO" sz="2800" dirty="0" smtClean="0"/>
              <a:t> </a:t>
            </a:r>
            <a:r>
              <a:rPr lang="nb-NO" sz="2800" dirty="0" err="1" smtClean="0"/>
              <a:t>outcomes</a:t>
            </a:r>
            <a:endParaRPr lang="nb-NO" sz="2800" dirty="0" smtClean="0"/>
          </a:p>
          <a:p>
            <a:pPr lvl="1" eaLnBrk="1" hangingPunct="1">
              <a:lnSpc>
                <a:spcPct val="80000"/>
              </a:lnSpc>
            </a:pPr>
            <a:r>
              <a:rPr lang="nb-NO" sz="2400" dirty="0" smtClean="0"/>
              <a:t>Policy endogeneity</a:t>
            </a:r>
          </a:p>
          <a:p>
            <a:pPr lvl="3" eaLnBrk="1" hangingPunct="1">
              <a:lnSpc>
                <a:spcPct val="80000"/>
              </a:lnSpc>
            </a:pPr>
            <a:r>
              <a:rPr lang="nb-NO" sz="1600" dirty="0" smtClean="0"/>
              <a:t>”</a:t>
            </a:r>
            <a:r>
              <a:rPr lang="nb-NO" sz="1600" dirty="0" err="1" smtClean="0"/>
              <a:t>If</a:t>
            </a:r>
            <a:r>
              <a:rPr lang="nb-NO" sz="1600" dirty="0" smtClean="0"/>
              <a:t> </a:t>
            </a:r>
            <a:r>
              <a:rPr lang="nb-NO" sz="1600" dirty="0" err="1" smtClean="0"/>
              <a:t>state</a:t>
            </a:r>
            <a:r>
              <a:rPr lang="nb-NO" sz="1600" dirty="0" smtClean="0"/>
              <a:t> policy making is </a:t>
            </a:r>
            <a:r>
              <a:rPr lang="nb-NO" sz="1600" b="1" dirty="0" err="1" smtClean="0"/>
              <a:t>purposeful</a:t>
            </a:r>
            <a:r>
              <a:rPr lang="nb-NO" sz="1600" b="1" dirty="0" smtClean="0"/>
              <a:t> action</a:t>
            </a:r>
            <a:r>
              <a:rPr lang="nb-NO" sz="1600" dirty="0" smtClean="0"/>
              <a:t>, </a:t>
            </a:r>
            <a:r>
              <a:rPr lang="nb-NO" sz="1600" dirty="0" err="1" smtClean="0"/>
              <a:t>responsive</a:t>
            </a:r>
            <a:r>
              <a:rPr lang="nb-NO" sz="1600" dirty="0" smtClean="0"/>
              <a:t> to </a:t>
            </a:r>
            <a:r>
              <a:rPr lang="nb-NO" sz="1600" dirty="0" err="1" smtClean="0"/>
              <a:t>economic</a:t>
            </a:r>
            <a:r>
              <a:rPr lang="nb-NO" sz="1600" dirty="0" smtClean="0"/>
              <a:t> and </a:t>
            </a:r>
            <a:r>
              <a:rPr lang="nb-NO" sz="1600" dirty="0" err="1" smtClean="0"/>
              <a:t>political</a:t>
            </a:r>
            <a:r>
              <a:rPr lang="nb-NO" sz="1600" dirty="0" smtClean="0"/>
              <a:t> </a:t>
            </a:r>
            <a:r>
              <a:rPr lang="nb-NO" sz="1600" dirty="0" err="1" smtClean="0"/>
              <a:t>conditions</a:t>
            </a:r>
            <a:r>
              <a:rPr lang="nb-NO" sz="1600" dirty="0" smtClean="0"/>
              <a:t> </a:t>
            </a:r>
            <a:r>
              <a:rPr lang="nb-NO" sz="1600" dirty="0" err="1" smtClean="0"/>
              <a:t>within</a:t>
            </a:r>
            <a:r>
              <a:rPr lang="nb-NO" sz="1600" dirty="0" smtClean="0"/>
              <a:t> </a:t>
            </a:r>
            <a:r>
              <a:rPr lang="nb-NO" sz="1600" dirty="0" err="1" smtClean="0"/>
              <a:t>the</a:t>
            </a:r>
            <a:r>
              <a:rPr lang="nb-NO" sz="1600" dirty="0" smtClean="0"/>
              <a:t> </a:t>
            </a:r>
            <a:r>
              <a:rPr lang="nb-NO" sz="1600" dirty="0" err="1" smtClean="0"/>
              <a:t>state</a:t>
            </a:r>
            <a:r>
              <a:rPr lang="nb-NO" sz="1600" dirty="0" smtClean="0"/>
              <a:t>, </a:t>
            </a:r>
            <a:r>
              <a:rPr lang="nb-NO" sz="1600" dirty="0" err="1" smtClean="0"/>
              <a:t>then</a:t>
            </a:r>
            <a:r>
              <a:rPr lang="nb-NO" sz="1600" dirty="0" smtClean="0"/>
              <a:t> it </a:t>
            </a:r>
            <a:r>
              <a:rPr lang="nb-NO" sz="1600" dirty="0" err="1" smtClean="0"/>
              <a:t>may</a:t>
            </a:r>
            <a:r>
              <a:rPr lang="nb-NO" sz="1600" dirty="0" smtClean="0"/>
              <a:t> be </a:t>
            </a:r>
            <a:r>
              <a:rPr lang="nb-NO" sz="1600" dirty="0" err="1" smtClean="0"/>
              <a:t>necessary</a:t>
            </a:r>
            <a:r>
              <a:rPr lang="nb-NO" sz="1600" dirty="0" smtClean="0"/>
              <a:t> to </a:t>
            </a:r>
            <a:r>
              <a:rPr lang="nb-NO" sz="1600" dirty="0" err="1" smtClean="0"/>
              <a:t>identify</a:t>
            </a:r>
            <a:r>
              <a:rPr lang="nb-NO" sz="1600" dirty="0" smtClean="0"/>
              <a:t> and </a:t>
            </a:r>
            <a:r>
              <a:rPr lang="nb-NO" sz="1600" dirty="0" err="1" smtClean="0"/>
              <a:t>control</a:t>
            </a:r>
            <a:r>
              <a:rPr lang="nb-NO" sz="1600" dirty="0" smtClean="0"/>
              <a:t> for </a:t>
            </a:r>
            <a:r>
              <a:rPr lang="nb-NO" sz="1600" dirty="0" err="1" smtClean="0"/>
              <a:t>the</a:t>
            </a:r>
            <a:r>
              <a:rPr lang="nb-NO" sz="1600" dirty="0" smtClean="0"/>
              <a:t> </a:t>
            </a:r>
            <a:r>
              <a:rPr lang="nb-NO" sz="1600" dirty="0" err="1" smtClean="0"/>
              <a:t>forces</a:t>
            </a:r>
            <a:r>
              <a:rPr lang="nb-NO" sz="1600" dirty="0" smtClean="0"/>
              <a:t> </a:t>
            </a:r>
            <a:r>
              <a:rPr lang="nb-NO" sz="1600" dirty="0" err="1" smtClean="0"/>
              <a:t>that</a:t>
            </a:r>
            <a:r>
              <a:rPr lang="nb-NO" sz="1600" dirty="0" smtClean="0"/>
              <a:t> lead </a:t>
            </a:r>
            <a:r>
              <a:rPr lang="nb-NO" sz="1600" dirty="0" err="1" smtClean="0"/>
              <a:t>policies</a:t>
            </a:r>
            <a:r>
              <a:rPr lang="nb-NO" sz="1600" dirty="0" smtClean="0"/>
              <a:t> to </a:t>
            </a:r>
            <a:r>
              <a:rPr lang="nb-NO" sz="1600" dirty="0" err="1" smtClean="0"/>
              <a:t>change</a:t>
            </a:r>
            <a:r>
              <a:rPr lang="nb-NO" sz="1600" dirty="0" smtClean="0"/>
              <a:t> </a:t>
            </a:r>
            <a:r>
              <a:rPr lang="nb-NO" sz="1600" dirty="0" err="1" smtClean="0"/>
              <a:t>if</a:t>
            </a:r>
            <a:r>
              <a:rPr lang="nb-NO" sz="1600" dirty="0" smtClean="0"/>
              <a:t> </a:t>
            </a:r>
            <a:r>
              <a:rPr lang="nb-NO" sz="1600" dirty="0" err="1" smtClean="0"/>
              <a:t>one</a:t>
            </a:r>
            <a:r>
              <a:rPr lang="nb-NO" sz="1600" dirty="0" smtClean="0"/>
              <a:t> </a:t>
            </a:r>
            <a:r>
              <a:rPr lang="nb-NO" sz="1600" dirty="0" err="1" smtClean="0"/>
              <a:t>wishes</a:t>
            </a:r>
            <a:r>
              <a:rPr lang="nb-NO" sz="1600" dirty="0" smtClean="0"/>
              <a:t> to </a:t>
            </a:r>
            <a:r>
              <a:rPr lang="nb-NO" sz="1600" dirty="0" err="1" smtClean="0"/>
              <a:t>obtain</a:t>
            </a:r>
            <a:r>
              <a:rPr lang="nb-NO" sz="1600" dirty="0" smtClean="0"/>
              <a:t> </a:t>
            </a:r>
            <a:r>
              <a:rPr lang="nb-NO" sz="1600" dirty="0" err="1" smtClean="0"/>
              <a:t>unbiased</a:t>
            </a:r>
            <a:r>
              <a:rPr lang="nb-NO" sz="1600" dirty="0" smtClean="0"/>
              <a:t> </a:t>
            </a:r>
            <a:r>
              <a:rPr lang="nb-NO" sz="1600" dirty="0" err="1" smtClean="0"/>
              <a:t>estimates</a:t>
            </a:r>
            <a:r>
              <a:rPr lang="nb-NO" sz="1600" dirty="0" smtClean="0"/>
              <a:t> </a:t>
            </a:r>
            <a:r>
              <a:rPr lang="nb-NO" sz="1600" dirty="0" err="1" smtClean="0"/>
              <a:t>of</a:t>
            </a:r>
            <a:r>
              <a:rPr lang="nb-NO" sz="1600" dirty="0" smtClean="0"/>
              <a:t> a </a:t>
            </a:r>
            <a:r>
              <a:rPr lang="nb-NO" sz="1600" dirty="0" err="1" smtClean="0"/>
              <a:t>policy’s</a:t>
            </a:r>
            <a:r>
              <a:rPr lang="nb-NO" sz="1600" dirty="0" smtClean="0"/>
              <a:t> </a:t>
            </a:r>
            <a:r>
              <a:rPr lang="nb-NO" sz="1600" dirty="0" err="1" smtClean="0"/>
              <a:t>incidence</a:t>
            </a:r>
            <a:r>
              <a:rPr lang="nb-NO" sz="1600" dirty="0" smtClean="0"/>
              <a:t>” (</a:t>
            </a:r>
            <a:r>
              <a:rPr lang="nb-NO" sz="1600" dirty="0" err="1" smtClean="0"/>
              <a:t>Besley</a:t>
            </a:r>
            <a:r>
              <a:rPr lang="nb-NO" sz="1600" dirty="0" smtClean="0"/>
              <a:t> and Case 2000,EJ)</a:t>
            </a:r>
          </a:p>
          <a:p>
            <a:pPr eaLnBrk="1" hangingPunct="1">
              <a:lnSpc>
                <a:spcPct val="80000"/>
              </a:lnSpc>
            </a:pPr>
            <a:endParaRPr lang="nb-NO" sz="2800" dirty="0" smtClean="0"/>
          </a:p>
          <a:p>
            <a:pPr eaLnBrk="1" hangingPunct="1">
              <a:lnSpc>
                <a:spcPct val="80000"/>
              </a:lnSpc>
            </a:pPr>
            <a:r>
              <a:rPr lang="nb-NO" sz="2800" dirty="0" smtClean="0"/>
              <a:t>Agents understand </a:t>
            </a:r>
            <a:r>
              <a:rPr lang="nb-NO" sz="2800" dirty="0" err="1" smtClean="0"/>
              <a:t>that</a:t>
            </a:r>
            <a:r>
              <a:rPr lang="nb-NO" sz="2800" dirty="0" smtClean="0"/>
              <a:t> </a:t>
            </a:r>
            <a:r>
              <a:rPr lang="nb-NO" sz="2800" b="1" dirty="0" err="1" smtClean="0"/>
              <a:t>different</a:t>
            </a:r>
            <a:r>
              <a:rPr lang="nb-NO" sz="2800" b="1" dirty="0" smtClean="0"/>
              <a:t> </a:t>
            </a:r>
            <a:r>
              <a:rPr lang="nb-NO" sz="2800" b="1" dirty="0" err="1" smtClean="0"/>
              <a:t>institutions</a:t>
            </a:r>
            <a:r>
              <a:rPr lang="nb-NO" sz="2800" b="1" dirty="0" smtClean="0"/>
              <a:t> </a:t>
            </a:r>
            <a:r>
              <a:rPr lang="nb-NO" sz="2800" dirty="0" err="1" smtClean="0"/>
              <a:t>will</a:t>
            </a:r>
            <a:r>
              <a:rPr lang="nb-NO" sz="2800" dirty="0" smtClean="0"/>
              <a:t> </a:t>
            </a:r>
            <a:r>
              <a:rPr lang="nb-NO" sz="2800" dirty="0" err="1" smtClean="0"/>
              <a:t>map</a:t>
            </a:r>
            <a:r>
              <a:rPr lang="nb-NO" sz="2800" dirty="0" smtClean="0"/>
              <a:t> </a:t>
            </a:r>
            <a:r>
              <a:rPr lang="nb-NO" sz="2800" dirty="0" err="1" smtClean="0"/>
              <a:t>into</a:t>
            </a:r>
            <a:r>
              <a:rPr lang="nb-NO" sz="2800" dirty="0" smtClean="0"/>
              <a:t> </a:t>
            </a:r>
            <a:r>
              <a:rPr lang="nb-NO" sz="2800" dirty="0" err="1" smtClean="0"/>
              <a:t>different</a:t>
            </a:r>
            <a:r>
              <a:rPr lang="nb-NO" sz="2800" dirty="0" smtClean="0"/>
              <a:t> </a:t>
            </a:r>
            <a:r>
              <a:rPr lang="nb-NO" sz="2800" dirty="0" err="1" smtClean="0"/>
              <a:t>policies</a:t>
            </a:r>
            <a:r>
              <a:rPr lang="nb-NO" sz="2800" dirty="0" smtClean="0"/>
              <a:t> and </a:t>
            </a:r>
            <a:r>
              <a:rPr lang="nb-NO" sz="2800" dirty="0" err="1" smtClean="0"/>
              <a:t>outcomes</a:t>
            </a:r>
            <a:r>
              <a:rPr lang="nb-NO" sz="2800" dirty="0" smtClean="0"/>
              <a:t>.</a:t>
            </a:r>
          </a:p>
          <a:p>
            <a:pPr lvl="1" eaLnBrk="1" hangingPunct="1">
              <a:lnSpc>
                <a:spcPct val="80000"/>
              </a:lnSpc>
            </a:pPr>
            <a:r>
              <a:rPr lang="nb-NO" sz="2400" dirty="0" smtClean="0"/>
              <a:t>Endogeneity </a:t>
            </a:r>
            <a:r>
              <a:rPr lang="nb-NO" sz="2400" dirty="0" err="1" smtClean="0"/>
              <a:t>of</a:t>
            </a:r>
            <a:r>
              <a:rPr lang="nb-NO" sz="2400" dirty="0" smtClean="0"/>
              <a:t> </a:t>
            </a:r>
            <a:r>
              <a:rPr lang="nb-NO" sz="2400" dirty="0" err="1" smtClean="0"/>
              <a:t>institutions</a:t>
            </a:r>
            <a:endParaRPr lang="nb-NO"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p:cNvSpPr>
          <p:nvPr>
            <p:ph type="title" idx="4294967295"/>
          </p:nvPr>
        </p:nvSpPr>
        <p:spPr/>
        <p:txBody>
          <a:bodyPr/>
          <a:lstStyle/>
          <a:p>
            <a:r>
              <a:rPr lang="nb-NO" smtClean="0"/>
              <a:t>Endogeneity cont.</a:t>
            </a:r>
          </a:p>
        </p:txBody>
      </p:sp>
      <p:sp>
        <p:nvSpPr>
          <p:cNvPr id="10243" name="Content Placeholder 2"/>
          <p:cNvSpPr>
            <a:spLocks noGrp="1"/>
          </p:cNvSpPr>
          <p:nvPr>
            <p:ph type="body" idx="1"/>
          </p:nvPr>
        </p:nvSpPr>
        <p:spPr/>
        <p:txBody>
          <a:bodyPr/>
          <a:lstStyle/>
          <a:p>
            <a:pPr eaLnBrk="1" hangingPunct="1"/>
            <a:r>
              <a:rPr lang="nb-NO" sz="2800" dirty="0" smtClean="0"/>
              <a:t>Large </a:t>
            </a:r>
            <a:r>
              <a:rPr lang="nb-NO" sz="2800" dirty="0" err="1" smtClean="0"/>
              <a:t>literature</a:t>
            </a:r>
            <a:r>
              <a:rPr lang="nb-NO" sz="2800" dirty="0" smtClean="0"/>
              <a:t> </a:t>
            </a:r>
            <a:r>
              <a:rPr lang="nb-NO" sz="2800" dirty="0" err="1" smtClean="0"/>
              <a:t>treat</a:t>
            </a:r>
            <a:r>
              <a:rPr lang="nb-NO" sz="2800" dirty="0" smtClean="0"/>
              <a:t> </a:t>
            </a:r>
            <a:r>
              <a:rPr lang="nb-NO" sz="2800" dirty="0" err="1" smtClean="0"/>
              <a:t>institutions</a:t>
            </a:r>
            <a:r>
              <a:rPr lang="nb-NO" sz="2800" dirty="0" smtClean="0"/>
              <a:t> as </a:t>
            </a:r>
            <a:r>
              <a:rPr lang="nb-NO" sz="2800" dirty="0" err="1" smtClean="0"/>
              <a:t>exogenous</a:t>
            </a:r>
            <a:r>
              <a:rPr lang="nb-NO" sz="2800" dirty="0" smtClean="0"/>
              <a:t> (</a:t>
            </a:r>
            <a:r>
              <a:rPr lang="nb-NO" sz="2800" dirty="0" err="1" smtClean="0"/>
              <a:t>e.g</a:t>
            </a:r>
            <a:r>
              <a:rPr lang="nb-NO" sz="2800" dirty="0" smtClean="0"/>
              <a:t>. </a:t>
            </a:r>
            <a:r>
              <a:rPr lang="nb-NO" sz="2800" dirty="0" err="1" smtClean="0"/>
              <a:t>institutions</a:t>
            </a:r>
            <a:r>
              <a:rPr lang="nb-NO" sz="2800" dirty="0" smtClean="0"/>
              <a:t> </a:t>
            </a:r>
            <a:r>
              <a:rPr lang="nb-NO" sz="2800" dirty="0" err="1" smtClean="0"/>
              <a:t>are</a:t>
            </a:r>
            <a:r>
              <a:rPr lang="nb-NO" sz="2800" dirty="0" smtClean="0"/>
              <a:t> ’</a:t>
            </a:r>
            <a:r>
              <a:rPr lang="nb-NO" sz="2800" dirty="0" err="1" smtClean="0"/>
              <a:t>predetermined</a:t>
            </a:r>
            <a:r>
              <a:rPr lang="nb-NO" sz="2800" dirty="0" smtClean="0"/>
              <a:t>’ or ’given by </a:t>
            </a:r>
            <a:r>
              <a:rPr lang="nb-NO" sz="2800" dirty="0" err="1" smtClean="0"/>
              <a:t>history</a:t>
            </a:r>
            <a:r>
              <a:rPr lang="nb-NO" sz="2800" dirty="0" smtClean="0"/>
              <a:t>’)</a:t>
            </a:r>
          </a:p>
          <a:p>
            <a:pPr eaLnBrk="1" hangingPunct="1"/>
            <a:r>
              <a:rPr lang="nb-NO" sz="2800" dirty="0" err="1" smtClean="0"/>
              <a:t>However</a:t>
            </a:r>
            <a:r>
              <a:rPr lang="nb-NO" sz="2800" dirty="0" smtClean="0"/>
              <a:t>, </a:t>
            </a:r>
            <a:r>
              <a:rPr lang="nb-NO" sz="2800" dirty="0" err="1" smtClean="0"/>
              <a:t>the</a:t>
            </a:r>
            <a:r>
              <a:rPr lang="nb-NO" sz="2800" dirty="0" smtClean="0"/>
              <a:t> same </a:t>
            </a:r>
            <a:r>
              <a:rPr lang="nb-NO" sz="2800" dirty="0" err="1" smtClean="0"/>
              <a:t>factors</a:t>
            </a:r>
            <a:r>
              <a:rPr lang="nb-NO" sz="2800" dirty="0" smtClean="0"/>
              <a:t> </a:t>
            </a:r>
            <a:r>
              <a:rPr lang="nb-NO" sz="2800" dirty="0" err="1" smtClean="0"/>
              <a:t>that</a:t>
            </a:r>
            <a:r>
              <a:rPr lang="nb-NO" sz="2800" dirty="0" smtClean="0"/>
              <a:t> make </a:t>
            </a:r>
            <a:r>
              <a:rPr lang="nb-NO" sz="2800" dirty="0" err="1" smtClean="0"/>
              <a:t>policies</a:t>
            </a:r>
            <a:r>
              <a:rPr lang="nb-NO" sz="2800" dirty="0" smtClean="0"/>
              <a:t> </a:t>
            </a:r>
            <a:r>
              <a:rPr lang="nb-NO" sz="2800" dirty="0" err="1" smtClean="0"/>
              <a:t>unappealing</a:t>
            </a:r>
            <a:r>
              <a:rPr lang="nb-NO" sz="2800" dirty="0" smtClean="0"/>
              <a:t> to </a:t>
            </a:r>
            <a:r>
              <a:rPr lang="nb-NO" sz="2800" dirty="0" err="1" smtClean="0"/>
              <a:t>treat</a:t>
            </a:r>
            <a:r>
              <a:rPr lang="nb-NO" sz="2800" dirty="0" smtClean="0"/>
              <a:t> as </a:t>
            </a:r>
            <a:r>
              <a:rPr lang="nb-NO" sz="2800" dirty="0" err="1" smtClean="0"/>
              <a:t>exogenous</a:t>
            </a:r>
            <a:r>
              <a:rPr lang="nb-NO" sz="2800" dirty="0" smtClean="0"/>
              <a:t> is relevant for </a:t>
            </a:r>
            <a:r>
              <a:rPr lang="nb-NO" sz="2800" dirty="0" err="1" smtClean="0"/>
              <a:t>institutions</a:t>
            </a:r>
            <a:r>
              <a:rPr lang="nb-NO" sz="2800" dirty="0" smtClean="0"/>
              <a:t>. </a:t>
            </a:r>
          </a:p>
          <a:p>
            <a:pPr lvl="1" eaLnBrk="1" hangingPunct="1"/>
            <a:r>
              <a:rPr lang="nb-NO" sz="2400" dirty="0" err="1" smtClean="0"/>
              <a:t>E.g</a:t>
            </a:r>
            <a:r>
              <a:rPr lang="nb-NO" sz="2400" dirty="0" smtClean="0"/>
              <a:t>. The </a:t>
            </a:r>
            <a:r>
              <a:rPr lang="nb-NO" sz="2400" dirty="0" err="1" smtClean="0"/>
              <a:t>introduction</a:t>
            </a:r>
            <a:r>
              <a:rPr lang="nb-NO" sz="2400" dirty="0" smtClean="0"/>
              <a:t> </a:t>
            </a:r>
            <a:r>
              <a:rPr lang="nb-NO" sz="2400" dirty="0" err="1" smtClean="0"/>
              <a:t>of</a:t>
            </a:r>
            <a:r>
              <a:rPr lang="nb-NO" sz="2400" dirty="0" smtClean="0"/>
              <a:t> </a:t>
            </a:r>
            <a:r>
              <a:rPr lang="nb-NO" sz="2400" dirty="0" err="1" smtClean="0"/>
              <a:t>democracy</a:t>
            </a:r>
            <a:r>
              <a:rPr lang="nb-NO" sz="2400" dirty="0" smtClean="0"/>
              <a:t> </a:t>
            </a:r>
            <a:r>
              <a:rPr lang="nb-NO" sz="2400" dirty="0" err="1" smtClean="0"/>
              <a:t>was</a:t>
            </a:r>
            <a:r>
              <a:rPr lang="nb-NO" sz="2400" dirty="0" smtClean="0"/>
              <a:t> not ’</a:t>
            </a:r>
            <a:r>
              <a:rPr lang="nb-NO" sz="2400" dirty="0" err="1" smtClean="0"/>
              <a:t>random</a:t>
            </a:r>
            <a:r>
              <a:rPr lang="nb-NO" sz="2400" dirty="0" smtClean="0"/>
              <a:t>’</a:t>
            </a:r>
          </a:p>
          <a:p>
            <a:pPr eaLnBrk="1" hangingPunct="1"/>
            <a:r>
              <a:rPr lang="nb-NO" sz="2800" dirty="0" err="1" smtClean="0"/>
              <a:t>Important</a:t>
            </a:r>
            <a:r>
              <a:rPr lang="nb-NO" sz="2800" dirty="0" smtClean="0"/>
              <a:t> </a:t>
            </a:r>
            <a:r>
              <a:rPr lang="nb-NO" sz="2800" dirty="0" err="1" smtClean="0"/>
              <a:t>contributions</a:t>
            </a:r>
            <a:r>
              <a:rPr lang="nb-NO" sz="2800" dirty="0" smtClean="0"/>
              <a:t> </a:t>
            </a:r>
            <a:r>
              <a:rPr lang="nb-NO" sz="2800" dirty="0" err="1" smtClean="0"/>
              <a:t>that</a:t>
            </a:r>
            <a:r>
              <a:rPr lang="nb-NO" sz="2800" dirty="0" smtClean="0"/>
              <a:t> </a:t>
            </a:r>
            <a:r>
              <a:rPr lang="nb-NO" sz="2800" dirty="0" err="1" smtClean="0"/>
              <a:t>try</a:t>
            </a:r>
            <a:r>
              <a:rPr lang="nb-NO" sz="2800" dirty="0" smtClean="0"/>
              <a:t> to </a:t>
            </a:r>
            <a:r>
              <a:rPr lang="nb-NO" sz="2800" dirty="0" err="1" smtClean="0"/>
              <a:t>deal</a:t>
            </a:r>
            <a:r>
              <a:rPr lang="nb-NO" sz="2800" dirty="0" smtClean="0"/>
              <a:t> </a:t>
            </a:r>
            <a:r>
              <a:rPr lang="nb-NO" sz="2800" dirty="0" err="1" smtClean="0"/>
              <a:t>with</a:t>
            </a:r>
            <a:r>
              <a:rPr lang="nb-NO" sz="2800" dirty="0" smtClean="0"/>
              <a:t> </a:t>
            </a:r>
            <a:r>
              <a:rPr lang="nb-NO" sz="2800" dirty="0" err="1" smtClean="0"/>
              <a:t>this</a:t>
            </a:r>
            <a:r>
              <a:rPr lang="nb-NO" sz="2800" dirty="0" smtClean="0"/>
              <a:t> problem </a:t>
            </a:r>
            <a:r>
              <a:rPr lang="nb-NO" sz="2800" dirty="0" err="1" smtClean="0"/>
              <a:t>includes</a:t>
            </a:r>
            <a:r>
              <a:rPr lang="nb-NO" sz="2800" dirty="0" smtClean="0"/>
              <a:t> Hall and Jones (1999), La </a:t>
            </a:r>
            <a:r>
              <a:rPr lang="nb-NO" sz="2800" dirty="0" err="1" smtClean="0"/>
              <a:t>Porta</a:t>
            </a:r>
            <a:r>
              <a:rPr lang="nb-NO" sz="2800" dirty="0" smtClean="0"/>
              <a:t> et al. (1998), </a:t>
            </a:r>
            <a:r>
              <a:rPr lang="nb-NO" sz="2800" dirty="0" err="1" smtClean="0"/>
              <a:t>Acemoglu</a:t>
            </a:r>
            <a:r>
              <a:rPr lang="nb-NO" sz="2800" dirty="0" smtClean="0"/>
              <a:t>, Johnson and Robinson (2001), Persson and </a:t>
            </a:r>
            <a:r>
              <a:rPr lang="nb-NO" sz="2800" dirty="0" err="1" smtClean="0"/>
              <a:t>Tabellini</a:t>
            </a:r>
            <a:r>
              <a:rPr lang="nb-NO" sz="2800" dirty="0" smtClean="0"/>
              <a:t> (2003), </a:t>
            </a:r>
            <a:r>
              <a:rPr lang="nb-NO" sz="2800" dirty="0" err="1" smtClean="0"/>
              <a:t>Acemoglu</a:t>
            </a:r>
            <a:r>
              <a:rPr lang="nb-NO" sz="2800" dirty="0" smtClean="0"/>
              <a:t> and Johnson (2005). </a:t>
            </a:r>
          </a:p>
          <a:p>
            <a:pPr lvl="1" eaLnBrk="1" hangingPunct="1"/>
            <a:endParaRPr lang="nb-NO" sz="2400" dirty="0" smtClean="0"/>
          </a:p>
          <a:p>
            <a:pPr eaLnBrk="1" hangingPunct="1"/>
            <a:endParaRPr lang="nb-NO" sz="2800" dirty="0" smtClean="0"/>
          </a:p>
          <a:p>
            <a:pPr eaLnBrk="1" hangingPunct="1"/>
            <a:endParaRPr lang="nb-NO"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p:cNvSpPr>
          <p:nvPr>
            <p:ph type="title" idx="4294967295"/>
          </p:nvPr>
        </p:nvSpPr>
        <p:spPr/>
        <p:txBody>
          <a:bodyPr/>
          <a:lstStyle/>
          <a:p>
            <a:r>
              <a:rPr lang="nb-NO" smtClean="0"/>
              <a:t>Proximate vs fundamental causes</a:t>
            </a:r>
          </a:p>
        </p:txBody>
      </p:sp>
      <p:sp>
        <p:nvSpPr>
          <p:cNvPr id="3" name="Content Placeholder 2"/>
          <p:cNvSpPr>
            <a:spLocks noGrp="1"/>
          </p:cNvSpPr>
          <p:nvPr>
            <p:ph idx="1"/>
          </p:nvPr>
        </p:nvSpPr>
        <p:spPr/>
        <p:txBody>
          <a:bodyPr>
            <a:normAutofit fontScale="92500"/>
          </a:bodyPr>
          <a:lstStyle/>
          <a:p>
            <a:pPr eaLnBrk="1" hangingPunct="1">
              <a:lnSpc>
                <a:spcPct val="80000"/>
              </a:lnSpc>
              <a:defRPr/>
            </a:pPr>
            <a:r>
              <a:rPr lang="nb-NO" sz="2100" dirty="0" smtClean="0"/>
              <a:t>Vast </a:t>
            </a:r>
            <a:r>
              <a:rPr lang="nb-NO" sz="2100" dirty="0" err="1" smtClean="0"/>
              <a:t>differences</a:t>
            </a:r>
            <a:r>
              <a:rPr lang="nb-NO" sz="2100" dirty="0" smtClean="0"/>
              <a:t> in </a:t>
            </a:r>
            <a:r>
              <a:rPr lang="nb-NO" sz="2100" dirty="0" err="1" smtClean="0"/>
              <a:t>prosperity</a:t>
            </a:r>
            <a:r>
              <a:rPr lang="nb-NO" sz="2100" dirty="0" smtClean="0"/>
              <a:t> </a:t>
            </a:r>
            <a:r>
              <a:rPr lang="nb-NO" sz="2100" dirty="0" err="1" smtClean="0"/>
              <a:t>across</a:t>
            </a:r>
            <a:r>
              <a:rPr lang="nb-NO" sz="2100" dirty="0" smtClean="0"/>
              <a:t> </a:t>
            </a:r>
            <a:r>
              <a:rPr lang="nb-NO" sz="2100" dirty="0" err="1" smtClean="0"/>
              <a:t>countries</a:t>
            </a:r>
            <a:endParaRPr lang="nb-NO" sz="2100" dirty="0" smtClean="0"/>
          </a:p>
          <a:p>
            <a:pPr lvl="1" eaLnBrk="1" hangingPunct="1">
              <a:lnSpc>
                <a:spcPct val="80000"/>
              </a:lnSpc>
              <a:defRPr/>
            </a:pPr>
            <a:r>
              <a:rPr lang="nb-NO" sz="2000" dirty="0" smtClean="0"/>
              <a:t>Output per </a:t>
            </a:r>
            <a:r>
              <a:rPr lang="nb-NO" sz="2000" dirty="0" err="1" smtClean="0"/>
              <a:t>worker</a:t>
            </a:r>
            <a:r>
              <a:rPr lang="nb-NO" sz="2000" dirty="0" smtClean="0"/>
              <a:t> 32 times </a:t>
            </a:r>
            <a:r>
              <a:rPr lang="nb-NO" sz="2000" dirty="0" err="1" smtClean="0"/>
              <a:t>higher</a:t>
            </a:r>
            <a:r>
              <a:rPr lang="nb-NO" sz="2000" dirty="0" smtClean="0"/>
              <a:t> in </a:t>
            </a:r>
            <a:r>
              <a:rPr lang="nb-NO" sz="2000" dirty="0" err="1" smtClean="0"/>
              <a:t>top</a:t>
            </a:r>
            <a:r>
              <a:rPr lang="nb-NO" sz="2000" dirty="0" smtClean="0"/>
              <a:t> </a:t>
            </a:r>
            <a:r>
              <a:rPr lang="nb-NO" sz="2000" dirty="0" err="1" smtClean="0"/>
              <a:t>five</a:t>
            </a:r>
            <a:r>
              <a:rPr lang="nb-NO" sz="2000" dirty="0" smtClean="0"/>
              <a:t> </a:t>
            </a:r>
            <a:r>
              <a:rPr lang="nb-NO" sz="2000" dirty="0" err="1" smtClean="0"/>
              <a:t>countries</a:t>
            </a:r>
            <a:r>
              <a:rPr lang="nb-NO" sz="2000" dirty="0" smtClean="0"/>
              <a:t> relative to </a:t>
            </a:r>
            <a:r>
              <a:rPr lang="nb-NO" sz="2000" dirty="0" err="1" smtClean="0"/>
              <a:t>to</a:t>
            </a:r>
            <a:r>
              <a:rPr lang="nb-NO" sz="2000" dirty="0" smtClean="0"/>
              <a:t> </a:t>
            </a:r>
            <a:r>
              <a:rPr lang="nb-NO" sz="2000" dirty="0" err="1" smtClean="0"/>
              <a:t>bottom</a:t>
            </a:r>
            <a:r>
              <a:rPr lang="nb-NO" sz="2000" dirty="0" smtClean="0"/>
              <a:t> </a:t>
            </a:r>
            <a:r>
              <a:rPr lang="nb-NO" sz="2000" dirty="0" err="1" smtClean="0"/>
              <a:t>five</a:t>
            </a:r>
            <a:r>
              <a:rPr lang="nb-NO" sz="2000" dirty="0" smtClean="0"/>
              <a:t> </a:t>
            </a:r>
            <a:r>
              <a:rPr lang="nb-NO" sz="2000" dirty="0" err="1" smtClean="0"/>
              <a:t>countries</a:t>
            </a:r>
            <a:r>
              <a:rPr lang="nb-NO" sz="2000" dirty="0" smtClean="0"/>
              <a:t> (HJ).</a:t>
            </a:r>
          </a:p>
          <a:p>
            <a:pPr eaLnBrk="1" hangingPunct="1">
              <a:lnSpc>
                <a:spcPct val="80000"/>
              </a:lnSpc>
              <a:defRPr/>
            </a:pPr>
            <a:r>
              <a:rPr lang="nb-NO" sz="2100" dirty="0" err="1" smtClean="0"/>
              <a:t>What</a:t>
            </a:r>
            <a:r>
              <a:rPr lang="nb-NO" sz="2100" dirty="0" smtClean="0"/>
              <a:t> </a:t>
            </a:r>
            <a:r>
              <a:rPr lang="nb-NO" sz="2100" dirty="0" err="1" smtClean="0"/>
              <a:t>can</a:t>
            </a:r>
            <a:r>
              <a:rPr lang="nb-NO" sz="2100" dirty="0" smtClean="0"/>
              <a:t> </a:t>
            </a:r>
            <a:r>
              <a:rPr lang="nb-NO" sz="2100" dirty="0" err="1" smtClean="0"/>
              <a:t>explain</a:t>
            </a:r>
            <a:r>
              <a:rPr lang="nb-NO" sz="2100" dirty="0" smtClean="0"/>
              <a:t> </a:t>
            </a:r>
            <a:r>
              <a:rPr lang="nb-NO" sz="2100" dirty="0" err="1" smtClean="0"/>
              <a:t>this</a:t>
            </a:r>
            <a:r>
              <a:rPr lang="nb-NO" sz="2100" dirty="0" smtClean="0"/>
              <a:t> </a:t>
            </a:r>
            <a:r>
              <a:rPr lang="nb-NO" sz="2100" dirty="0" err="1" smtClean="0"/>
              <a:t>difference</a:t>
            </a:r>
            <a:r>
              <a:rPr lang="nb-NO" sz="2100" dirty="0" smtClean="0"/>
              <a:t>?</a:t>
            </a:r>
          </a:p>
          <a:p>
            <a:pPr lvl="2" eaLnBrk="1" hangingPunct="1">
              <a:lnSpc>
                <a:spcPct val="80000"/>
              </a:lnSpc>
              <a:defRPr/>
            </a:pPr>
            <a:r>
              <a:rPr lang="nb-NO" sz="1800" dirty="0" smtClean="0"/>
              <a:t>1) </a:t>
            </a:r>
            <a:r>
              <a:rPr lang="nb-NO" sz="1800" dirty="0" err="1" smtClean="0"/>
              <a:t>Physical</a:t>
            </a:r>
            <a:r>
              <a:rPr lang="nb-NO" sz="1800" dirty="0" smtClean="0"/>
              <a:t> </a:t>
            </a:r>
            <a:r>
              <a:rPr lang="nb-NO" sz="1800" dirty="0" err="1" smtClean="0"/>
              <a:t>capital</a:t>
            </a:r>
            <a:r>
              <a:rPr lang="nb-NO" sz="1800" dirty="0" smtClean="0"/>
              <a:t> </a:t>
            </a:r>
            <a:r>
              <a:rPr lang="nb-NO" sz="1800" dirty="0" err="1" smtClean="0"/>
              <a:t>differences</a:t>
            </a:r>
            <a:r>
              <a:rPr lang="nb-NO" sz="1800" dirty="0" smtClean="0"/>
              <a:t> </a:t>
            </a:r>
          </a:p>
          <a:p>
            <a:pPr lvl="3" eaLnBrk="1" hangingPunct="1">
              <a:lnSpc>
                <a:spcPct val="80000"/>
              </a:lnSpc>
              <a:defRPr/>
            </a:pPr>
            <a:r>
              <a:rPr lang="nb-NO" sz="1500" dirty="0" err="1" smtClean="0"/>
              <a:t>Poor</a:t>
            </a:r>
            <a:r>
              <a:rPr lang="nb-NO" sz="1500" dirty="0" smtClean="0"/>
              <a:t> </a:t>
            </a:r>
            <a:r>
              <a:rPr lang="nb-NO" sz="1500" dirty="0" err="1" smtClean="0"/>
              <a:t>countries</a:t>
            </a:r>
            <a:r>
              <a:rPr lang="nb-NO" sz="1500" dirty="0" smtClean="0"/>
              <a:t> </a:t>
            </a:r>
            <a:r>
              <a:rPr lang="nb-NO" sz="1500" dirty="0" err="1" smtClean="0"/>
              <a:t>don’t</a:t>
            </a:r>
            <a:r>
              <a:rPr lang="nb-NO" sz="1500" dirty="0" smtClean="0"/>
              <a:t> save </a:t>
            </a:r>
            <a:r>
              <a:rPr lang="nb-NO" sz="1500" dirty="0" err="1" smtClean="0"/>
              <a:t>enough</a:t>
            </a:r>
            <a:endParaRPr lang="nb-NO" sz="1500" dirty="0" smtClean="0"/>
          </a:p>
          <a:p>
            <a:pPr lvl="2" eaLnBrk="1" hangingPunct="1">
              <a:lnSpc>
                <a:spcPct val="80000"/>
              </a:lnSpc>
              <a:defRPr/>
            </a:pPr>
            <a:r>
              <a:rPr lang="nb-NO" sz="1800" dirty="0" smtClean="0"/>
              <a:t>2) Human </a:t>
            </a:r>
            <a:r>
              <a:rPr lang="nb-NO" sz="1800" dirty="0" err="1" smtClean="0"/>
              <a:t>capital</a:t>
            </a:r>
            <a:r>
              <a:rPr lang="nb-NO" sz="1800" dirty="0" smtClean="0"/>
              <a:t> </a:t>
            </a:r>
            <a:r>
              <a:rPr lang="nb-NO" sz="1800" dirty="0" err="1" smtClean="0"/>
              <a:t>differences</a:t>
            </a:r>
            <a:endParaRPr lang="nb-NO" sz="1800" dirty="0" smtClean="0"/>
          </a:p>
          <a:p>
            <a:pPr lvl="3" eaLnBrk="1" hangingPunct="1">
              <a:lnSpc>
                <a:spcPct val="80000"/>
              </a:lnSpc>
              <a:defRPr/>
            </a:pPr>
            <a:r>
              <a:rPr lang="nb-NO" sz="1500" dirty="0" err="1" smtClean="0"/>
              <a:t>Poor</a:t>
            </a:r>
            <a:r>
              <a:rPr lang="nb-NO" sz="1500" dirty="0" smtClean="0"/>
              <a:t> </a:t>
            </a:r>
            <a:r>
              <a:rPr lang="nb-NO" sz="1500" dirty="0" err="1" smtClean="0"/>
              <a:t>countries</a:t>
            </a:r>
            <a:r>
              <a:rPr lang="nb-NO" sz="1500" dirty="0" smtClean="0"/>
              <a:t> </a:t>
            </a:r>
            <a:r>
              <a:rPr lang="nb-NO" sz="1500" dirty="0" err="1" smtClean="0"/>
              <a:t>don’t</a:t>
            </a:r>
            <a:r>
              <a:rPr lang="nb-NO" sz="1500" dirty="0" smtClean="0"/>
              <a:t> </a:t>
            </a:r>
            <a:r>
              <a:rPr lang="nb-NO" sz="1500" dirty="0" err="1" smtClean="0"/>
              <a:t>invest</a:t>
            </a:r>
            <a:r>
              <a:rPr lang="nb-NO" sz="1500" dirty="0" smtClean="0"/>
              <a:t> </a:t>
            </a:r>
            <a:r>
              <a:rPr lang="nb-NO" sz="1500" dirty="0" err="1" smtClean="0"/>
              <a:t>enough</a:t>
            </a:r>
            <a:r>
              <a:rPr lang="nb-NO" sz="1500" dirty="0" smtClean="0"/>
              <a:t> in </a:t>
            </a:r>
            <a:r>
              <a:rPr lang="nb-NO" sz="1500" dirty="0" err="1" smtClean="0"/>
              <a:t>education</a:t>
            </a:r>
            <a:endParaRPr lang="nb-NO" sz="1500" dirty="0" smtClean="0"/>
          </a:p>
          <a:p>
            <a:pPr lvl="2" eaLnBrk="1" hangingPunct="1">
              <a:lnSpc>
                <a:spcPct val="80000"/>
              </a:lnSpc>
              <a:defRPr/>
            </a:pPr>
            <a:r>
              <a:rPr lang="nb-NO" sz="1800" dirty="0" smtClean="0"/>
              <a:t>3) ’</a:t>
            </a:r>
            <a:r>
              <a:rPr lang="nb-NO" sz="1800" dirty="0" err="1" smtClean="0"/>
              <a:t>Technology</a:t>
            </a:r>
            <a:r>
              <a:rPr lang="nb-NO" sz="1800" dirty="0" smtClean="0"/>
              <a:t>’ </a:t>
            </a:r>
            <a:r>
              <a:rPr lang="nb-NO" sz="1800" dirty="0" err="1" smtClean="0"/>
              <a:t>differences</a:t>
            </a:r>
            <a:r>
              <a:rPr lang="nb-NO" sz="1800" dirty="0" smtClean="0"/>
              <a:t> </a:t>
            </a:r>
          </a:p>
          <a:p>
            <a:pPr lvl="3" eaLnBrk="1" hangingPunct="1">
              <a:lnSpc>
                <a:spcPct val="80000"/>
              </a:lnSpc>
              <a:defRPr/>
            </a:pPr>
            <a:r>
              <a:rPr lang="nb-NO" sz="1500" dirty="0" err="1" smtClean="0"/>
              <a:t>Poor</a:t>
            </a:r>
            <a:r>
              <a:rPr lang="nb-NO" sz="1500" dirty="0" smtClean="0"/>
              <a:t> </a:t>
            </a:r>
            <a:r>
              <a:rPr lang="nb-NO" sz="1500" dirty="0" err="1" smtClean="0"/>
              <a:t>countries</a:t>
            </a:r>
            <a:r>
              <a:rPr lang="nb-NO" sz="1500" dirty="0" smtClean="0"/>
              <a:t> </a:t>
            </a:r>
            <a:r>
              <a:rPr lang="nb-NO" sz="1500" dirty="0" err="1" smtClean="0"/>
              <a:t>don’t</a:t>
            </a:r>
            <a:r>
              <a:rPr lang="nb-NO" sz="1500" dirty="0" smtClean="0"/>
              <a:t> </a:t>
            </a:r>
            <a:r>
              <a:rPr lang="nb-NO" sz="1500" dirty="0" err="1" smtClean="0"/>
              <a:t>invest</a:t>
            </a:r>
            <a:r>
              <a:rPr lang="nb-NO" sz="1500" dirty="0" smtClean="0"/>
              <a:t> </a:t>
            </a:r>
            <a:r>
              <a:rPr lang="nb-NO" sz="1500" dirty="0" err="1" smtClean="0"/>
              <a:t>enough</a:t>
            </a:r>
            <a:r>
              <a:rPr lang="nb-NO" sz="1500" dirty="0" smtClean="0"/>
              <a:t> in R&amp;D and </a:t>
            </a:r>
            <a:r>
              <a:rPr lang="nb-NO" sz="1500" dirty="0" err="1" smtClean="0"/>
              <a:t>technology</a:t>
            </a:r>
            <a:r>
              <a:rPr lang="nb-NO" sz="1500" dirty="0" smtClean="0"/>
              <a:t> </a:t>
            </a:r>
            <a:r>
              <a:rPr lang="nb-NO" sz="1500" dirty="0" err="1" smtClean="0"/>
              <a:t>adaption</a:t>
            </a:r>
            <a:r>
              <a:rPr lang="nb-NO" sz="1500" dirty="0" smtClean="0"/>
              <a:t>, and </a:t>
            </a:r>
            <a:r>
              <a:rPr lang="nb-NO" sz="1500" dirty="0" err="1" smtClean="0"/>
              <a:t>fail</a:t>
            </a:r>
            <a:r>
              <a:rPr lang="nb-NO" sz="1500" dirty="0" smtClean="0"/>
              <a:t> to </a:t>
            </a:r>
            <a:r>
              <a:rPr lang="nb-NO" sz="1500" dirty="0" err="1" smtClean="0"/>
              <a:t>organize</a:t>
            </a:r>
            <a:r>
              <a:rPr lang="nb-NO" sz="1500" dirty="0" smtClean="0"/>
              <a:t> </a:t>
            </a:r>
            <a:r>
              <a:rPr lang="nb-NO" sz="1500" dirty="0" err="1" smtClean="0"/>
              <a:t>production</a:t>
            </a:r>
            <a:r>
              <a:rPr lang="nb-NO" sz="1500" dirty="0" smtClean="0"/>
              <a:t> </a:t>
            </a:r>
            <a:r>
              <a:rPr lang="nb-NO" sz="1500" dirty="0" err="1" smtClean="0"/>
              <a:t>efficiently</a:t>
            </a:r>
            <a:endParaRPr lang="nb-NO" sz="1500" dirty="0" smtClean="0"/>
          </a:p>
          <a:p>
            <a:pPr eaLnBrk="1" hangingPunct="1">
              <a:lnSpc>
                <a:spcPct val="90000"/>
              </a:lnSpc>
              <a:defRPr/>
            </a:pPr>
            <a:r>
              <a:rPr lang="nb-NO" sz="2400" dirty="0" smtClean="0"/>
              <a:t>HJ </a:t>
            </a:r>
            <a:r>
              <a:rPr lang="nb-NO" sz="2400" dirty="0" err="1" smtClean="0"/>
              <a:t>find</a:t>
            </a:r>
            <a:r>
              <a:rPr lang="nb-NO" sz="2400" dirty="0" smtClean="0"/>
              <a:t> </a:t>
            </a:r>
            <a:r>
              <a:rPr lang="nb-NO" sz="2400" dirty="0" err="1" smtClean="0"/>
              <a:t>that</a:t>
            </a:r>
            <a:r>
              <a:rPr lang="nb-NO" sz="2400" dirty="0" smtClean="0"/>
              <a:t> </a:t>
            </a:r>
            <a:r>
              <a:rPr lang="nb-NO" sz="2400" dirty="0" err="1" smtClean="0"/>
              <a:t>conventional</a:t>
            </a:r>
            <a:r>
              <a:rPr lang="nb-NO" sz="2400" dirty="0" smtClean="0"/>
              <a:t> </a:t>
            </a:r>
            <a:r>
              <a:rPr lang="nb-NO" sz="2400" dirty="0" err="1" smtClean="0"/>
              <a:t>economic</a:t>
            </a:r>
            <a:r>
              <a:rPr lang="nb-NO" sz="2400" dirty="0" smtClean="0"/>
              <a:t> </a:t>
            </a:r>
            <a:r>
              <a:rPr lang="nb-NO" sz="2400" dirty="0" err="1" smtClean="0"/>
              <a:t>explanations</a:t>
            </a:r>
            <a:r>
              <a:rPr lang="nb-NO" sz="2400" dirty="0" smtClean="0"/>
              <a:t> (1-2) </a:t>
            </a:r>
            <a:r>
              <a:rPr lang="nb-NO" sz="2400" dirty="0" err="1" smtClean="0"/>
              <a:t>explain</a:t>
            </a:r>
            <a:r>
              <a:rPr lang="nb-NO" sz="2400" dirty="0" smtClean="0"/>
              <a:t> </a:t>
            </a:r>
            <a:r>
              <a:rPr lang="nb-NO" sz="2400" dirty="0" err="1" smtClean="0"/>
              <a:t>little</a:t>
            </a:r>
            <a:r>
              <a:rPr lang="nb-NO" sz="2400" dirty="0" smtClean="0"/>
              <a:t> </a:t>
            </a:r>
            <a:r>
              <a:rPr lang="nb-NO" sz="2400" dirty="0" err="1" smtClean="0"/>
              <a:t>of</a:t>
            </a:r>
            <a:r>
              <a:rPr lang="nb-NO" sz="2400" dirty="0" smtClean="0"/>
              <a:t> </a:t>
            </a:r>
            <a:r>
              <a:rPr lang="nb-NO" sz="2400" dirty="0" err="1" smtClean="0"/>
              <a:t>differences</a:t>
            </a:r>
            <a:r>
              <a:rPr lang="nb-NO" sz="2400" dirty="0" smtClean="0"/>
              <a:t> in output per </a:t>
            </a:r>
            <a:r>
              <a:rPr lang="nb-NO" sz="2400" dirty="0" err="1" smtClean="0"/>
              <a:t>worker</a:t>
            </a:r>
            <a:r>
              <a:rPr lang="nb-NO" sz="2400" dirty="0" smtClean="0"/>
              <a:t> (</a:t>
            </a:r>
            <a:r>
              <a:rPr lang="nb-NO" sz="2400" dirty="0" err="1" smtClean="0"/>
              <a:t>about</a:t>
            </a:r>
            <a:r>
              <a:rPr lang="nb-NO" sz="2400" dirty="0" smtClean="0"/>
              <a:t> 1/8 </a:t>
            </a:r>
            <a:r>
              <a:rPr lang="nb-NO" sz="2400" dirty="0" err="1" smtClean="0"/>
              <a:t>of</a:t>
            </a:r>
            <a:r>
              <a:rPr lang="nb-NO" sz="2400" dirty="0" smtClean="0"/>
              <a:t> </a:t>
            </a:r>
            <a:r>
              <a:rPr lang="nb-NO" sz="2400" dirty="0" err="1" smtClean="0"/>
              <a:t>actual</a:t>
            </a:r>
            <a:r>
              <a:rPr lang="nb-NO" sz="2400" dirty="0" smtClean="0"/>
              <a:t> </a:t>
            </a:r>
            <a:r>
              <a:rPr lang="nb-NO" sz="2400" dirty="0" err="1" smtClean="0"/>
              <a:t>differences</a:t>
            </a:r>
            <a:r>
              <a:rPr lang="nb-NO" sz="2400" dirty="0" smtClean="0"/>
              <a:t>)</a:t>
            </a:r>
          </a:p>
          <a:p>
            <a:pPr eaLnBrk="1" hangingPunct="1">
              <a:lnSpc>
                <a:spcPct val="90000"/>
              </a:lnSpc>
              <a:defRPr/>
            </a:pPr>
            <a:r>
              <a:rPr lang="nb-NO" sz="2400" dirty="0" smtClean="0"/>
              <a:t>1 – 3 </a:t>
            </a:r>
            <a:r>
              <a:rPr lang="nb-NO" sz="2400" dirty="0" err="1" smtClean="0"/>
              <a:t>are</a:t>
            </a:r>
            <a:r>
              <a:rPr lang="nb-NO" sz="2400" dirty="0" smtClean="0"/>
              <a:t> </a:t>
            </a:r>
            <a:r>
              <a:rPr lang="nb-NO" sz="2400" dirty="0" err="1" smtClean="0"/>
              <a:t>however</a:t>
            </a:r>
            <a:r>
              <a:rPr lang="nb-NO" sz="2400" dirty="0" smtClean="0"/>
              <a:t> </a:t>
            </a:r>
            <a:r>
              <a:rPr lang="nb-NO" sz="2400" i="1" dirty="0" err="1" smtClean="0"/>
              <a:t>proximate</a:t>
            </a:r>
            <a:r>
              <a:rPr lang="nb-NO" sz="2400" i="1" dirty="0" smtClean="0"/>
              <a:t> </a:t>
            </a:r>
            <a:r>
              <a:rPr lang="nb-NO" sz="2400" dirty="0" err="1" smtClean="0"/>
              <a:t>causes</a:t>
            </a:r>
            <a:r>
              <a:rPr lang="nb-NO" sz="2400" dirty="0" smtClean="0"/>
              <a:t> </a:t>
            </a:r>
            <a:r>
              <a:rPr lang="nb-NO" sz="2400" dirty="0" err="1" smtClean="0"/>
              <a:t>of</a:t>
            </a:r>
            <a:r>
              <a:rPr lang="nb-NO" sz="2400" dirty="0" smtClean="0"/>
              <a:t> </a:t>
            </a:r>
            <a:r>
              <a:rPr lang="nb-NO" sz="2400" dirty="0" err="1" smtClean="0"/>
              <a:t>differences</a:t>
            </a:r>
            <a:r>
              <a:rPr lang="nb-NO" sz="2400" dirty="0" smtClean="0"/>
              <a:t> in </a:t>
            </a:r>
            <a:r>
              <a:rPr lang="nb-NO" sz="2400" dirty="0" err="1" smtClean="0"/>
              <a:t>prosperity</a:t>
            </a:r>
            <a:r>
              <a:rPr lang="nb-NO" sz="2400" dirty="0" smtClean="0"/>
              <a:t>. </a:t>
            </a:r>
          </a:p>
          <a:p>
            <a:pPr eaLnBrk="1" hangingPunct="1">
              <a:lnSpc>
                <a:spcPct val="90000"/>
              </a:lnSpc>
              <a:defRPr/>
            </a:pPr>
            <a:r>
              <a:rPr lang="nb-NO" sz="2400" dirty="0" err="1" smtClean="0"/>
              <a:t>What</a:t>
            </a:r>
            <a:r>
              <a:rPr lang="nb-NO" sz="2400" dirty="0" smtClean="0"/>
              <a:t> </a:t>
            </a:r>
            <a:r>
              <a:rPr lang="nb-NO" sz="2400" dirty="0" err="1" smtClean="0"/>
              <a:t>are</a:t>
            </a:r>
            <a:r>
              <a:rPr lang="nb-NO" sz="2400" dirty="0" smtClean="0"/>
              <a:t> </a:t>
            </a:r>
            <a:r>
              <a:rPr lang="nb-NO" sz="2400" dirty="0" err="1" smtClean="0"/>
              <a:t>the</a:t>
            </a:r>
            <a:r>
              <a:rPr lang="nb-NO" sz="2400" dirty="0" smtClean="0"/>
              <a:t> </a:t>
            </a:r>
            <a:r>
              <a:rPr lang="nb-NO" sz="2400" i="1" dirty="0" smtClean="0"/>
              <a:t>fundamental </a:t>
            </a:r>
            <a:r>
              <a:rPr lang="nb-NO" sz="2400" dirty="0" err="1" smtClean="0"/>
              <a:t>causes</a:t>
            </a:r>
            <a:r>
              <a:rPr lang="nb-NO" sz="24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nb-NO" dirty="0" err="1" smtClean="0"/>
              <a:t>Institutions</a:t>
            </a:r>
            <a:r>
              <a:rPr lang="nb-NO" dirty="0" smtClean="0"/>
              <a:t> </a:t>
            </a:r>
            <a:r>
              <a:rPr lang="nb-NO" dirty="0" err="1" smtClean="0"/>
              <a:t>defined</a:t>
            </a:r>
            <a:endParaRPr lang="nb-NO" dirty="0" smtClean="0"/>
          </a:p>
        </p:txBody>
      </p:sp>
      <p:sp>
        <p:nvSpPr>
          <p:cNvPr id="3075" name="Content Placeholder 2"/>
          <p:cNvSpPr>
            <a:spLocks noGrp="1"/>
          </p:cNvSpPr>
          <p:nvPr>
            <p:ph idx="1"/>
          </p:nvPr>
        </p:nvSpPr>
        <p:spPr/>
        <p:txBody>
          <a:bodyPr/>
          <a:lstStyle/>
          <a:p>
            <a:pPr eaLnBrk="1" hangingPunct="1">
              <a:lnSpc>
                <a:spcPct val="90000"/>
              </a:lnSpc>
            </a:pPr>
            <a:r>
              <a:rPr lang="nb-NO" sz="3000" dirty="0" smtClean="0"/>
              <a:t>Douglas North: </a:t>
            </a:r>
          </a:p>
          <a:p>
            <a:pPr lvl="1" eaLnBrk="1" hangingPunct="1">
              <a:lnSpc>
                <a:spcPct val="90000"/>
              </a:lnSpc>
            </a:pPr>
            <a:r>
              <a:rPr lang="nb-NO" sz="2600" dirty="0" smtClean="0"/>
              <a:t>”</a:t>
            </a:r>
            <a:r>
              <a:rPr lang="nb-NO" sz="2600" dirty="0" err="1" smtClean="0"/>
              <a:t>Institutions</a:t>
            </a:r>
            <a:r>
              <a:rPr lang="nb-NO" sz="2600" dirty="0" smtClean="0"/>
              <a:t> </a:t>
            </a:r>
            <a:r>
              <a:rPr lang="nb-NO" sz="2600" dirty="0" err="1" smtClean="0"/>
              <a:t>are</a:t>
            </a:r>
            <a:r>
              <a:rPr lang="nb-NO" sz="2600" dirty="0" smtClean="0"/>
              <a:t> </a:t>
            </a:r>
            <a:r>
              <a:rPr lang="nb-NO" sz="2600" dirty="0" err="1" smtClean="0"/>
              <a:t>the</a:t>
            </a:r>
            <a:r>
              <a:rPr lang="nb-NO" sz="2600" dirty="0" smtClean="0"/>
              <a:t> </a:t>
            </a:r>
            <a:r>
              <a:rPr lang="nb-NO" sz="2600" dirty="0" err="1" smtClean="0"/>
              <a:t>humanly</a:t>
            </a:r>
            <a:r>
              <a:rPr lang="nb-NO" sz="2600" dirty="0" smtClean="0"/>
              <a:t> </a:t>
            </a:r>
            <a:r>
              <a:rPr lang="nb-NO" sz="2600" dirty="0" err="1" smtClean="0"/>
              <a:t>devised</a:t>
            </a:r>
            <a:r>
              <a:rPr lang="nb-NO" sz="2600" dirty="0" smtClean="0"/>
              <a:t> </a:t>
            </a:r>
            <a:r>
              <a:rPr lang="nb-NO" sz="2600" dirty="0" err="1" smtClean="0"/>
              <a:t>constraints</a:t>
            </a:r>
            <a:r>
              <a:rPr lang="nb-NO" sz="2600" dirty="0" smtClean="0"/>
              <a:t> </a:t>
            </a:r>
            <a:r>
              <a:rPr lang="nb-NO" sz="2600" dirty="0" err="1" smtClean="0"/>
              <a:t>that</a:t>
            </a:r>
            <a:r>
              <a:rPr lang="nb-NO" sz="2600" dirty="0" smtClean="0"/>
              <a:t> </a:t>
            </a:r>
            <a:r>
              <a:rPr lang="nb-NO" sz="2600" dirty="0" err="1" smtClean="0"/>
              <a:t>structure</a:t>
            </a:r>
            <a:r>
              <a:rPr lang="nb-NO" sz="2600" dirty="0" smtClean="0"/>
              <a:t> human </a:t>
            </a:r>
            <a:r>
              <a:rPr lang="nb-NO" sz="2600" dirty="0" err="1" smtClean="0"/>
              <a:t>interaction</a:t>
            </a:r>
            <a:r>
              <a:rPr lang="nb-NO" sz="2600" dirty="0" smtClean="0"/>
              <a:t>. </a:t>
            </a:r>
            <a:r>
              <a:rPr lang="nb-NO" sz="2600" dirty="0" err="1" smtClean="0"/>
              <a:t>They</a:t>
            </a:r>
            <a:r>
              <a:rPr lang="nb-NO" sz="2600" dirty="0" smtClean="0"/>
              <a:t> </a:t>
            </a:r>
            <a:r>
              <a:rPr lang="nb-NO" sz="2600" dirty="0" err="1" smtClean="0"/>
              <a:t>are</a:t>
            </a:r>
            <a:r>
              <a:rPr lang="nb-NO" sz="2600" dirty="0" smtClean="0"/>
              <a:t> </a:t>
            </a:r>
            <a:r>
              <a:rPr lang="nb-NO" sz="2600" dirty="0" err="1" smtClean="0"/>
              <a:t>made</a:t>
            </a:r>
            <a:r>
              <a:rPr lang="nb-NO" sz="2600" dirty="0" smtClean="0"/>
              <a:t> up </a:t>
            </a:r>
            <a:r>
              <a:rPr lang="nb-NO" sz="2600" dirty="0" err="1" smtClean="0"/>
              <a:t>of</a:t>
            </a:r>
            <a:r>
              <a:rPr lang="nb-NO" sz="2600" dirty="0" smtClean="0"/>
              <a:t> </a:t>
            </a:r>
            <a:r>
              <a:rPr lang="nb-NO" sz="2600" b="1" dirty="0" smtClean="0"/>
              <a:t>formal</a:t>
            </a:r>
            <a:r>
              <a:rPr lang="nb-NO" sz="2600" dirty="0" smtClean="0"/>
              <a:t> constraints</a:t>
            </a:r>
            <a:r>
              <a:rPr lang="nb-NO" sz="1100" dirty="0" smtClean="0"/>
              <a:t>1</a:t>
            </a:r>
            <a:r>
              <a:rPr lang="nb-NO" sz="2600" dirty="0" smtClean="0"/>
              <a:t>, </a:t>
            </a:r>
            <a:r>
              <a:rPr lang="nb-NO" sz="2600" b="1" dirty="0" err="1" smtClean="0"/>
              <a:t>informal</a:t>
            </a:r>
            <a:r>
              <a:rPr lang="nb-NO" sz="2600" dirty="0" smtClean="0"/>
              <a:t> constraints</a:t>
            </a:r>
            <a:r>
              <a:rPr lang="nb-NO" sz="1100" dirty="0" smtClean="0"/>
              <a:t>2</a:t>
            </a:r>
            <a:r>
              <a:rPr lang="nb-NO" sz="2600" dirty="0" smtClean="0"/>
              <a:t> and </a:t>
            </a:r>
            <a:r>
              <a:rPr lang="nb-NO" sz="2600" dirty="0" err="1" smtClean="0"/>
              <a:t>their</a:t>
            </a:r>
            <a:r>
              <a:rPr lang="nb-NO" sz="2600" dirty="0" smtClean="0"/>
              <a:t> </a:t>
            </a:r>
            <a:r>
              <a:rPr lang="nb-NO" sz="2600" dirty="0" err="1" smtClean="0"/>
              <a:t>enforcement</a:t>
            </a:r>
            <a:r>
              <a:rPr lang="nb-NO" sz="2600" dirty="0" smtClean="0"/>
              <a:t> </a:t>
            </a:r>
            <a:r>
              <a:rPr lang="nb-NO" sz="2600" dirty="0" err="1" smtClean="0"/>
              <a:t>characteristics</a:t>
            </a:r>
            <a:r>
              <a:rPr lang="nb-NO" sz="2600" dirty="0" smtClean="0"/>
              <a:t>. </a:t>
            </a:r>
            <a:r>
              <a:rPr lang="nb-NO" sz="2600" dirty="0" err="1" smtClean="0"/>
              <a:t>Together</a:t>
            </a:r>
            <a:r>
              <a:rPr lang="nb-NO" sz="2600" dirty="0" smtClean="0"/>
              <a:t> </a:t>
            </a:r>
            <a:r>
              <a:rPr lang="nb-NO" sz="2600" dirty="0" err="1" smtClean="0"/>
              <a:t>they</a:t>
            </a:r>
            <a:r>
              <a:rPr lang="nb-NO" sz="2600" dirty="0" smtClean="0"/>
              <a:t> </a:t>
            </a:r>
            <a:r>
              <a:rPr lang="nb-NO" sz="2600" dirty="0" err="1" smtClean="0"/>
              <a:t>define</a:t>
            </a:r>
            <a:r>
              <a:rPr lang="nb-NO" sz="2600" dirty="0" smtClean="0"/>
              <a:t> </a:t>
            </a:r>
            <a:r>
              <a:rPr lang="nb-NO" sz="2600" dirty="0" err="1" smtClean="0"/>
              <a:t>the</a:t>
            </a:r>
            <a:r>
              <a:rPr lang="nb-NO" sz="2600" dirty="0" smtClean="0"/>
              <a:t> </a:t>
            </a:r>
            <a:r>
              <a:rPr lang="nb-NO" sz="2600" dirty="0" err="1" smtClean="0"/>
              <a:t>incentive</a:t>
            </a:r>
            <a:r>
              <a:rPr lang="nb-NO" sz="2600" dirty="0" smtClean="0"/>
              <a:t> </a:t>
            </a:r>
            <a:r>
              <a:rPr lang="nb-NO" sz="2600" dirty="0" err="1" smtClean="0"/>
              <a:t>structure</a:t>
            </a:r>
            <a:r>
              <a:rPr lang="nb-NO" sz="2600" dirty="0" smtClean="0"/>
              <a:t> </a:t>
            </a:r>
            <a:r>
              <a:rPr lang="nb-NO" sz="2600" dirty="0" err="1" smtClean="0"/>
              <a:t>of</a:t>
            </a:r>
            <a:r>
              <a:rPr lang="nb-NO" sz="2600" dirty="0" smtClean="0"/>
              <a:t> </a:t>
            </a:r>
            <a:r>
              <a:rPr lang="nb-NO" sz="2600" dirty="0" err="1" smtClean="0"/>
              <a:t>societies</a:t>
            </a:r>
            <a:r>
              <a:rPr lang="nb-NO" sz="2600" dirty="0" smtClean="0"/>
              <a:t> and </a:t>
            </a:r>
            <a:r>
              <a:rPr lang="nb-NO" sz="2600" dirty="0" err="1" smtClean="0"/>
              <a:t>specificially</a:t>
            </a:r>
            <a:r>
              <a:rPr lang="nb-NO" sz="2600" dirty="0" smtClean="0"/>
              <a:t> </a:t>
            </a:r>
            <a:r>
              <a:rPr lang="nb-NO" sz="2600" dirty="0" err="1" smtClean="0"/>
              <a:t>economies</a:t>
            </a:r>
            <a:r>
              <a:rPr lang="nb-NO" sz="2600" dirty="0" smtClean="0"/>
              <a:t>”. </a:t>
            </a:r>
          </a:p>
          <a:p>
            <a:pPr lvl="3" eaLnBrk="1" hangingPunct="1">
              <a:lnSpc>
                <a:spcPct val="90000"/>
              </a:lnSpc>
            </a:pPr>
            <a:r>
              <a:rPr lang="nb-NO" sz="1800" dirty="0" smtClean="0"/>
              <a:t>1) </a:t>
            </a:r>
            <a:r>
              <a:rPr lang="nb-NO" sz="1800" dirty="0" err="1" smtClean="0"/>
              <a:t>rules</a:t>
            </a:r>
            <a:r>
              <a:rPr lang="nb-NO" sz="1800" dirty="0" smtClean="0"/>
              <a:t>, </a:t>
            </a:r>
            <a:r>
              <a:rPr lang="nb-NO" sz="1800" dirty="0" err="1" smtClean="0"/>
              <a:t>laws</a:t>
            </a:r>
            <a:r>
              <a:rPr lang="nb-NO" sz="1800" dirty="0" smtClean="0"/>
              <a:t>, </a:t>
            </a:r>
            <a:r>
              <a:rPr lang="nb-NO" sz="1800" dirty="0" err="1" smtClean="0"/>
              <a:t>constitutions</a:t>
            </a:r>
            <a:endParaRPr lang="nb-NO" sz="1800" dirty="0" smtClean="0"/>
          </a:p>
          <a:p>
            <a:pPr lvl="3" eaLnBrk="1" hangingPunct="1">
              <a:lnSpc>
                <a:spcPct val="90000"/>
              </a:lnSpc>
            </a:pPr>
            <a:r>
              <a:rPr lang="nb-NO" sz="1800" dirty="0" smtClean="0"/>
              <a:t>2) norms </a:t>
            </a:r>
            <a:r>
              <a:rPr lang="nb-NO" sz="1800" dirty="0" err="1" smtClean="0"/>
              <a:t>of</a:t>
            </a:r>
            <a:r>
              <a:rPr lang="nb-NO" sz="1800" dirty="0" smtClean="0"/>
              <a:t> </a:t>
            </a:r>
            <a:r>
              <a:rPr lang="nb-NO" sz="1800" dirty="0" err="1" smtClean="0"/>
              <a:t>behavior</a:t>
            </a:r>
            <a:r>
              <a:rPr lang="nb-NO" sz="1800" dirty="0" smtClean="0"/>
              <a:t>, </a:t>
            </a:r>
            <a:r>
              <a:rPr lang="nb-NO" sz="1800" dirty="0" err="1" smtClean="0"/>
              <a:t>conventions</a:t>
            </a:r>
            <a:endParaRPr lang="nb-NO" sz="1800" dirty="0" smtClean="0"/>
          </a:p>
          <a:p>
            <a:pPr eaLnBrk="1" hangingPunct="1">
              <a:lnSpc>
                <a:spcPct val="90000"/>
              </a:lnSpc>
            </a:pPr>
            <a:r>
              <a:rPr lang="nb-NO" sz="3000" dirty="0" smtClean="0"/>
              <a:t>… or </a:t>
            </a:r>
            <a:r>
              <a:rPr lang="nb-NO" sz="3000" dirty="0" err="1" smtClean="0"/>
              <a:t>simply</a:t>
            </a:r>
            <a:r>
              <a:rPr lang="nb-NO" sz="3000" dirty="0" smtClean="0"/>
              <a:t> ’</a:t>
            </a:r>
            <a:r>
              <a:rPr lang="nb-NO" sz="3000" dirty="0" err="1" smtClean="0"/>
              <a:t>the</a:t>
            </a:r>
            <a:r>
              <a:rPr lang="nb-NO" sz="3000" dirty="0" smtClean="0"/>
              <a:t> </a:t>
            </a:r>
            <a:r>
              <a:rPr lang="nb-NO" sz="3000" dirty="0" err="1" smtClean="0"/>
              <a:t>rules</a:t>
            </a:r>
            <a:r>
              <a:rPr lang="nb-NO" sz="3000" dirty="0" smtClean="0"/>
              <a:t> </a:t>
            </a:r>
            <a:r>
              <a:rPr lang="nb-NO" sz="3000" dirty="0" err="1" smtClean="0"/>
              <a:t>of</a:t>
            </a:r>
            <a:r>
              <a:rPr lang="nb-NO" sz="3000" dirty="0" smtClean="0"/>
              <a:t> </a:t>
            </a:r>
            <a:r>
              <a:rPr lang="nb-NO" sz="3000" dirty="0" err="1" smtClean="0"/>
              <a:t>the</a:t>
            </a:r>
            <a:r>
              <a:rPr lang="nb-NO" sz="3000" dirty="0" smtClean="0"/>
              <a:t> game’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nb-NO" dirty="0" err="1" smtClean="0"/>
              <a:t>Geography</a:t>
            </a:r>
            <a:endParaRPr lang="nb-NO" dirty="0" smtClean="0"/>
          </a:p>
        </p:txBody>
      </p:sp>
      <p:sp>
        <p:nvSpPr>
          <p:cNvPr id="12291" name="Content Placeholder 2"/>
          <p:cNvSpPr>
            <a:spLocks noGrp="1"/>
          </p:cNvSpPr>
          <p:nvPr>
            <p:ph type="body" idx="1"/>
          </p:nvPr>
        </p:nvSpPr>
        <p:spPr/>
        <p:txBody>
          <a:bodyPr/>
          <a:lstStyle/>
          <a:p>
            <a:pPr eaLnBrk="1" hangingPunct="1"/>
            <a:r>
              <a:rPr lang="nb-NO" sz="2400" dirty="0" err="1" smtClean="0"/>
              <a:t>Jared</a:t>
            </a:r>
            <a:r>
              <a:rPr lang="nb-NO" sz="2400" dirty="0" smtClean="0"/>
              <a:t> </a:t>
            </a:r>
            <a:r>
              <a:rPr lang="nb-NO" sz="2400" dirty="0" err="1" smtClean="0"/>
              <a:t>Diamond</a:t>
            </a:r>
            <a:endParaRPr lang="nb-NO" sz="2400" dirty="0" smtClean="0"/>
          </a:p>
          <a:p>
            <a:pPr lvl="1" eaLnBrk="1" hangingPunct="1"/>
            <a:r>
              <a:rPr lang="nb-NO" sz="2000" dirty="0" err="1" smtClean="0"/>
              <a:t>Proximate</a:t>
            </a:r>
            <a:r>
              <a:rPr lang="nb-NO" sz="2000" dirty="0" smtClean="0"/>
              <a:t> </a:t>
            </a:r>
            <a:r>
              <a:rPr lang="nb-NO" sz="2000" dirty="0" err="1" smtClean="0"/>
              <a:t>causes</a:t>
            </a:r>
            <a:r>
              <a:rPr lang="nb-NO" sz="2000" dirty="0" smtClean="0"/>
              <a:t>: </a:t>
            </a:r>
            <a:r>
              <a:rPr lang="nb-NO" sz="2000" dirty="0" err="1" smtClean="0"/>
              <a:t>guns</a:t>
            </a:r>
            <a:r>
              <a:rPr lang="nb-NO" sz="2000" dirty="0" smtClean="0"/>
              <a:t>, </a:t>
            </a:r>
            <a:r>
              <a:rPr lang="nb-NO" sz="2000" dirty="0" err="1" smtClean="0"/>
              <a:t>germs</a:t>
            </a:r>
            <a:r>
              <a:rPr lang="nb-NO" sz="2000" dirty="0" smtClean="0"/>
              <a:t> and </a:t>
            </a:r>
            <a:r>
              <a:rPr lang="nb-NO" sz="2000" dirty="0" err="1" smtClean="0"/>
              <a:t>steel</a:t>
            </a:r>
            <a:endParaRPr lang="nb-NO" sz="2000" dirty="0" smtClean="0"/>
          </a:p>
          <a:p>
            <a:pPr lvl="1" eaLnBrk="1" hangingPunct="1"/>
            <a:r>
              <a:rPr lang="nb-NO" sz="2000" dirty="0" smtClean="0"/>
              <a:t>Fundamental </a:t>
            </a:r>
            <a:r>
              <a:rPr lang="nb-NO" sz="2000" dirty="0" err="1" smtClean="0"/>
              <a:t>causes</a:t>
            </a:r>
            <a:r>
              <a:rPr lang="nb-NO" sz="2000" dirty="0" smtClean="0"/>
              <a:t>: </a:t>
            </a:r>
            <a:r>
              <a:rPr lang="nb-NO" sz="2000" dirty="0" err="1" smtClean="0"/>
              <a:t>geography</a:t>
            </a:r>
            <a:endParaRPr lang="nb-NO" sz="2000" dirty="0" smtClean="0"/>
          </a:p>
          <a:p>
            <a:pPr lvl="2" eaLnBrk="1" hangingPunct="1"/>
            <a:r>
              <a:rPr lang="nb-NO" sz="1800" dirty="0" err="1" smtClean="0"/>
              <a:t>Availability</a:t>
            </a:r>
            <a:r>
              <a:rPr lang="nb-NO" sz="1800" dirty="0" smtClean="0"/>
              <a:t> </a:t>
            </a:r>
            <a:r>
              <a:rPr lang="nb-NO" sz="1800" dirty="0" err="1" smtClean="0"/>
              <a:t>of</a:t>
            </a:r>
            <a:r>
              <a:rPr lang="nb-NO" sz="1800" dirty="0" smtClean="0"/>
              <a:t> </a:t>
            </a:r>
            <a:r>
              <a:rPr lang="nb-NO" sz="1800" dirty="0" err="1" smtClean="0"/>
              <a:t>crops</a:t>
            </a:r>
            <a:r>
              <a:rPr lang="nb-NO" sz="1800" dirty="0" smtClean="0"/>
              <a:t> and animals</a:t>
            </a:r>
          </a:p>
          <a:p>
            <a:pPr lvl="2" eaLnBrk="1" hangingPunct="1"/>
            <a:r>
              <a:rPr lang="nb-NO" sz="1800" dirty="0" err="1" smtClean="0"/>
              <a:t>Axes</a:t>
            </a:r>
            <a:r>
              <a:rPr lang="nb-NO" sz="1800" dirty="0" smtClean="0"/>
              <a:t> </a:t>
            </a:r>
            <a:r>
              <a:rPr lang="nb-NO" sz="1800" dirty="0" err="1" smtClean="0"/>
              <a:t>of</a:t>
            </a:r>
            <a:r>
              <a:rPr lang="nb-NO" sz="1800" dirty="0" smtClean="0"/>
              <a:t> </a:t>
            </a:r>
            <a:r>
              <a:rPr lang="nb-NO" sz="1800" dirty="0" err="1" smtClean="0"/>
              <a:t>communication</a:t>
            </a:r>
            <a:r>
              <a:rPr lang="nb-NO" sz="1800" dirty="0" smtClean="0"/>
              <a:t> </a:t>
            </a:r>
            <a:r>
              <a:rPr lang="nb-NO" sz="1800" dirty="0" err="1" smtClean="0"/>
              <a:t>across</a:t>
            </a:r>
            <a:r>
              <a:rPr lang="nb-NO" sz="1800" dirty="0" smtClean="0"/>
              <a:t> </a:t>
            </a:r>
            <a:r>
              <a:rPr lang="nb-NO" sz="1800" dirty="0" err="1" smtClean="0"/>
              <a:t>continents</a:t>
            </a:r>
            <a:endParaRPr lang="nb-NO" sz="1800" dirty="0" smtClean="0"/>
          </a:p>
          <a:p>
            <a:pPr lvl="1" eaLnBrk="1" hangingPunct="1"/>
            <a:r>
              <a:rPr lang="nb-NO" sz="2000" dirty="0" err="1" smtClean="0"/>
              <a:t>Geographical</a:t>
            </a:r>
            <a:r>
              <a:rPr lang="nb-NO" sz="2000" dirty="0" smtClean="0"/>
              <a:t> </a:t>
            </a:r>
            <a:r>
              <a:rPr lang="nb-NO" sz="2000" dirty="0" err="1" smtClean="0"/>
              <a:t>differences</a:t>
            </a:r>
            <a:r>
              <a:rPr lang="nb-NO" sz="2000" dirty="0" smtClean="0"/>
              <a:t> have </a:t>
            </a:r>
            <a:r>
              <a:rPr lang="nb-NO" sz="2000" dirty="0" err="1" smtClean="0"/>
              <a:t>determined</a:t>
            </a:r>
            <a:r>
              <a:rPr lang="nb-NO" sz="2000" dirty="0" smtClean="0"/>
              <a:t> </a:t>
            </a:r>
            <a:r>
              <a:rPr lang="nb-NO" sz="2000" dirty="0" err="1" smtClean="0"/>
              <a:t>the</a:t>
            </a:r>
            <a:r>
              <a:rPr lang="nb-NO" sz="2000" dirty="0" smtClean="0"/>
              <a:t> timing and nature </a:t>
            </a:r>
            <a:r>
              <a:rPr lang="nb-NO" sz="2000" dirty="0" err="1" smtClean="0"/>
              <a:t>of</a:t>
            </a:r>
            <a:r>
              <a:rPr lang="nb-NO" sz="2000" dirty="0" smtClean="0"/>
              <a:t> </a:t>
            </a:r>
            <a:r>
              <a:rPr lang="nb-NO" sz="2000" dirty="0" err="1" smtClean="0"/>
              <a:t>settled</a:t>
            </a:r>
            <a:r>
              <a:rPr lang="nb-NO" sz="2000" dirty="0" smtClean="0"/>
              <a:t> </a:t>
            </a:r>
            <a:r>
              <a:rPr lang="nb-NO" sz="2000" dirty="0" err="1" smtClean="0"/>
              <a:t>agriculture</a:t>
            </a:r>
            <a:r>
              <a:rPr lang="nb-NO" sz="2000" dirty="0" smtClean="0"/>
              <a:t>. This have </a:t>
            </a:r>
            <a:r>
              <a:rPr lang="nb-NO" sz="2000" dirty="0" err="1" smtClean="0"/>
              <a:t>shaped</a:t>
            </a:r>
            <a:r>
              <a:rPr lang="nb-NO" sz="2000" dirty="0" smtClean="0"/>
              <a:t> </a:t>
            </a:r>
            <a:r>
              <a:rPr lang="nb-NO" sz="2000" dirty="0" err="1" smtClean="0"/>
              <a:t>societies</a:t>
            </a:r>
            <a:r>
              <a:rPr lang="nb-NO" sz="2000" dirty="0" smtClean="0"/>
              <a:t> </a:t>
            </a:r>
            <a:r>
              <a:rPr lang="nb-NO" sz="2000" dirty="0" err="1" smtClean="0"/>
              <a:t>ability</a:t>
            </a:r>
            <a:r>
              <a:rPr lang="nb-NO" sz="2000" dirty="0" smtClean="0"/>
              <a:t> to </a:t>
            </a:r>
            <a:r>
              <a:rPr lang="nb-NO" sz="2000" dirty="0" err="1" smtClean="0"/>
              <a:t>develop</a:t>
            </a:r>
            <a:r>
              <a:rPr lang="nb-NO" sz="2000" dirty="0" smtClean="0"/>
              <a:t> </a:t>
            </a:r>
            <a:r>
              <a:rPr lang="nb-NO" sz="2000" dirty="0" err="1" smtClean="0"/>
              <a:t>complex</a:t>
            </a:r>
            <a:r>
              <a:rPr lang="nb-NO" sz="2000" dirty="0" smtClean="0"/>
              <a:t> </a:t>
            </a:r>
            <a:r>
              <a:rPr lang="nb-NO" sz="2000" dirty="0" err="1" smtClean="0"/>
              <a:t>societies</a:t>
            </a:r>
            <a:r>
              <a:rPr lang="nb-NO" sz="2000" dirty="0" smtClean="0"/>
              <a:t>. </a:t>
            </a:r>
          </a:p>
          <a:p>
            <a:pPr eaLnBrk="1" hangingPunct="1"/>
            <a:r>
              <a:rPr lang="nb-NO" sz="2400" dirty="0" err="1" smtClean="0"/>
              <a:t>Similar</a:t>
            </a:r>
            <a:r>
              <a:rPr lang="nb-NO" sz="2400" dirty="0" smtClean="0"/>
              <a:t> arguments </a:t>
            </a:r>
            <a:r>
              <a:rPr lang="nb-NO" sz="2400" dirty="0" err="1" smtClean="0"/>
              <a:t>offered</a:t>
            </a:r>
            <a:r>
              <a:rPr lang="nb-NO" sz="2400" dirty="0" smtClean="0"/>
              <a:t> by </a:t>
            </a:r>
            <a:r>
              <a:rPr lang="nb-NO" sz="2400" dirty="0" err="1" smtClean="0"/>
              <a:t>e.g</a:t>
            </a:r>
            <a:r>
              <a:rPr lang="nb-NO" sz="2400" dirty="0" smtClean="0"/>
              <a:t>. </a:t>
            </a:r>
          </a:p>
          <a:p>
            <a:pPr lvl="1"/>
            <a:r>
              <a:rPr lang="nb-NO" sz="1400" dirty="0" smtClean="0"/>
              <a:t>Myrdal (1968): </a:t>
            </a:r>
            <a:r>
              <a:rPr lang="en-US" sz="1400" dirty="0" smtClean="0"/>
              <a:t>“serious study of the problems of underdevelopment . . . should take into account the climate and its impacts on soil, vegetation, animals, humans and physical assets – in short, on living conditions in economic development.”</a:t>
            </a:r>
            <a:endParaRPr lang="nb-NO" sz="3600" dirty="0" smtClean="0"/>
          </a:p>
          <a:p>
            <a:pPr lvl="1"/>
            <a:r>
              <a:rPr lang="nb-NO" sz="1400" dirty="0" smtClean="0"/>
              <a:t>For </a:t>
            </a:r>
            <a:r>
              <a:rPr lang="nb-NO" sz="1400" dirty="0" err="1" smtClean="0"/>
              <a:t>further</a:t>
            </a:r>
            <a:r>
              <a:rPr lang="nb-NO" sz="1400" dirty="0" smtClean="0"/>
              <a:t> </a:t>
            </a:r>
            <a:r>
              <a:rPr lang="nb-NO" sz="1400" dirty="0" err="1" smtClean="0"/>
              <a:t>discussion</a:t>
            </a:r>
            <a:r>
              <a:rPr lang="nb-NO" sz="1400" dirty="0" smtClean="0"/>
              <a:t> </a:t>
            </a:r>
            <a:r>
              <a:rPr lang="nb-NO" sz="1400" dirty="0" err="1" smtClean="0"/>
              <a:t>see</a:t>
            </a:r>
            <a:r>
              <a:rPr lang="nb-NO" sz="1400" dirty="0" smtClean="0"/>
              <a:t> AJR05 (</a:t>
            </a:r>
            <a:r>
              <a:rPr lang="nb-NO" sz="1400" dirty="0" err="1" smtClean="0"/>
              <a:t>Handbook</a:t>
            </a:r>
            <a:r>
              <a:rPr lang="nb-NO" sz="1400" dirty="0" smtClean="0"/>
              <a:t> </a:t>
            </a:r>
            <a:r>
              <a:rPr lang="nb-NO" sz="1400" dirty="0" err="1" smtClean="0"/>
              <a:t>of</a:t>
            </a:r>
            <a:r>
              <a:rPr lang="nb-NO" sz="1400" dirty="0" smtClean="0"/>
              <a:t> </a:t>
            </a:r>
            <a:r>
              <a:rPr lang="nb-NO" sz="1400" dirty="0" err="1" smtClean="0"/>
              <a:t>Econ</a:t>
            </a:r>
            <a:r>
              <a:rPr lang="nb-NO" sz="1400" dirty="0" smtClean="0"/>
              <a:t>. </a:t>
            </a:r>
            <a:r>
              <a:rPr lang="nb-NO" sz="1400" dirty="0" err="1" smtClean="0"/>
              <a:t>Growth</a:t>
            </a:r>
            <a:r>
              <a:rPr lang="nb-NO" sz="1400" dirty="0" smtClean="0"/>
              <a:t>).</a:t>
            </a:r>
          </a:p>
          <a:p>
            <a:pPr lvl="1" eaLnBrk="1" hangingPunct="1"/>
            <a:endParaRPr lang="nb-NO"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p:cNvSpPr>
          <p:nvPr>
            <p:ph type="title" idx="4294967295"/>
          </p:nvPr>
        </p:nvSpPr>
        <p:spPr/>
        <p:txBody>
          <a:bodyPr/>
          <a:lstStyle/>
          <a:p>
            <a:r>
              <a:rPr lang="nb-NO" smtClean="0"/>
              <a:t>Institutions</a:t>
            </a:r>
          </a:p>
        </p:txBody>
      </p:sp>
      <p:sp>
        <p:nvSpPr>
          <p:cNvPr id="14339" name="Content Placeholder 2"/>
          <p:cNvSpPr>
            <a:spLocks noGrp="1"/>
          </p:cNvSpPr>
          <p:nvPr>
            <p:ph type="body" idx="1"/>
          </p:nvPr>
        </p:nvSpPr>
        <p:spPr/>
        <p:txBody>
          <a:bodyPr/>
          <a:lstStyle/>
          <a:p>
            <a:pPr eaLnBrk="1" hangingPunct="1">
              <a:lnSpc>
                <a:spcPct val="80000"/>
              </a:lnSpc>
            </a:pPr>
            <a:r>
              <a:rPr lang="nb-NO" sz="2000" dirty="0" smtClean="0"/>
              <a:t>Hall and Jones (HJ) </a:t>
            </a:r>
            <a:r>
              <a:rPr lang="nb-NO" sz="2000" dirty="0" err="1" smtClean="0"/>
              <a:t>argue</a:t>
            </a:r>
            <a:r>
              <a:rPr lang="nb-NO" sz="2000" dirty="0" smtClean="0"/>
              <a:t>: </a:t>
            </a:r>
          </a:p>
          <a:p>
            <a:pPr eaLnBrk="1" hangingPunct="1">
              <a:lnSpc>
                <a:spcPct val="80000"/>
              </a:lnSpc>
            </a:pPr>
            <a:endParaRPr lang="nb-NO" sz="2000" dirty="0" smtClean="0"/>
          </a:p>
          <a:p>
            <a:pPr eaLnBrk="1" hangingPunct="1">
              <a:lnSpc>
                <a:spcPct val="80000"/>
              </a:lnSpc>
            </a:pPr>
            <a:endParaRPr lang="nb-NO" sz="2000" dirty="0" smtClean="0"/>
          </a:p>
          <a:p>
            <a:pPr eaLnBrk="1" hangingPunct="1">
              <a:lnSpc>
                <a:spcPct val="80000"/>
              </a:lnSpc>
            </a:pPr>
            <a:endParaRPr lang="nb-NO" sz="2000" dirty="0" smtClean="0"/>
          </a:p>
          <a:p>
            <a:pPr eaLnBrk="1" hangingPunct="1">
              <a:lnSpc>
                <a:spcPct val="80000"/>
              </a:lnSpc>
            </a:pPr>
            <a:r>
              <a:rPr lang="nb-NO" sz="2000" dirty="0" smtClean="0"/>
              <a:t>”By </a:t>
            </a:r>
            <a:r>
              <a:rPr lang="nb-NO" sz="2000" dirty="0" err="1" smtClean="0"/>
              <a:t>social</a:t>
            </a:r>
            <a:r>
              <a:rPr lang="nb-NO" sz="2000" dirty="0" smtClean="0"/>
              <a:t> </a:t>
            </a:r>
            <a:r>
              <a:rPr lang="nb-NO" sz="2000" dirty="0" err="1" smtClean="0"/>
              <a:t>infrastrcture</a:t>
            </a:r>
            <a:r>
              <a:rPr lang="nb-NO" sz="2000" dirty="0" smtClean="0"/>
              <a:t> </a:t>
            </a:r>
            <a:r>
              <a:rPr lang="nb-NO" sz="2000" dirty="0" err="1" smtClean="0"/>
              <a:t>we</a:t>
            </a:r>
            <a:r>
              <a:rPr lang="nb-NO" sz="2000" dirty="0" smtClean="0"/>
              <a:t> </a:t>
            </a:r>
            <a:r>
              <a:rPr lang="nb-NO" sz="2000" dirty="0" err="1" smtClean="0"/>
              <a:t>mean</a:t>
            </a:r>
            <a:r>
              <a:rPr lang="nb-NO" sz="2000" dirty="0" smtClean="0"/>
              <a:t> </a:t>
            </a:r>
            <a:r>
              <a:rPr lang="nb-NO" sz="2000" dirty="0" err="1" smtClean="0"/>
              <a:t>the</a:t>
            </a:r>
            <a:r>
              <a:rPr lang="nb-NO" sz="2000" dirty="0" smtClean="0"/>
              <a:t> </a:t>
            </a:r>
            <a:r>
              <a:rPr lang="nb-NO" sz="2000" dirty="0" err="1" smtClean="0"/>
              <a:t>institutions</a:t>
            </a:r>
            <a:r>
              <a:rPr lang="nb-NO" sz="2000" dirty="0" smtClean="0"/>
              <a:t> and </a:t>
            </a:r>
            <a:r>
              <a:rPr lang="nb-NO" sz="2000" dirty="0" err="1" smtClean="0"/>
              <a:t>government</a:t>
            </a:r>
            <a:r>
              <a:rPr lang="nb-NO" sz="2000" dirty="0" smtClean="0"/>
              <a:t> </a:t>
            </a:r>
            <a:r>
              <a:rPr lang="nb-NO" sz="2000" dirty="0" err="1" smtClean="0"/>
              <a:t>policies</a:t>
            </a:r>
            <a:r>
              <a:rPr lang="nb-NO" sz="2000" dirty="0" smtClean="0"/>
              <a:t> </a:t>
            </a:r>
            <a:r>
              <a:rPr lang="nb-NO" sz="2000" dirty="0" err="1" smtClean="0"/>
              <a:t>that</a:t>
            </a:r>
            <a:r>
              <a:rPr lang="nb-NO" sz="2000" dirty="0" smtClean="0"/>
              <a:t> </a:t>
            </a:r>
            <a:r>
              <a:rPr lang="nb-NO" sz="2000" dirty="0" err="1" smtClean="0"/>
              <a:t>provide</a:t>
            </a:r>
            <a:r>
              <a:rPr lang="nb-NO" sz="2000" dirty="0" smtClean="0"/>
              <a:t> </a:t>
            </a:r>
            <a:r>
              <a:rPr lang="nb-NO" sz="2000" dirty="0" err="1" smtClean="0"/>
              <a:t>the</a:t>
            </a:r>
            <a:r>
              <a:rPr lang="nb-NO" sz="2000" dirty="0" smtClean="0"/>
              <a:t> </a:t>
            </a:r>
            <a:r>
              <a:rPr lang="nb-NO" sz="2000" dirty="0" err="1" smtClean="0"/>
              <a:t>incentives</a:t>
            </a:r>
            <a:r>
              <a:rPr lang="nb-NO" sz="2000" dirty="0" smtClean="0"/>
              <a:t> for </a:t>
            </a:r>
            <a:r>
              <a:rPr lang="nb-NO" sz="2000" dirty="0" err="1" smtClean="0"/>
              <a:t>individuals</a:t>
            </a:r>
            <a:r>
              <a:rPr lang="nb-NO" sz="2000" dirty="0" smtClean="0"/>
              <a:t> and </a:t>
            </a:r>
            <a:r>
              <a:rPr lang="nb-NO" sz="2000" dirty="0" err="1" smtClean="0"/>
              <a:t>firms</a:t>
            </a:r>
            <a:r>
              <a:rPr lang="nb-NO" sz="2000" dirty="0" smtClean="0"/>
              <a:t> in an </a:t>
            </a:r>
            <a:r>
              <a:rPr lang="nb-NO" sz="2000" dirty="0" err="1" smtClean="0"/>
              <a:t>economy</a:t>
            </a:r>
            <a:r>
              <a:rPr lang="nb-NO" sz="2000" dirty="0" smtClean="0"/>
              <a:t>”.</a:t>
            </a:r>
          </a:p>
          <a:p>
            <a:pPr lvl="1" eaLnBrk="1" hangingPunct="1">
              <a:lnSpc>
                <a:spcPct val="80000"/>
              </a:lnSpc>
            </a:pPr>
            <a:r>
              <a:rPr lang="nb-NO" sz="1800" dirty="0" smtClean="0"/>
              <a:t>The </a:t>
            </a:r>
            <a:r>
              <a:rPr lang="nb-NO" sz="1800" dirty="0" err="1" smtClean="0"/>
              <a:t>incentives</a:t>
            </a:r>
            <a:r>
              <a:rPr lang="nb-NO" sz="1800" dirty="0" smtClean="0"/>
              <a:t> </a:t>
            </a:r>
            <a:r>
              <a:rPr lang="nb-NO" sz="1800" dirty="0" err="1" smtClean="0"/>
              <a:t>can</a:t>
            </a:r>
            <a:r>
              <a:rPr lang="nb-NO" sz="1800" dirty="0" smtClean="0"/>
              <a:t> </a:t>
            </a:r>
            <a:r>
              <a:rPr lang="nb-NO" sz="1800" dirty="0" err="1" smtClean="0"/>
              <a:t>encourage</a:t>
            </a:r>
            <a:r>
              <a:rPr lang="nb-NO" sz="1800" dirty="0" smtClean="0"/>
              <a:t> </a:t>
            </a:r>
            <a:r>
              <a:rPr lang="nb-NO" sz="1800" dirty="0" err="1" smtClean="0"/>
              <a:t>productive</a:t>
            </a:r>
            <a:r>
              <a:rPr lang="nb-NO" sz="1800" dirty="0" smtClean="0"/>
              <a:t> or </a:t>
            </a:r>
            <a:r>
              <a:rPr lang="nb-NO" sz="1800" dirty="0" err="1" smtClean="0"/>
              <a:t>predatory</a:t>
            </a:r>
            <a:r>
              <a:rPr lang="nb-NO" sz="1800" dirty="0" smtClean="0"/>
              <a:t> </a:t>
            </a:r>
            <a:r>
              <a:rPr lang="nb-NO" sz="1800" dirty="0" err="1" smtClean="0"/>
              <a:t>behavior</a:t>
            </a:r>
            <a:r>
              <a:rPr lang="nb-NO" sz="1800" dirty="0" smtClean="0"/>
              <a:t>… </a:t>
            </a:r>
          </a:p>
          <a:p>
            <a:pPr eaLnBrk="1" hangingPunct="1">
              <a:lnSpc>
                <a:spcPct val="80000"/>
              </a:lnSpc>
            </a:pPr>
            <a:r>
              <a:rPr lang="nb-NO" sz="2000" dirty="0" smtClean="0"/>
              <a:t>HJ suggested </a:t>
            </a:r>
            <a:r>
              <a:rPr lang="nb-NO" sz="2000" dirty="0" err="1" smtClean="0"/>
              <a:t>that</a:t>
            </a:r>
            <a:r>
              <a:rPr lang="nb-NO" sz="2000" dirty="0" smtClean="0"/>
              <a:t> </a:t>
            </a:r>
            <a:r>
              <a:rPr lang="nb-NO" sz="2000" dirty="0" err="1" smtClean="0"/>
              <a:t>origins</a:t>
            </a:r>
            <a:r>
              <a:rPr lang="nb-NO" sz="2000" dirty="0" smtClean="0"/>
              <a:t> </a:t>
            </a:r>
            <a:r>
              <a:rPr lang="nb-NO" sz="2000" dirty="0" err="1" smtClean="0"/>
              <a:t>of</a:t>
            </a:r>
            <a:r>
              <a:rPr lang="nb-NO" sz="2000" dirty="0" smtClean="0"/>
              <a:t> </a:t>
            </a:r>
            <a:r>
              <a:rPr lang="nb-NO" sz="2000" dirty="0" err="1" smtClean="0"/>
              <a:t>good</a:t>
            </a:r>
            <a:r>
              <a:rPr lang="nb-NO" sz="2000" dirty="0" smtClean="0"/>
              <a:t> </a:t>
            </a:r>
            <a:r>
              <a:rPr lang="nb-NO" sz="2000" dirty="0" err="1" smtClean="0"/>
              <a:t>institutions</a:t>
            </a:r>
            <a:r>
              <a:rPr lang="nb-NO" sz="2000" dirty="0" smtClean="0"/>
              <a:t> </a:t>
            </a:r>
            <a:r>
              <a:rPr lang="nb-NO" sz="2000" dirty="0" err="1" smtClean="0"/>
              <a:t>are</a:t>
            </a:r>
            <a:r>
              <a:rPr lang="nb-NO" sz="2000" dirty="0" smtClean="0"/>
              <a:t> (</a:t>
            </a:r>
            <a:r>
              <a:rPr lang="nb-NO" sz="2000" dirty="0" err="1" smtClean="0"/>
              <a:t>partly</a:t>
            </a:r>
            <a:r>
              <a:rPr lang="nb-NO" sz="2000" dirty="0" smtClean="0"/>
              <a:t>) driven by western European </a:t>
            </a:r>
            <a:r>
              <a:rPr lang="nb-NO" sz="2000" dirty="0" err="1" smtClean="0"/>
              <a:t>influence</a:t>
            </a:r>
            <a:r>
              <a:rPr lang="nb-NO" sz="2000" dirty="0" smtClean="0"/>
              <a:t>. </a:t>
            </a:r>
          </a:p>
          <a:p>
            <a:endParaRPr lang="en-US" sz="1400" dirty="0" smtClean="0"/>
          </a:p>
          <a:p>
            <a:r>
              <a:rPr lang="en-US" sz="1400" dirty="0" smtClean="0"/>
              <a:t>“Western Europe discovered the ideas of Adam Smith, the importance of property rights, and the system of checks and balances in government, and the countries that were strongly influenced by Western Europe were, other things equal, more likely to adopt </a:t>
            </a:r>
            <a:r>
              <a:rPr lang="en-US" sz="1400" dirty="0" err="1" smtClean="0"/>
              <a:t>favourable</a:t>
            </a:r>
            <a:r>
              <a:rPr lang="en-US" sz="1400" dirty="0" smtClean="0"/>
              <a:t> infrastructure”</a:t>
            </a:r>
          </a:p>
        </p:txBody>
      </p:sp>
      <p:pic>
        <p:nvPicPr>
          <p:cNvPr id="14340" name="Picture 6"/>
          <p:cNvPicPr>
            <a:picLocks noChangeAspect="1" noChangeArrowheads="1"/>
          </p:cNvPicPr>
          <p:nvPr/>
        </p:nvPicPr>
        <p:blipFill>
          <a:blip r:embed="rId3" cstate="print"/>
          <a:srcRect/>
          <a:stretch>
            <a:fillRect/>
          </a:stretch>
        </p:blipFill>
        <p:spPr bwMode="auto">
          <a:xfrm>
            <a:off x="4000496" y="1357298"/>
            <a:ext cx="1527175"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p:cNvSpPr>
          <p:nvPr>
            <p:ph type="title" idx="4294967295"/>
          </p:nvPr>
        </p:nvSpPr>
        <p:spPr/>
        <p:txBody>
          <a:bodyPr/>
          <a:lstStyle/>
          <a:p>
            <a:r>
              <a:rPr lang="nb-NO" smtClean="0"/>
              <a:t>Institutions</a:t>
            </a:r>
          </a:p>
        </p:txBody>
      </p:sp>
      <p:sp>
        <p:nvSpPr>
          <p:cNvPr id="14339" name="Content Placeholder 2"/>
          <p:cNvSpPr>
            <a:spLocks noGrp="1"/>
          </p:cNvSpPr>
          <p:nvPr>
            <p:ph type="body" idx="1"/>
          </p:nvPr>
        </p:nvSpPr>
        <p:spPr/>
        <p:txBody>
          <a:bodyPr/>
          <a:lstStyle/>
          <a:p>
            <a:pPr eaLnBrk="1" hangingPunct="1">
              <a:lnSpc>
                <a:spcPct val="80000"/>
              </a:lnSpc>
            </a:pPr>
            <a:r>
              <a:rPr lang="nb-NO" sz="2000" dirty="0" smtClean="0"/>
              <a:t>HJ </a:t>
            </a:r>
            <a:r>
              <a:rPr lang="nb-NO" sz="2000" dirty="0" err="1" smtClean="0"/>
              <a:t>use</a:t>
            </a:r>
            <a:r>
              <a:rPr lang="nb-NO" sz="2000" dirty="0" smtClean="0"/>
              <a:t> </a:t>
            </a:r>
            <a:r>
              <a:rPr lang="nb-NO" sz="2000" dirty="0" err="1" smtClean="0"/>
              <a:t>proximity</a:t>
            </a:r>
            <a:r>
              <a:rPr lang="nb-NO" sz="2000" dirty="0" smtClean="0"/>
              <a:t> to </a:t>
            </a:r>
            <a:r>
              <a:rPr lang="nb-NO" sz="2000" dirty="0" err="1" smtClean="0"/>
              <a:t>Europe</a:t>
            </a:r>
            <a:r>
              <a:rPr lang="nb-NO" sz="2000" dirty="0" smtClean="0"/>
              <a:t> as instruments for </a:t>
            </a:r>
            <a:r>
              <a:rPr lang="nb-NO" sz="2000" dirty="0" err="1" smtClean="0"/>
              <a:t>quality</a:t>
            </a:r>
            <a:r>
              <a:rPr lang="nb-NO" sz="2000" dirty="0" smtClean="0"/>
              <a:t> </a:t>
            </a:r>
            <a:r>
              <a:rPr lang="nb-NO" sz="2000" dirty="0" err="1" smtClean="0"/>
              <a:t>of</a:t>
            </a:r>
            <a:r>
              <a:rPr lang="nb-NO" sz="2000" dirty="0" smtClean="0"/>
              <a:t> </a:t>
            </a:r>
            <a:r>
              <a:rPr lang="nb-NO" sz="2000" dirty="0" err="1" smtClean="0"/>
              <a:t>institutions</a:t>
            </a:r>
            <a:r>
              <a:rPr lang="nb-NO" sz="2000" dirty="0" smtClean="0"/>
              <a:t>.</a:t>
            </a:r>
          </a:p>
          <a:p>
            <a:pPr lvl="1" eaLnBrk="1" hangingPunct="1">
              <a:lnSpc>
                <a:spcPct val="80000"/>
              </a:lnSpc>
            </a:pPr>
            <a:r>
              <a:rPr lang="nb-NO" sz="1800" dirty="0" err="1" smtClean="0"/>
              <a:t>Distance</a:t>
            </a:r>
            <a:r>
              <a:rPr lang="nb-NO" sz="1800" dirty="0" smtClean="0"/>
              <a:t> from </a:t>
            </a:r>
            <a:r>
              <a:rPr lang="nb-NO" sz="1800" dirty="0" err="1" smtClean="0"/>
              <a:t>equator</a:t>
            </a:r>
            <a:r>
              <a:rPr lang="nb-NO" sz="1800" dirty="0" smtClean="0"/>
              <a:t> (latitude)</a:t>
            </a:r>
          </a:p>
          <a:p>
            <a:pPr lvl="1" eaLnBrk="1" hangingPunct="1">
              <a:lnSpc>
                <a:spcPct val="80000"/>
              </a:lnSpc>
            </a:pPr>
            <a:r>
              <a:rPr lang="nb-NO" sz="1800" dirty="0" smtClean="0"/>
              <a:t>The </a:t>
            </a:r>
            <a:r>
              <a:rPr lang="nb-NO" sz="1800" dirty="0" err="1" smtClean="0"/>
              <a:t>extent</a:t>
            </a:r>
            <a:r>
              <a:rPr lang="nb-NO" sz="1800" dirty="0" smtClean="0"/>
              <a:t> </a:t>
            </a:r>
            <a:r>
              <a:rPr lang="nb-NO" sz="1800" dirty="0" err="1" smtClean="0"/>
              <a:t>of</a:t>
            </a:r>
            <a:r>
              <a:rPr lang="nb-NO" sz="1800" dirty="0" smtClean="0"/>
              <a:t> </a:t>
            </a:r>
            <a:r>
              <a:rPr lang="nb-NO" sz="1800" dirty="0" err="1" smtClean="0"/>
              <a:t>european</a:t>
            </a:r>
            <a:r>
              <a:rPr lang="nb-NO" sz="1800" dirty="0" smtClean="0"/>
              <a:t> </a:t>
            </a:r>
            <a:r>
              <a:rPr lang="nb-NO" sz="1800" dirty="0" err="1" smtClean="0"/>
              <a:t>languages</a:t>
            </a:r>
            <a:r>
              <a:rPr lang="nb-NO" sz="1800" dirty="0" smtClean="0"/>
              <a:t> </a:t>
            </a:r>
            <a:r>
              <a:rPr lang="nb-NO" sz="1800" dirty="0" err="1" smtClean="0"/>
              <a:t>spoken</a:t>
            </a:r>
            <a:r>
              <a:rPr lang="nb-NO" sz="1800" dirty="0" smtClean="0"/>
              <a:t> </a:t>
            </a:r>
            <a:r>
              <a:rPr lang="nb-NO" sz="1800" dirty="0" err="1" smtClean="0"/>
              <a:t>today</a:t>
            </a:r>
            <a:r>
              <a:rPr lang="nb-NO" sz="1800" dirty="0" smtClean="0"/>
              <a:t> in </a:t>
            </a:r>
            <a:r>
              <a:rPr lang="nb-NO" sz="1800" dirty="0" err="1" smtClean="0"/>
              <a:t>these</a:t>
            </a:r>
            <a:r>
              <a:rPr lang="nb-NO" sz="1800" dirty="0" smtClean="0"/>
              <a:t> </a:t>
            </a:r>
            <a:r>
              <a:rPr lang="nb-NO" sz="1800" dirty="0" err="1" smtClean="0"/>
              <a:t>countries</a:t>
            </a:r>
            <a:r>
              <a:rPr lang="nb-NO" sz="1800" dirty="0" smtClean="0"/>
              <a:t>. </a:t>
            </a:r>
          </a:p>
          <a:p>
            <a:pPr eaLnBrk="1" hangingPunct="1">
              <a:lnSpc>
                <a:spcPct val="80000"/>
              </a:lnSpc>
            </a:pPr>
            <a:endParaRPr lang="nb-NO" sz="2000" dirty="0" smtClean="0"/>
          </a:p>
          <a:p>
            <a:pPr eaLnBrk="1" hangingPunct="1">
              <a:lnSpc>
                <a:spcPct val="80000"/>
              </a:lnSpc>
            </a:pPr>
            <a:r>
              <a:rPr lang="nb-NO" sz="2000" dirty="0" err="1" smtClean="0"/>
              <a:t>These</a:t>
            </a:r>
            <a:r>
              <a:rPr lang="nb-NO" sz="2000" dirty="0" smtClean="0"/>
              <a:t> instruments </a:t>
            </a:r>
            <a:r>
              <a:rPr lang="nb-NO" sz="2000" dirty="0" err="1" smtClean="0"/>
              <a:t>are</a:t>
            </a:r>
            <a:r>
              <a:rPr lang="nb-NO" sz="2000" dirty="0" smtClean="0"/>
              <a:t> not </a:t>
            </a:r>
            <a:r>
              <a:rPr lang="nb-NO" sz="2000" dirty="0" err="1" smtClean="0"/>
              <a:t>entirely</a:t>
            </a:r>
            <a:r>
              <a:rPr lang="nb-NO" sz="2000" dirty="0" smtClean="0"/>
              <a:t> </a:t>
            </a:r>
            <a:r>
              <a:rPr lang="nb-NO" sz="2000" dirty="0" err="1" smtClean="0"/>
              <a:t>convincing</a:t>
            </a:r>
            <a:r>
              <a:rPr lang="nb-NO" sz="2000" dirty="0" smtClean="0"/>
              <a:t>. </a:t>
            </a:r>
            <a:r>
              <a:rPr lang="nb-NO" sz="2000" dirty="0" err="1" smtClean="0"/>
              <a:t>Why</a:t>
            </a:r>
            <a:r>
              <a:rPr lang="nb-NO" sz="2000" dirty="0" smtClean="0"/>
              <a:t> not?</a:t>
            </a:r>
          </a:p>
          <a:p>
            <a:pPr eaLnBrk="1" hangingPunct="1">
              <a:lnSpc>
                <a:spcPct val="80000"/>
              </a:lnSpc>
            </a:pPr>
            <a:endParaRPr lang="nb-NO" sz="2000" dirty="0" smtClean="0"/>
          </a:p>
          <a:p>
            <a:pPr eaLnBrk="1" hangingPunct="1">
              <a:lnSpc>
                <a:spcPct val="80000"/>
              </a:lnSpc>
            </a:pPr>
            <a:r>
              <a:rPr lang="nb-NO" sz="2000" dirty="0" err="1" smtClean="0"/>
              <a:t>We</a:t>
            </a:r>
            <a:r>
              <a:rPr lang="nb-NO" sz="2000" dirty="0" smtClean="0"/>
              <a:t> </a:t>
            </a:r>
            <a:r>
              <a:rPr lang="nb-NO" sz="2000" dirty="0" err="1" smtClean="0"/>
              <a:t>focus</a:t>
            </a:r>
            <a:r>
              <a:rPr lang="nb-NO" sz="2000" dirty="0" smtClean="0"/>
              <a:t> </a:t>
            </a:r>
            <a:r>
              <a:rPr lang="nb-NO" sz="2000" dirty="0" err="1" smtClean="0"/>
              <a:t>on</a:t>
            </a:r>
            <a:r>
              <a:rPr lang="nb-NO" sz="2000" dirty="0" smtClean="0"/>
              <a:t> </a:t>
            </a:r>
            <a:r>
              <a:rPr lang="nb-NO" sz="2000" dirty="0" err="1" smtClean="0"/>
              <a:t>the</a:t>
            </a:r>
            <a:r>
              <a:rPr lang="nb-NO" sz="2000" dirty="0" smtClean="0"/>
              <a:t> </a:t>
            </a:r>
            <a:r>
              <a:rPr lang="nb-NO" sz="2000" dirty="0" err="1" smtClean="0"/>
              <a:t>work</a:t>
            </a:r>
            <a:r>
              <a:rPr lang="nb-NO" sz="2000" dirty="0" smtClean="0"/>
              <a:t> </a:t>
            </a:r>
            <a:r>
              <a:rPr lang="nb-NO" sz="2000" dirty="0" err="1" smtClean="0"/>
              <a:t>of</a:t>
            </a:r>
            <a:r>
              <a:rPr lang="nb-NO" sz="2000" dirty="0" smtClean="0"/>
              <a:t> </a:t>
            </a:r>
            <a:r>
              <a:rPr lang="nb-NO" sz="2000" dirty="0" err="1" smtClean="0"/>
              <a:t>Acemoglu</a:t>
            </a:r>
            <a:r>
              <a:rPr lang="nb-NO" sz="2000" dirty="0" smtClean="0"/>
              <a:t>, Johnson and Robinson (</a:t>
            </a:r>
            <a:r>
              <a:rPr lang="nb-NO" sz="2000" dirty="0" err="1" smtClean="0"/>
              <a:t>next</a:t>
            </a:r>
            <a:r>
              <a:rPr lang="nb-NO" sz="2000" dirty="0" smtClean="0"/>
              <a:t> </a:t>
            </a:r>
            <a:r>
              <a:rPr lang="nb-NO" sz="2000" dirty="0" err="1" smtClean="0"/>
              <a:t>week</a:t>
            </a:r>
            <a:r>
              <a:rPr lang="nb-NO" sz="2000" dirty="0"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nb-NO" dirty="0" err="1" smtClean="0"/>
              <a:t>Further</a:t>
            </a:r>
            <a:r>
              <a:rPr lang="nb-NO" dirty="0" smtClean="0"/>
              <a:t> </a:t>
            </a:r>
            <a:r>
              <a:rPr lang="nb-NO" dirty="0" err="1" smtClean="0"/>
              <a:t>reading</a:t>
            </a:r>
            <a:endParaRPr lang="nb-NO" dirty="0" smtClean="0"/>
          </a:p>
        </p:txBody>
      </p:sp>
      <p:sp>
        <p:nvSpPr>
          <p:cNvPr id="38915" name="Content Placeholder 2"/>
          <p:cNvSpPr>
            <a:spLocks noGrp="1"/>
          </p:cNvSpPr>
          <p:nvPr>
            <p:ph idx="1"/>
          </p:nvPr>
        </p:nvSpPr>
        <p:spPr/>
        <p:txBody>
          <a:bodyPr/>
          <a:lstStyle/>
          <a:p>
            <a:r>
              <a:rPr lang="en-US" sz="1200" dirty="0" err="1" smtClean="0"/>
              <a:t>Acemoglu's</a:t>
            </a:r>
            <a:r>
              <a:rPr lang="en-US" sz="1200" dirty="0" smtClean="0"/>
              <a:t> review essay of PT: </a:t>
            </a:r>
            <a:r>
              <a:rPr lang="en-US" sz="1200" dirty="0" smtClean="0">
                <a:hlinkClick r:id="rId3"/>
              </a:rPr>
              <a:t>http://www.atypon-link.com/doi/abs/10.1257/002205105775362069</a:t>
            </a:r>
            <a:r>
              <a:rPr lang="en-US" sz="1200" dirty="0" smtClean="0"/>
              <a:t>  </a:t>
            </a:r>
          </a:p>
          <a:p>
            <a:r>
              <a:rPr lang="en-US" sz="1200" dirty="0" smtClean="0"/>
              <a:t>P&amp;T's book: </a:t>
            </a:r>
            <a:r>
              <a:rPr lang="en-US" sz="1200" dirty="0" smtClean="0">
                <a:hlinkClick r:id="rId4"/>
              </a:rPr>
              <a:t>http://mitpress.mit.edu/catalog/item/default.asp?ttype=2&amp;tid=9930</a:t>
            </a:r>
            <a:r>
              <a:rPr lang="en-US" sz="1200" dirty="0" smtClean="0"/>
              <a:t> </a:t>
            </a:r>
          </a:p>
          <a:p>
            <a:r>
              <a:rPr lang="en-US" sz="1200" dirty="0" err="1" smtClean="0"/>
              <a:t>Besley</a:t>
            </a:r>
            <a:r>
              <a:rPr lang="en-US" sz="1200" dirty="0" smtClean="0"/>
              <a:t> and Case00: </a:t>
            </a:r>
            <a:r>
              <a:rPr lang="en-US" sz="1200" dirty="0" smtClean="0">
                <a:hlinkClick r:id="rId5"/>
              </a:rPr>
              <a:t>http://www.blackwell-synergy.com/doi/pdf/10.1111/1468-0297.00578</a:t>
            </a:r>
            <a:r>
              <a:rPr lang="en-US" sz="1200" dirty="0" smtClean="0"/>
              <a:t> </a:t>
            </a:r>
          </a:p>
          <a:p>
            <a:r>
              <a:rPr lang="en-US" sz="1200" dirty="0" smtClean="0"/>
              <a:t>Jared Diamonds book 'Guns, germs and steel‘:  </a:t>
            </a:r>
            <a:r>
              <a:rPr lang="en-US" sz="1200" dirty="0" smtClean="0">
                <a:hlinkClick r:id="rId6"/>
              </a:rPr>
              <a:t>http://www.amazon.com/Guns-Germs-Steel-Fates-Societies/dp/0393317552</a:t>
            </a:r>
            <a:endParaRPr lang="en-US" sz="1200" dirty="0" smtClean="0"/>
          </a:p>
          <a:p>
            <a:r>
              <a:rPr lang="en-US" sz="1200" smtClean="0"/>
              <a:t>AJR </a:t>
            </a:r>
            <a:r>
              <a:rPr lang="en-US" sz="1200" dirty="0" smtClean="0"/>
              <a:t>“Institutions as the fundamental cause of long run growth” Handbook of Economic Growth. </a:t>
            </a:r>
            <a:r>
              <a:rPr lang="en-US" sz="1200" dirty="0" smtClean="0">
                <a:hlinkClick r:id="rId7"/>
              </a:rPr>
              <a:t>http://dx.doi.org/10.1016/S1574-0684(05)01006-3</a:t>
            </a:r>
            <a:r>
              <a:rPr lang="en-US" sz="1200" dirty="0" smtClean="0"/>
              <a:t> </a:t>
            </a:r>
          </a:p>
          <a:p>
            <a:endParaRPr lang="en-US" sz="1200" dirty="0" smtClean="0"/>
          </a:p>
          <a:p>
            <a:endParaRPr lang="en-US" sz="1200" dirty="0" smtClean="0"/>
          </a:p>
          <a:p>
            <a:endParaRPr lang="en-US" sz="1200" dirty="0" smtClean="0"/>
          </a:p>
          <a:p>
            <a:r>
              <a:rPr lang="en-US" sz="1200" dirty="0" smtClean="0"/>
              <a:t>Links to Hall and Jones, </a:t>
            </a:r>
            <a:r>
              <a:rPr lang="en-US" sz="1200" dirty="0" err="1" smtClean="0"/>
              <a:t>Acemoglu</a:t>
            </a:r>
            <a:r>
              <a:rPr lang="en-US" sz="1200" dirty="0" smtClean="0"/>
              <a:t>, Johnson and Robinson, </a:t>
            </a:r>
            <a:r>
              <a:rPr lang="en-US" sz="1200" dirty="0" err="1" smtClean="0"/>
              <a:t>Acemoglu</a:t>
            </a:r>
            <a:r>
              <a:rPr lang="en-US" sz="1200" dirty="0" smtClean="0"/>
              <a:t> and Johnson are on the reading list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nb-NO" dirty="0" err="1" smtClean="0"/>
              <a:t>Institutions</a:t>
            </a:r>
            <a:r>
              <a:rPr lang="nb-NO" dirty="0" smtClean="0"/>
              <a:t> </a:t>
            </a:r>
            <a:r>
              <a:rPr lang="nb-NO" dirty="0" err="1" smtClean="0"/>
              <a:t>defined</a:t>
            </a:r>
            <a:r>
              <a:rPr lang="nb-NO" dirty="0" smtClean="0"/>
              <a:t> </a:t>
            </a:r>
            <a:r>
              <a:rPr lang="nb-NO" dirty="0" err="1" smtClean="0"/>
              <a:t>cont</a:t>
            </a:r>
            <a:r>
              <a:rPr lang="nb-NO" dirty="0" smtClean="0"/>
              <a:t>.</a:t>
            </a:r>
          </a:p>
        </p:txBody>
      </p:sp>
      <p:sp>
        <p:nvSpPr>
          <p:cNvPr id="4099" name="Content Placeholder 2"/>
          <p:cNvSpPr>
            <a:spLocks noGrp="1"/>
          </p:cNvSpPr>
          <p:nvPr>
            <p:ph type="body" idx="1"/>
          </p:nvPr>
        </p:nvSpPr>
        <p:spPr/>
        <p:txBody>
          <a:bodyPr/>
          <a:lstStyle/>
          <a:p>
            <a:pPr eaLnBrk="1" hangingPunct="1"/>
            <a:r>
              <a:rPr lang="nb-NO" sz="2400" dirty="0" err="1" smtClean="0"/>
              <a:t>Examples</a:t>
            </a:r>
            <a:endParaRPr lang="nb-NO" sz="2400" dirty="0" smtClean="0"/>
          </a:p>
          <a:p>
            <a:pPr lvl="1" eaLnBrk="1" hangingPunct="1"/>
            <a:r>
              <a:rPr lang="nb-NO" sz="2200" dirty="0" err="1" smtClean="0"/>
              <a:t>Economic</a:t>
            </a:r>
            <a:r>
              <a:rPr lang="nb-NO" sz="2200" dirty="0" smtClean="0"/>
              <a:t> </a:t>
            </a:r>
            <a:r>
              <a:rPr lang="nb-NO" sz="2200" dirty="0" err="1" smtClean="0"/>
              <a:t>institutions</a:t>
            </a:r>
            <a:endParaRPr lang="nb-NO" sz="2200" dirty="0" smtClean="0"/>
          </a:p>
          <a:p>
            <a:pPr lvl="2" eaLnBrk="1" hangingPunct="1"/>
            <a:r>
              <a:rPr lang="nb-NO" sz="1400" dirty="0" err="1" smtClean="0"/>
              <a:t>Contracts</a:t>
            </a:r>
            <a:r>
              <a:rPr lang="nb-NO" sz="1400" dirty="0" smtClean="0"/>
              <a:t> </a:t>
            </a:r>
            <a:r>
              <a:rPr lang="nb-NO" sz="1400" dirty="0" err="1" smtClean="0"/>
              <a:t>that</a:t>
            </a:r>
            <a:r>
              <a:rPr lang="nb-NO" sz="1400" dirty="0" smtClean="0"/>
              <a:t> </a:t>
            </a:r>
            <a:r>
              <a:rPr lang="nb-NO" sz="1400" dirty="0" err="1" smtClean="0"/>
              <a:t>can</a:t>
            </a:r>
            <a:r>
              <a:rPr lang="nb-NO" sz="1400" dirty="0" smtClean="0"/>
              <a:t> be </a:t>
            </a:r>
            <a:r>
              <a:rPr lang="nb-NO" sz="1400" dirty="0" err="1" smtClean="0"/>
              <a:t>written</a:t>
            </a:r>
            <a:r>
              <a:rPr lang="nb-NO" sz="1400" dirty="0" smtClean="0"/>
              <a:t> and </a:t>
            </a:r>
            <a:r>
              <a:rPr lang="nb-NO" sz="1400" dirty="0" err="1" smtClean="0"/>
              <a:t>enforced</a:t>
            </a:r>
            <a:endParaRPr lang="nb-NO" sz="1400" dirty="0" smtClean="0"/>
          </a:p>
          <a:p>
            <a:pPr lvl="2" eaLnBrk="1" hangingPunct="1"/>
            <a:r>
              <a:rPr lang="nb-NO" sz="1400" dirty="0" err="1" smtClean="0"/>
              <a:t>Presence</a:t>
            </a:r>
            <a:r>
              <a:rPr lang="nb-NO" sz="1400" dirty="0" smtClean="0"/>
              <a:t> and </a:t>
            </a:r>
            <a:r>
              <a:rPr lang="nb-NO" sz="1400" dirty="0" err="1" smtClean="0"/>
              <a:t>perfection</a:t>
            </a:r>
            <a:r>
              <a:rPr lang="nb-NO" sz="1400" dirty="0" smtClean="0"/>
              <a:t> </a:t>
            </a:r>
            <a:r>
              <a:rPr lang="nb-NO" sz="1400" dirty="0" err="1" smtClean="0"/>
              <a:t>of</a:t>
            </a:r>
            <a:r>
              <a:rPr lang="nb-NO" sz="1400" dirty="0" smtClean="0"/>
              <a:t> market</a:t>
            </a:r>
          </a:p>
          <a:p>
            <a:pPr lvl="1" eaLnBrk="1" hangingPunct="1"/>
            <a:r>
              <a:rPr lang="nb-NO" sz="2000" dirty="0" err="1" smtClean="0"/>
              <a:t>Political</a:t>
            </a:r>
            <a:r>
              <a:rPr lang="nb-NO" sz="2000" dirty="0" smtClean="0"/>
              <a:t> </a:t>
            </a:r>
            <a:r>
              <a:rPr lang="nb-NO" sz="2000" dirty="0" err="1" smtClean="0"/>
              <a:t>institutions</a:t>
            </a:r>
            <a:r>
              <a:rPr lang="nb-NO" sz="2000" dirty="0" smtClean="0"/>
              <a:t> </a:t>
            </a:r>
          </a:p>
          <a:p>
            <a:pPr lvl="2" eaLnBrk="1" hangingPunct="1"/>
            <a:r>
              <a:rPr lang="nb-NO" sz="1400" dirty="0" smtClean="0"/>
              <a:t>Form </a:t>
            </a:r>
            <a:r>
              <a:rPr lang="nb-NO" sz="1400" dirty="0" err="1" smtClean="0"/>
              <a:t>of</a:t>
            </a:r>
            <a:r>
              <a:rPr lang="nb-NO" sz="1400" dirty="0" smtClean="0"/>
              <a:t> </a:t>
            </a:r>
            <a:r>
              <a:rPr lang="nb-NO" sz="1400" dirty="0" err="1" smtClean="0"/>
              <a:t>government</a:t>
            </a:r>
            <a:endParaRPr lang="nb-NO" sz="1400" dirty="0" smtClean="0"/>
          </a:p>
          <a:p>
            <a:pPr lvl="2" eaLnBrk="1" hangingPunct="1"/>
            <a:r>
              <a:rPr lang="nb-NO" sz="1400" dirty="0" err="1" smtClean="0"/>
              <a:t>Extent</a:t>
            </a:r>
            <a:r>
              <a:rPr lang="nb-NO" sz="1400" dirty="0" smtClean="0"/>
              <a:t> </a:t>
            </a:r>
            <a:r>
              <a:rPr lang="nb-NO" sz="1400" dirty="0" err="1" smtClean="0"/>
              <a:t>of</a:t>
            </a:r>
            <a:r>
              <a:rPr lang="nb-NO" sz="1400" dirty="0" smtClean="0"/>
              <a:t> </a:t>
            </a:r>
            <a:r>
              <a:rPr lang="nb-NO" sz="1400" dirty="0" err="1" smtClean="0"/>
              <a:t>checks</a:t>
            </a:r>
            <a:r>
              <a:rPr lang="nb-NO" sz="1400" dirty="0" smtClean="0"/>
              <a:t> and </a:t>
            </a:r>
            <a:r>
              <a:rPr lang="nb-NO" sz="1400" dirty="0" err="1" smtClean="0"/>
              <a:t>balances</a:t>
            </a:r>
            <a:endParaRPr lang="nb-NO" sz="1400" dirty="0" smtClean="0"/>
          </a:p>
          <a:p>
            <a:pPr lvl="2" eaLnBrk="1" hangingPunct="1"/>
            <a:r>
              <a:rPr lang="nb-NO" sz="1400" dirty="0" err="1" smtClean="0"/>
              <a:t>Bureaucracy</a:t>
            </a:r>
            <a:endParaRPr lang="nb-NO" sz="1400" dirty="0" smtClean="0"/>
          </a:p>
          <a:p>
            <a:pPr lvl="2" eaLnBrk="1" hangingPunct="1"/>
            <a:r>
              <a:rPr lang="nb-NO" sz="1400" dirty="0" err="1" smtClean="0"/>
              <a:t>Federalism</a:t>
            </a:r>
            <a:endParaRPr lang="nb-NO" sz="1400" dirty="0" smtClean="0"/>
          </a:p>
          <a:p>
            <a:pPr eaLnBrk="1" hangingPunct="1"/>
            <a:endParaRPr lang="nb-NO"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nb-NO" dirty="0" err="1" smtClean="0"/>
              <a:t>Institutions</a:t>
            </a:r>
            <a:r>
              <a:rPr lang="nb-NO" dirty="0" smtClean="0"/>
              <a:t> </a:t>
            </a:r>
            <a:r>
              <a:rPr lang="nb-NO" dirty="0" err="1" smtClean="0"/>
              <a:t>defined</a:t>
            </a:r>
            <a:r>
              <a:rPr lang="nb-NO" dirty="0" smtClean="0"/>
              <a:t> </a:t>
            </a:r>
            <a:r>
              <a:rPr lang="nb-NO" dirty="0" err="1" smtClean="0"/>
              <a:t>cont</a:t>
            </a:r>
            <a:r>
              <a:rPr lang="nb-NO" dirty="0" smtClean="0"/>
              <a:t>.</a:t>
            </a:r>
          </a:p>
        </p:txBody>
      </p:sp>
      <p:sp>
        <p:nvSpPr>
          <p:cNvPr id="4099" name="Content Placeholder 2"/>
          <p:cNvSpPr>
            <a:spLocks noGrp="1"/>
          </p:cNvSpPr>
          <p:nvPr>
            <p:ph type="body" idx="1"/>
          </p:nvPr>
        </p:nvSpPr>
        <p:spPr/>
        <p:txBody>
          <a:bodyPr/>
          <a:lstStyle/>
          <a:p>
            <a:pPr eaLnBrk="1" hangingPunct="1"/>
            <a:r>
              <a:rPr lang="nb-NO" sz="2400" dirty="0" err="1" smtClean="0"/>
              <a:t>Examples</a:t>
            </a:r>
            <a:endParaRPr lang="nb-NO" sz="2400" dirty="0" smtClean="0"/>
          </a:p>
          <a:p>
            <a:pPr lvl="1" eaLnBrk="1" hangingPunct="1"/>
            <a:r>
              <a:rPr lang="nb-NO" sz="2200" dirty="0" err="1" smtClean="0"/>
              <a:t>Economic</a:t>
            </a:r>
            <a:r>
              <a:rPr lang="nb-NO" sz="2200" dirty="0" smtClean="0"/>
              <a:t> </a:t>
            </a:r>
            <a:r>
              <a:rPr lang="nb-NO" sz="2200" dirty="0" err="1" smtClean="0"/>
              <a:t>institutions</a:t>
            </a:r>
            <a:endParaRPr lang="nb-NO" sz="2200" dirty="0" smtClean="0"/>
          </a:p>
          <a:p>
            <a:pPr lvl="2" eaLnBrk="1" hangingPunct="1"/>
            <a:r>
              <a:rPr lang="nb-NO" sz="1400" dirty="0" err="1" smtClean="0"/>
              <a:t>Contracts</a:t>
            </a:r>
            <a:r>
              <a:rPr lang="nb-NO" sz="1400" dirty="0" smtClean="0"/>
              <a:t> </a:t>
            </a:r>
            <a:r>
              <a:rPr lang="nb-NO" sz="1400" dirty="0" err="1" smtClean="0"/>
              <a:t>that</a:t>
            </a:r>
            <a:r>
              <a:rPr lang="nb-NO" sz="1400" dirty="0" smtClean="0"/>
              <a:t> </a:t>
            </a:r>
            <a:r>
              <a:rPr lang="nb-NO" sz="1400" dirty="0" err="1" smtClean="0"/>
              <a:t>can</a:t>
            </a:r>
            <a:r>
              <a:rPr lang="nb-NO" sz="1400" dirty="0" smtClean="0"/>
              <a:t> be </a:t>
            </a:r>
            <a:r>
              <a:rPr lang="nb-NO" sz="1400" dirty="0" err="1" smtClean="0"/>
              <a:t>written</a:t>
            </a:r>
            <a:r>
              <a:rPr lang="nb-NO" sz="1400" dirty="0" smtClean="0"/>
              <a:t> and </a:t>
            </a:r>
            <a:r>
              <a:rPr lang="nb-NO" sz="1400" dirty="0" err="1" smtClean="0"/>
              <a:t>enforced</a:t>
            </a:r>
            <a:endParaRPr lang="nb-NO" sz="1400" dirty="0" smtClean="0"/>
          </a:p>
          <a:p>
            <a:pPr lvl="2" eaLnBrk="1" hangingPunct="1"/>
            <a:r>
              <a:rPr lang="nb-NO" sz="1400" dirty="0" err="1" smtClean="0"/>
              <a:t>Presence</a:t>
            </a:r>
            <a:r>
              <a:rPr lang="nb-NO" sz="1400" dirty="0" smtClean="0"/>
              <a:t> and </a:t>
            </a:r>
            <a:r>
              <a:rPr lang="nb-NO" sz="1400" dirty="0" err="1" smtClean="0"/>
              <a:t>perfection</a:t>
            </a:r>
            <a:r>
              <a:rPr lang="nb-NO" sz="1400" dirty="0" smtClean="0"/>
              <a:t> </a:t>
            </a:r>
            <a:r>
              <a:rPr lang="nb-NO" sz="1400" dirty="0" err="1" smtClean="0"/>
              <a:t>of</a:t>
            </a:r>
            <a:r>
              <a:rPr lang="nb-NO" sz="1400" dirty="0" smtClean="0"/>
              <a:t> market</a:t>
            </a:r>
          </a:p>
          <a:p>
            <a:pPr lvl="1" eaLnBrk="1" hangingPunct="1"/>
            <a:r>
              <a:rPr lang="nb-NO" sz="2000" dirty="0" err="1" smtClean="0"/>
              <a:t>Political</a:t>
            </a:r>
            <a:r>
              <a:rPr lang="nb-NO" sz="2000" dirty="0" smtClean="0"/>
              <a:t> </a:t>
            </a:r>
            <a:r>
              <a:rPr lang="nb-NO" sz="2000" dirty="0" err="1" smtClean="0"/>
              <a:t>institutions</a:t>
            </a:r>
            <a:r>
              <a:rPr lang="nb-NO" sz="2000" dirty="0" smtClean="0"/>
              <a:t> </a:t>
            </a:r>
          </a:p>
          <a:p>
            <a:pPr lvl="2" eaLnBrk="1" hangingPunct="1"/>
            <a:r>
              <a:rPr lang="nb-NO" sz="1400" dirty="0" smtClean="0"/>
              <a:t>Form </a:t>
            </a:r>
            <a:r>
              <a:rPr lang="nb-NO" sz="1400" dirty="0" err="1" smtClean="0"/>
              <a:t>of</a:t>
            </a:r>
            <a:r>
              <a:rPr lang="nb-NO" sz="1400" dirty="0" smtClean="0"/>
              <a:t> </a:t>
            </a:r>
            <a:r>
              <a:rPr lang="nb-NO" sz="1400" dirty="0" err="1" smtClean="0"/>
              <a:t>government</a:t>
            </a:r>
            <a:endParaRPr lang="nb-NO" sz="1400" dirty="0" smtClean="0"/>
          </a:p>
          <a:p>
            <a:pPr lvl="2" eaLnBrk="1" hangingPunct="1"/>
            <a:r>
              <a:rPr lang="nb-NO" sz="1400" dirty="0" err="1" smtClean="0"/>
              <a:t>Extent</a:t>
            </a:r>
            <a:r>
              <a:rPr lang="nb-NO" sz="1400" dirty="0" smtClean="0"/>
              <a:t> </a:t>
            </a:r>
            <a:r>
              <a:rPr lang="nb-NO" sz="1400" dirty="0" err="1" smtClean="0"/>
              <a:t>of</a:t>
            </a:r>
            <a:r>
              <a:rPr lang="nb-NO" sz="1400" dirty="0" smtClean="0"/>
              <a:t> </a:t>
            </a:r>
            <a:r>
              <a:rPr lang="nb-NO" sz="1400" dirty="0" err="1" smtClean="0"/>
              <a:t>checks</a:t>
            </a:r>
            <a:r>
              <a:rPr lang="nb-NO" sz="1400" dirty="0" smtClean="0"/>
              <a:t> and </a:t>
            </a:r>
            <a:r>
              <a:rPr lang="nb-NO" sz="1400" dirty="0" err="1" smtClean="0"/>
              <a:t>balances</a:t>
            </a:r>
            <a:endParaRPr lang="nb-NO" sz="1400" dirty="0" smtClean="0"/>
          </a:p>
          <a:p>
            <a:pPr lvl="2" eaLnBrk="1" hangingPunct="1"/>
            <a:r>
              <a:rPr lang="nb-NO" sz="1400" dirty="0" err="1" smtClean="0"/>
              <a:t>Bureaucracy</a:t>
            </a:r>
            <a:endParaRPr lang="nb-NO" sz="1400" dirty="0" smtClean="0"/>
          </a:p>
          <a:p>
            <a:pPr lvl="2" eaLnBrk="1" hangingPunct="1"/>
            <a:r>
              <a:rPr lang="nb-NO" sz="1400" dirty="0" err="1" smtClean="0"/>
              <a:t>Federalism</a:t>
            </a:r>
            <a:endParaRPr lang="nb-NO" sz="1400" dirty="0" smtClean="0"/>
          </a:p>
          <a:p>
            <a:pPr eaLnBrk="1" hangingPunct="1"/>
            <a:endParaRPr lang="nb-NO" sz="1800" dirty="0" smtClean="0"/>
          </a:p>
          <a:p>
            <a:pPr eaLnBrk="1" hangingPunct="1"/>
            <a:r>
              <a:rPr lang="nb-NO" sz="1800" dirty="0" err="1" smtClean="0"/>
              <a:t>Economic</a:t>
            </a:r>
            <a:r>
              <a:rPr lang="nb-NO" sz="1800" dirty="0" smtClean="0"/>
              <a:t> </a:t>
            </a:r>
            <a:r>
              <a:rPr lang="nb-NO" sz="1800" dirty="0" err="1" smtClean="0"/>
              <a:t>institutions</a:t>
            </a:r>
            <a:r>
              <a:rPr lang="nb-NO" sz="1800" dirty="0" smtClean="0"/>
              <a:t> </a:t>
            </a:r>
            <a:r>
              <a:rPr lang="nb-NO" sz="1800" dirty="0" err="1" smtClean="0"/>
              <a:t>shape</a:t>
            </a:r>
            <a:r>
              <a:rPr lang="nb-NO" sz="1800" dirty="0" smtClean="0"/>
              <a:t> </a:t>
            </a:r>
            <a:r>
              <a:rPr lang="nb-NO" sz="1800" dirty="0" err="1" smtClean="0"/>
              <a:t>the</a:t>
            </a:r>
            <a:r>
              <a:rPr lang="nb-NO" sz="1800" dirty="0" smtClean="0"/>
              <a:t> </a:t>
            </a:r>
            <a:r>
              <a:rPr lang="nb-NO" sz="1800" dirty="0" err="1" smtClean="0"/>
              <a:t>incentives</a:t>
            </a:r>
            <a:r>
              <a:rPr lang="nb-NO" sz="1800" dirty="0" smtClean="0"/>
              <a:t> </a:t>
            </a:r>
            <a:r>
              <a:rPr lang="nb-NO" sz="1800" dirty="0" err="1" smtClean="0"/>
              <a:t>of</a:t>
            </a:r>
            <a:r>
              <a:rPr lang="nb-NO" sz="1800" dirty="0" smtClean="0"/>
              <a:t> </a:t>
            </a:r>
            <a:r>
              <a:rPr lang="nb-NO" sz="1800" dirty="0" err="1" smtClean="0"/>
              <a:t>economic</a:t>
            </a:r>
            <a:r>
              <a:rPr lang="nb-NO" sz="1800" dirty="0" smtClean="0"/>
              <a:t> </a:t>
            </a:r>
            <a:r>
              <a:rPr lang="nb-NO" sz="1800" dirty="0" err="1" smtClean="0"/>
              <a:t>actors</a:t>
            </a:r>
            <a:endParaRPr lang="nb-NO" sz="1800" dirty="0" smtClean="0"/>
          </a:p>
          <a:p>
            <a:pPr eaLnBrk="1" hangingPunct="1"/>
            <a:r>
              <a:rPr lang="nb-NO" sz="1800" dirty="0" err="1" smtClean="0"/>
              <a:t>Political</a:t>
            </a:r>
            <a:r>
              <a:rPr lang="nb-NO" sz="1800" dirty="0" smtClean="0"/>
              <a:t> </a:t>
            </a:r>
            <a:r>
              <a:rPr lang="nb-NO" sz="1800" dirty="0" err="1" smtClean="0"/>
              <a:t>institutions</a:t>
            </a:r>
            <a:r>
              <a:rPr lang="nb-NO" sz="1800" dirty="0" smtClean="0"/>
              <a:t> </a:t>
            </a:r>
            <a:r>
              <a:rPr lang="nb-NO" sz="1800" dirty="0" err="1" smtClean="0"/>
              <a:t>shape</a:t>
            </a:r>
            <a:r>
              <a:rPr lang="nb-NO" sz="1800" dirty="0" smtClean="0"/>
              <a:t> </a:t>
            </a:r>
            <a:r>
              <a:rPr lang="nb-NO" sz="1800" dirty="0" err="1" smtClean="0"/>
              <a:t>the</a:t>
            </a:r>
            <a:r>
              <a:rPr lang="nb-NO" sz="1800" dirty="0" smtClean="0"/>
              <a:t> </a:t>
            </a:r>
            <a:r>
              <a:rPr lang="nb-NO" sz="1800" dirty="0" err="1" smtClean="0"/>
              <a:t>incentives</a:t>
            </a:r>
            <a:r>
              <a:rPr lang="nb-NO" sz="1800" dirty="0" smtClean="0"/>
              <a:t> </a:t>
            </a:r>
            <a:r>
              <a:rPr lang="nb-NO" sz="1800" dirty="0" err="1" smtClean="0"/>
              <a:t>of</a:t>
            </a:r>
            <a:r>
              <a:rPr lang="nb-NO" sz="1800" dirty="0" smtClean="0"/>
              <a:t> </a:t>
            </a:r>
            <a:r>
              <a:rPr lang="nb-NO" sz="1800" dirty="0" err="1" smtClean="0"/>
              <a:t>political</a:t>
            </a:r>
            <a:r>
              <a:rPr lang="nb-NO" sz="1800" dirty="0" smtClean="0"/>
              <a:t> </a:t>
            </a:r>
            <a:r>
              <a:rPr lang="nb-NO" sz="1800" dirty="0" err="1" smtClean="0"/>
              <a:t>actors</a:t>
            </a:r>
            <a:endParaRPr lang="nb-NO" sz="1800" dirty="0" smtClean="0"/>
          </a:p>
          <a:p>
            <a:pPr eaLnBrk="1" hangingPunct="1"/>
            <a:endParaRPr lang="nb-NO" sz="1800" dirty="0" smtClean="0"/>
          </a:p>
          <a:p>
            <a:pPr eaLnBrk="1" hangingPunct="1"/>
            <a:r>
              <a:rPr lang="nb-NO" sz="1800" dirty="0" smtClean="0"/>
              <a:t>Key </a:t>
            </a:r>
            <a:r>
              <a:rPr lang="nb-NO" sz="1800" dirty="0" err="1" smtClean="0"/>
              <a:t>difference</a:t>
            </a:r>
            <a:r>
              <a:rPr lang="nb-NO" sz="1800" dirty="0" smtClean="0"/>
              <a:t> from </a:t>
            </a:r>
            <a:r>
              <a:rPr lang="nb-NO" sz="1800" dirty="0" err="1" smtClean="0"/>
              <a:t>policies</a:t>
            </a:r>
            <a:r>
              <a:rPr lang="nb-NO" sz="1800" dirty="0" smtClean="0"/>
              <a:t>: </a:t>
            </a:r>
            <a:r>
              <a:rPr lang="nb-NO" sz="1800" dirty="0" err="1" smtClean="0"/>
              <a:t>durability</a:t>
            </a:r>
            <a:endParaRPr lang="nb-NO"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Institutions</a:t>
            </a:r>
            <a:r>
              <a:rPr lang="nb-NO" dirty="0" smtClean="0"/>
              <a:t> </a:t>
            </a:r>
            <a:r>
              <a:rPr lang="nb-NO" dirty="0" err="1" smtClean="0"/>
              <a:t>defined</a:t>
            </a:r>
            <a:r>
              <a:rPr lang="nb-NO" dirty="0" smtClean="0"/>
              <a:t> </a:t>
            </a:r>
            <a:r>
              <a:rPr lang="nb-NO" dirty="0" err="1" smtClean="0"/>
              <a:t>cont</a:t>
            </a:r>
            <a:r>
              <a:rPr lang="nb-NO" dirty="0" smtClean="0"/>
              <a:t>.</a:t>
            </a:r>
            <a:endParaRPr lang="nb-NO" dirty="0"/>
          </a:p>
        </p:txBody>
      </p:sp>
      <p:sp>
        <p:nvSpPr>
          <p:cNvPr id="3" name="Content Placeholder 2"/>
          <p:cNvSpPr>
            <a:spLocks noGrp="1"/>
          </p:cNvSpPr>
          <p:nvPr>
            <p:ph idx="1"/>
          </p:nvPr>
        </p:nvSpPr>
        <p:spPr/>
        <p:txBody>
          <a:bodyPr/>
          <a:lstStyle/>
          <a:p>
            <a:pPr lvl="1"/>
            <a:r>
              <a:rPr lang="nb-NO" dirty="0" err="1" smtClean="0"/>
              <a:t>If</a:t>
            </a:r>
            <a:r>
              <a:rPr lang="nb-NO" dirty="0" smtClean="0"/>
              <a:t> </a:t>
            </a:r>
            <a:r>
              <a:rPr lang="nb-NO" dirty="0" err="1" smtClean="0"/>
              <a:t>institutions</a:t>
            </a:r>
            <a:r>
              <a:rPr lang="nb-NO" dirty="0" smtClean="0"/>
              <a:t> </a:t>
            </a:r>
            <a:r>
              <a:rPr lang="nb-NO" dirty="0" err="1" smtClean="0"/>
              <a:t>are</a:t>
            </a:r>
            <a:r>
              <a:rPr lang="nb-NO" dirty="0" smtClean="0"/>
              <a:t> </a:t>
            </a:r>
            <a:r>
              <a:rPr lang="nb-NO" dirty="0" err="1" smtClean="0"/>
              <a:t>the</a:t>
            </a:r>
            <a:r>
              <a:rPr lang="nb-NO" dirty="0" smtClean="0"/>
              <a:t> </a:t>
            </a:r>
            <a:r>
              <a:rPr lang="nb-NO" dirty="0" err="1" smtClean="0"/>
              <a:t>rules</a:t>
            </a:r>
            <a:r>
              <a:rPr lang="nb-NO" dirty="0" smtClean="0"/>
              <a:t> </a:t>
            </a:r>
            <a:r>
              <a:rPr lang="nb-NO" dirty="0" err="1" smtClean="0"/>
              <a:t>of</a:t>
            </a:r>
            <a:r>
              <a:rPr lang="nb-NO" dirty="0" smtClean="0"/>
              <a:t> </a:t>
            </a:r>
            <a:r>
              <a:rPr lang="nb-NO" dirty="0" err="1" smtClean="0"/>
              <a:t>the</a:t>
            </a:r>
            <a:r>
              <a:rPr lang="nb-NO" dirty="0" smtClean="0"/>
              <a:t> game, </a:t>
            </a:r>
            <a:r>
              <a:rPr lang="nb-NO" dirty="0" err="1" smtClean="0"/>
              <a:t>then</a:t>
            </a:r>
            <a:r>
              <a:rPr lang="nb-NO" dirty="0" smtClean="0"/>
              <a:t> </a:t>
            </a:r>
            <a:r>
              <a:rPr lang="nb-NO" dirty="0" err="1" smtClean="0"/>
              <a:t>organizations</a:t>
            </a:r>
            <a:r>
              <a:rPr lang="nb-NO" dirty="0" smtClean="0"/>
              <a:t> and </a:t>
            </a:r>
            <a:r>
              <a:rPr lang="nb-NO" dirty="0" err="1" smtClean="0"/>
              <a:t>their</a:t>
            </a:r>
            <a:r>
              <a:rPr lang="nb-NO" dirty="0" smtClean="0"/>
              <a:t> </a:t>
            </a:r>
            <a:r>
              <a:rPr lang="nb-NO" dirty="0" err="1" smtClean="0"/>
              <a:t>entrepreneurs</a:t>
            </a:r>
            <a:r>
              <a:rPr lang="nb-NO" dirty="0" smtClean="0"/>
              <a:t> </a:t>
            </a:r>
            <a:r>
              <a:rPr lang="nb-NO" dirty="0" err="1" smtClean="0"/>
              <a:t>are</a:t>
            </a:r>
            <a:r>
              <a:rPr lang="nb-NO" dirty="0" smtClean="0"/>
              <a:t> </a:t>
            </a:r>
            <a:r>
              <a:rPr lang="nb-NO" dirty="0" err="1" smtClean="0"/>
              <a:t>the</a:t>
            </a:r>
            <a:r>
              <a:rPr lang="nb-NO" dirty="0" smtClean="0"/>
              <a:t> </a:t>
            </a:r>
            <a:r>
              <a:rPr lang="nb-NO" dirty="0" err="1" smtClean="0"/>
              <a:t>players</a:t>
            </a:r>
            <a:r>
              <a:rPr lang="nb-NO" dirty="0" smtClean="0"/>
              <a:t>. </a:t>
            </a:r>
          </a:p>
          <a:p>
            <a:pPr lvl="1"/>
            <a:r>
              <a:rPr lang="nb-NO" dirty="0" smtClean="0"/>
              <a:t>Organizations </a:t>
            </a:r>
            <a:r>
              <a:rPr lang="nb-NO" dirty="0" err="1" smtClean="0"/>
              <a:t>are</a:t>
            </a:r>
            <a:r>
              <a:rPr lang="nb-NO" dirty="0" smtClean="0"/>
              <a:t> </a:t>
            </a:r>
            <a:r>
              <a:rPr lang="nb-NO" dirty="0" err="1" smtClean="0"/>
              <a:t>made</a:t>
            </a:r>
            <a:r>
              <a:rPr lang="nb-NO" dirty="0" smtClean="0"/>
              <a:t> up </a:t>
            </a:r>
            <a:r>
              <a:rPr lang="nb-NO" dirty="0" err="1" smtClean="0"/>
              <a:t>of</a:t>
            </a:r>
            <a:r>
              <a:rPr lang="nb-NO" dirty="0" smtClean="0"/>
              <a:t> </a:t>
            </a:r>
            <a:r>
              <a:rPr lang="nb-NO" dirty="0" err="1" smtClean="0"/>
              <a:t>groups</a:t>
            </a:r>
            <a:r>
              <a:rPr lang="nb-NO" dirty="0" smtClean="0"/>
              <a:t> </a:t>
            </a:r>
            <a:r>
              <a:rPr lang="nb-NO" dirty="0" err="1" smtClean="0"/>
              <a:t>of</a:t>
            </a:r>
            <a:r>
              <a:rPr lang="nb-NO" dirty="0" smtClean="0"/>
              <a:t> </a:t>
            </a:r>
            <a:r>
              <a:rPr lang="nb-NO" dirty="0" err="1" smtClean="0"/>
              <a:t>individuals</a:t>
            </a:r>
            <a:r>
              <a:rPr lang="nb-NO" dirty="0" smtClean="0"/>
              <a:t>, </a:t>
            </a:r>
            <a:r>
              <a:rPr lang="nb-NO" dirty="0" err="1" smtClean="0"/>
              <a:t>bound</a:t>
            </a:r>
            <a:r>
              <a:rPr lang="nb-NO" dirty="0" smtClean="0"/>
              <a:t> </a:t>
            </a:r>
            <a:r>
              <a:rPr lang="nb-NO" dirty="0" err="1" smtClean="0"/>
              <a:t>together</a:t>
            </a:r>
            <a:r>
              <a:rPr lang="nb-NO" dirty="0" smtClean="0"/>
              <a:t> by </a:t>
            </a:r>
            <a:r>
              <a:rPr lang="nb-NO" dirty="0" err="1" smtClean="0"/>
              <a:t>some</a:t>
            </a:r>
            <a:r>
              <a:rPr lang="nb-NO" dirty="0" smtClean="0"/>
              <a:t> </a:t>
            </a:r>
            <a:r>
              <a:rPr lang="nb-NO" dirty="0" err="1" smtClean="0"/>
              <a:t>common</a:t>
            </a:r>
            <a:r>
              <a:rPr lang="nb-NO" dirty="0" smtClean="0"/>
              <a:t> purpose to </a:t>
            </a:r>
            <a:r>
              <a:rPr lang="nb-NO" dirty="0" err="1" smtClean="0"/>
              <a:t>achieve</a:t>
            </a:r>
            <a:r>
              <a:rPr lang="nb-NO" dirty="0" smtClean="0"/>
              <a:t> </a:t>
            </a:r>
            <a:r>
              <a:rPr lang="nb-NO" dirty="0" err="1" smtClean="0"/>
              <a:t>certain</a:t>
            </a:r>
            <a:r>
              <a:rPr lang="nb-NO" dirty="0" smtClean="0"/>
              <a:t> </a:t>
            </a:r>
            <a:r>
              <a:rPr lang="nb-NO" dirty="0" err="1" smtClean="0"/>
              <a:t>objectives</a:t>
            </a:r>
            <a:r>
              <a:rPr lang="nb-NO" dirty="0" smtClean="0"/>
              <a:t>.</a:t>
            </a:r>
          </a:p>
          <a:p>
            <a:pPr lvl="2"/>
            <a:r>
              <a:rPr lang="nb-NO" dirty="0" err="1" smtClean="0"/>
              <a:t>E.g</a:t>
            </a:r>
            <a:r>
              <a:rPr lang="nb-NO" dirty="0" smtClean="0"/>
              <a:t>. </a:t>
            </a:r>
            <a:r>
              <a:rPr lang="nb-NO" dirty="0" err="1" smtClean="0"/>
              <a:t>political</a:t>
            </a:r>
            <a:r>
              <a:rPr lang="nb-NO" dirty="0" smtClean="0"/>
              <a:t> </a:t>
            </a:r>
            <a:r>
              <a:rPr lang="nb-NO" dirty="0" err="1" smtClean="0"/>
              <a:t>parties</a:t>
            </a:r>
            <a:r>
              <a:rPr lang="nb-NO" dirty="0" smtClean="0"/>
              <a:t>, </a:t>
            </a:r>
            <a:r>
              <a:rPr lang="nb-NO" dirty="0" err="1" smtClean="0"/>
              <a:t>firms</a:t>
            </a:r>
            <a:r>
              <a:rPr lang="nb-NO" dirty="0" smtClean="0"/>
              <a:t>, unions…</a:t>
            </a:r>
          </a:p>
          <a:p>
            <a:endParaRPr lang="nb-N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Economic</a:t>
            </a:r>
            <a:r>
              <a:rPr lang="nb-NO" dirty="0" smtClean="0"/>
              <a:t> System</a:t>
            </a:r>
            <a:endParaRPr lang="nb-NO" dirty="0"/>
          </a:p>
        </p:txBody>
      </p:sp>
      <p:sp>
        <p:nvSpPr>
          <p:cNvPr id="3" name="Content Placeholder 2"/>
          <p:cNvSpPr>
            <a:spLocks noGrp="1"/>
          </p:cNvSpPr>
          <p:nvPr>
            <p:ph idx="1"/>
          </p:nvPr>
        </p:nvSpPr>
        <p:spPr/>
        <p:txBody>
          <a:bodyPr/>
          <a:lstStyle/>
          <a:p>
            <a:r>
              <a:rPr lang="nb-NO" dirty="0" smtClean="0"/>
              <a:t>The </a:t>
            </a:r>
            <a:r>
              <a:rPr lang="nb-NO" dirty="0" err="1" smtClean="0"/>
              <a:t>organizations</a:t>
            </a:r>
            <a:r>
              <a:rPr lang="nb-NO" dirty="0" smtClean="0"/>
              <a:t> </a:t>
            </a:r>
            <a:r>
              <a:rPr lang="nb-NO" dirty="0" err="1" smtClean="0"/>
              <a:t>that</a:t>
            </a:r>
            <a:r>
              <a:rPr lang="nb-NO" dirty="0" smtClean="0"/>
              <a:t> </a:t>
            </a:r>
            <a:r>
              <a:rPr lang="nb-NO" dirty="0" err="1" smtClean="0"/>
              <a:t>come</a:t>
            </a:r>
            <a:r>
              <a:rPr lang="nb-NO" dirty="0" smtClean="0"/>
              <a:t> </a:t>
            </a:r>
            <a:r>
              <a:rPr lang="nb-NO" dirty="0" err="1" smtClean="0"/>
              <a:t>into</a:t>
            </a:r>
            <a:r>
              <a:rPr lang="nb-NO" dirty="0" smtClean="0"/>
              <a:t> </a:t>
            </a:r>
            <a:r>
              <a:rPr lang="nb-NO" dirty="0" err="1" smtClean="0"/>
              <a:t>existence</a:t>
            </a:r>
            <a:r>
              <a:rPr lang="nb-NO" dirty="0" smtClean="0"/>
              <a:t> </a:t>
            </a:r>
            <a:r>
              <a:rPr lang="nb-NO" dirty="0" err="1" smtClean="0"/>
              <a:t>will</a:t>
            </a:r>
            <a:r>
              <a:rPr lang="nb-NO" dirty="0" smtClean="0"/>
              <a:t> </a:t>
            </a:r>
            <a:r>
              <a:rPr lang="nb-NO" dirty="0" err="1" smtClean="0"/>
              <a:t>depend</a:t>
            </a:r>
            <a:r>
              <a:rPr lang="nb-NO" dirty="0" smtClean="0"/>
              <a:t> </a:t>
            </a:r>
            <a:r>
              <a:rPr lang="nb-NO" dirty="0" err="1" smtClean="0"/>
              <a:t>on</a:t>
            </a:r>
            <a:r>
              <a:rPr lang="nb-NO" dirty="0" smtClean="0"/>
              <a:t> </a:t>
            </a:r>
            <a:r>
              <a:rPr lang="nb-NO" dirty="0" err="1" smtClean="0"/>
              <a:t>opportunities</a:t>
            </a:r>
            <a:r>
              <a:rPr lang="nb-NO" dirty="0" smtClean="0"/>
              <a:t> </a:t>
            </a:r>
            <a:r>
              <a:rPr lang="nb-NO" dirty="0" err="1" smtClean="0"/>
              <a:t>provided</a:t>
            </a:r>
            <a:r>
              <a:rPr lang="nb-NO" dirty="0" smtClean="0"/>
              <a:t> by </a:t>
            </a:r>
            <a:r>
              <a:rPr lang="nb-NO" dirty="0" err="1" smtClean="0"/>
              <a:t>the</a:t>
            </a:r>
            <a:r>
              <a:rPr lang="nb-NO" dirty="0" smtClean="0"/>
              <a:t> </a:t>
            </a:r>
            <a:r>
              <a:rPr lang="nb-NO" dirty="0" err="1" smtClean="0"/>
              <a:t>institutions</a:t>
            </a:r>
            <a:r>
              <a:rPr lang="nb-NO" dirty="0" smtClean="0"/>
              <a:t>. </a:t>
            </a:r>
          </a:p>
          <a:p>
            <a:r>
              <a:rPr lang="nb-NO" dirty="0" err="1" smtClean="0"/>
              <a:t>But</a:t>
            </a:r>
            <a:r>
              <a:rPr lang="nb-NO" dirty="0" smtClean="0"/>
              <a:t> </a:t>
            </a:r>
            <a:r>
              <a:rPr lang="nb-NO" dirty="0" err="1" smtClean="0"/>
              <a:t>choice</a:t>
            </a:r>
            <a:r>
              <a:rPr lang="nb-NO" dirty="0" smtClean="0"/>
              <a:t> </a:t>
            </a:r>
            <a:r>
              <a:rPr lang="nb-NO" dirty="0" err="1" smtClean="0"/>
              <a:t>of</a:t>
            </a:r>
            <a:r>
              <a:rPr lang="nb-NO" dirty="0" smtClean="0"/>
              <a:t> </a:t>
            </a:r>
            <a:r>
              <a:rPr lang="nb-NO" dirty="0" err="1" smtClean="0"/>
              <a:t>institutions</a:t>
            </a:r>
            <a:r>
              <a:rPr lang="nb-NO" dirty="0" smtClean="0"/>
              <a:t> </a:t>
            </a:r>
            <a:r>
              <a:rPr lang="nb-NO" dirty="0" err="1" smtClean="0"/>
              <a:t>will</a:t>
            </a:r>
            <a:r>
              <a:rPr lang="nb-NO" dirty="0" smtClean="0"/>
              <a:t> </a:t>
            </a:r>
            <a:r>
              <a:rPr lang="nb-NO" dirty="0" err="1" smtClean="0"/>
              <a:t>also</a:t>
            </a:r>
            <a:r>
              <a:rPr lang="nb-NO" dirty="0" smtClean="0"/>
              <a:t> </a:t>
            </a:r>
            <a:r>
              <a:rPr lang="nb-NO" dirty="0" err="1" smtClean="0"/>
              <a:t>depend</a:t>
            </a:r>
            <a:r>
              <a:rPr lang="nb-NO" dirty="0" smtClean="0"/>
              <a:t> </a:t>
            </a:r>
            <a:r>
              <a:rPr lang="nb-NO" dirty="0" err="1" smtClean="0"/>
              <a:t>on</a:t>
            </a:r>
            <a:r>
              <a:rPr lang="nb-NO" dirty="0" smtClean="0"/>
              <a:t> </a:t>
            </a:r>
            <a:r>
              <a:rPr lang="nb-NO" dirty="0" err="1" smtClean="0"/>
              <a:t>the</a:t>
            </a:r>
            <a:r>
              <a:rPr lang="nb-NO" dirty="0" smtClean="0"/>
              <a:t> </a:t>
            </a:r>
            <a:r>
              <a:rPr lang="nb-NO" dirty="0" err="1" smtClean="0"/>
              <a:t>political</a:t>
            </a:r>
            <a:r>
              <a:rPr lang="nb-NO" dirty="0" smtClean="0"/>
              <a:t> </a:t>
            </a:r>
            <a:r>
              <a:rPr lang="nb-NO" dirty="0" err="1" smtClean="0"/>
              <a:t>power</a:t>
            </a:r>
            <a:r>
              <a:rPr lang="nb-NO" dirty="0" smtClean="0"/>
              <a:t> </a:t>
            </a:r>
            <a:r>
              <a:rPr lang="nb-NO" dirty="0" err="1" smtClean="0"/>
              <a:t>of</a:t>
            </a:r>
            <a:r>
              <a:rPr lang="nb-NO" dirty="0" smtClean="0"/>
              <a:t> </a:t>
            </a:r>
            <a:r>
              <a:rPr lang="nb-NO" dirty="0" err="1" smtClean="0"/>
              <a:t>existing</a:t>
            </a:r>
            <a:r>
              <a:rPr lang="nb-NO" dirty="0" smtClean="0"/>
              <a:t> </a:t>
            </a:r>
            <a:r>
              <a:rPr lang="nb-NO" dirty="0" err="1" smtClean="0"/>
              <a:t>organizations</a:t>
            </a:r>
            <a:r>
              <a:rPr lang="nb-NO" dirty="0" smtClean="0"/>
              <a:t>.</a:t>
            </a:r>
          </a:p>
          <a:p>
            <a:r>
              <a:rPr lang="nb-NO" dirty="0" err="1" smtClean="0"/>
              <a:t>Interaction</a:t>
            </a:r>
            <a:r>
              <a:rPr lang="nb-NO" dirty="0" smtClean="0"/>
              <a:t> </a:t>
            </a:r>
            <a:r>
              <a:rPr lang="nb-NO" dirty="0" err="1" smtClean="0"/>
              <a:t>between</a:t>
            </a:r>
            <a:r>
              <a:rPr lang="nb-NO" dirty="0" smtClean="0"/>
              <a:t> </a:t>
            </a:r>
            <a:r>
              <a:rPr lang="nb-NO" dirty="0" err="1" smtClean="0"/>
              <a:t>institutions</a:t>
            </a:r>
            <a:r>
              <a:rPr lang="nb-NO" dirty="0" smtClean="0"/>
              <a:t> and </a:t>
            </a:r>
            <a:r>
              <a:rPr lang="nb-NO" dirty="0" err="1" smtClean="0"/>
              <a:t>organizations</a:t>
            </a:r>
            <a:r>
              <a:rPr lang="nb-NO" dirty="0" smtClean="0"/>
              <a:t> </a:t>
            </a:r>
            <a:r>
              <a:rPr lang="nb-NO" dirty="0" err="1" smtClean="0"/>
              <a:t>shape</a:t>
            </a:r>
            <a:r>
              <a:rPr lang="nb-NO" dirty="0" smtClean="0"/>
              <a:t> </a:t>
            </a:r>
            <a:r>
              <a:rPr lang="nb-NO" dirty="0" err="1" smtClean="0"/>
              <a:t>the</a:t>
            </a:r>
            <a:r>
              <a:rPr lang="nb-NO" dirty="0" smtClean="0"/>
              <a:t> </a:t>
            </a:r>
            <a:r>
              <a:rPr lang="nb-NO" dirty="0" err="1" smtClean="0"/>
              <a:t>economic</a:t>
            </a:r>
            <a:r>
              <a:rPr lang="nb-NO" dirty="0" smtClean="0"/>
              <a:t> system.</a:t>
            </a:r>
          </a:p>
          <a:p>
            <a:pPr lvl="1"/>
            <a:r>
              <a:rPr lang="nb-NO" dirty="0" err="1" smtClean="0"/>
              <a:t>E.g</a:t>
            </a:r>
            <a:r>
              <a:rPr lang="nb-NO" dirty="0" smtClean="0"/>
              <a:t>. </a:t>
            </a:r>
            <a:r>
              <a:rPr lang="nb-NO" dirty="0" err="1" smtClean="0"/>
              <a:t>Capitalism</a:t>
            </a:r>
            <a:r>
              <a:rPr lang="nb-NO" dirty="0" smtClean="0"/>
              <a:t> is an </a:t>
            </a:r>
            <a:r>
              <a:rPr lang="nb-NO" dirty="0" err="1" smtClean="0"/>
              <a:t>economic</a:t>
            </a:r>
            <a:r>
              <a:rPr lang="nb-NO" dirty="0" smtClean="0"/>
              <a:t> system </a:t>
            </a:r>
            <a:r>
              <a:rPr lang="nb-NO" dirty="0" err="1" smtClean="0"/>
              <a:t>where</a:t>
            </a:r>
            <a:r>
              <a:rPr lang="nb-NO" dirty="0" smtClean="0"/>
              <a:t> </a:t>
            </a:r>
            <a:r>
              <a:rPr lang="nb-NO" dirty="0" err="1" smtClean="0"/>
              <a:t>the</a:t>
            </a:r>
            <a:r>
              <a:rPr lang="nb-NO" dirty="0" smtClean="0"/>
              <a:t> predominant form </a:t>
            </a:r>
            <a:r>
              <a:rPr lang="nb-NO" dirty="0" err="1" smtClean="0"/>
              <a:t>of</a:t>
            </a:r>
            <a:r>
              <a:rPr lang="nb-NO" dirty="0" smtClean="0"/>
              <a:t> </a:t>
            </a:r>
            <a:r>
              <a:rPr lang="nb-NO" dirty="0" err="1" smtClean="0"/>
              <a:t>economic</a:t>
            </a:r>
            <a:r>
              <a:rPr lang="nb-NO" dirty="0" smtClean="0"/>
              <a:t> </a:t>
            </a:r>
            <a:r>
              <a:rPr lang="nb-NO" dirty="0" err="1" smtClean="0"/>
              <a:t>organization</a:t>
            </a:r>
            <a:r>
              <a:rPr lang="nb-NO" dirty="0" smtClean="0"/>
              <a:t> is a </a:t>
            </a:r>
            <a:r>
              <a:rPr lang="nb-NO" dirty="0" err="1" smtClean="0"/>
              <a:t>firm</a:t>
            </a:r>
            <a:r>
              <a:rPr lang="nb-NO" dirty="0" smtClean="0"/>
              <a:t> </a:t>
            </a:r>
            <a:r>
              <a:rPr lang="nb-NO" dirty="0" err="1" smtClean="0"/>
              <a:t>with</a:t>
            </a:r>
            <a:r>
              <a:rPr lang="nb-NO" dirty="0" smtClean="0"/>
              <a:t> </a:t>
            </a:r>
            <a:r>
              <a:rPr lang="nb-NO" dirty="0" err="1" smtClean="0"/>
              <a:t>the</a:t>
            </a:r>
            <a:r>
              <a:rPr lang="nb-NO" dirty="0" smtClean="0"/>
              <a:t> </a:t>
            </a:r>
            <a:r>
              <a:rPr lang="nb-NO" dirty="0" err="1" smtClean="0"/>
              <a:t>intention</a:t>
            </a:r>
            <a:r>
              <a:rPr lang="nb-NO" dirty="0" smtClean="0"/>
              <a:t> </a:t>
            </a:r>
            <a:r>
              <a:rPr lang="nb-NO" dirty="0" err="1" smtClean="0"/>
              <a:t>of</a:t>
            </a:r>
            <a:r>
              <a:rPr lang="nb-NO" dirty="0" smtClean="0"/>
              <a:t> making </a:t>
            </a:r>
            <a:r>
              <a:rPr lang="nb-NO" dirty="0" err="1" smtClean="0"/>
              <a:t>profits</a:t>
            </a:r>
            <a:r>
              <a:rPr lang="nb-NO" dirty="0" smtClean="0"/>
              <a:t>. </a:t>
            </a:r>
          </a:p>
          <a:p>
            <a:pPr lvl="1"/>
            <a:endParaRPr lang="nb-N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 content</a:t>
            </a:r>
            <a:endParaRPr lang="nb-NO" dirty="0"/>
          </a:p>
        </p:txBody>
      </p:sp>
      <p:sp>
        <p:nvSpPr>
          <p:cNvPr id="3" name="Content Placeholder 2"/>
          <p:cNvSpPr>
            <a:spLocks noGrp="1"/>
          </p:cNvSpPr>
          <p:nvPr>
            <p:ph idx="1"/>
          </p:nvPr>
        </p:nvSpPr>
        <p:spPr/>
        <p:txBody>
          <a:bodyPr/>
          <a:lstStyle/>
          <a:p>
            <a:r>
              <a:rPr lang="en-US" dirty="0" smtClean="0"/>
              <a:t>The lectures will be built around the question: </a:t>
            </a:r>
          </a:p>
          <a:p>
            <a:pPr lvl="2">
              <a:buNone/>
            </a:pPr>
            <a:endParaRPr lang="en-US" dirty="0" smtClean="0"/>
          </a:p>
          <a:p>
            <a:pPr lvl="2">
              <a:buNone/>
            </a:pPr>
            <a:r>
              <a:rPr lang="en-US" i="1" dirty="0" smtClean="0"/>
              <a:t>How do different institutions and organizations work?</a:t>
            </a:r>
          </a:p>
          <a:p>
            <a:endParaRPr lang="en-US" b="1" dirty="0" smtClean="0"/>
          </a:p>
          <a:p>
            <a:r>
              <a:rPr lang="en-US" b="1" dirty="0" smtClean="0"/>
              <a:t>Topics:</a:t>
            </a:r>
            <a:r>
              <a:rPr lang="en-US" dirty="0" smtClean="0"/>
              <a:t> </a:t>
            </a:r>
          </a:p>
          <a:p>
            <a:pPr lvl="1"/>
            <a:r>
              <a:rPr lang="en-US" sz="1600" dirty="0" smtClean="0"/>
              <a:t>Institutions and Economic Performance </a:t>
            </a:r>
          </a:p>
          <a:p>
            <a:pPr lvl="1"/>
            <a:r>
              <a:rPr lang="en-US" sz="1600" dirty="0" smtClean="0"/>
              <a:t>The Firm </a:t>
            </a:r>
          </a:p>
          <a:p>
            <a:pPr lvl="1"/>
            <a:r>
              <a:rPr lang="en-US" sz="1600" dirty="0" smtClean="0"/>
              <a:t>Organized Interest and Ownership </a:t>
            </a:r>
          </a:p>
          <a:p>
            <a:pPr lvl="1"/>
            <a:r>
              <a:rPr lang="en-US" sz="1600" dirty="0" err="1" smtClean="0"/>
              <a:t>Complementarity</a:t>
            </a:r>
            <a:r>
              <a:rPr lang="en-US" sz="1600" dirty="0" smtClean="0"/>
              <a:t> of Institutions </a:t>
            </a:r>
          </a:p>
          <a:p>
            <a:pPr lvl="1"/>
            <a:r>
              <a:rPr lang="en-US" sz="1600" dirty="0" smtClean="0"/>
              <a:t>Institutions and Commitment </a:t>
            </a:r>
          </a:p>
          <a:p>
            <a:pPr lvl="1"/>
            <a:r>
              <a:rPr lang="en-US" sz="1600" dirty="0" smtClean="0"/>
              <a:t>Bureaucracy </a:t>
            </a:r>
          </a:p>
          <a:p>
            <a:pPr lvl="1"/>
            <a:r>
              <a:rPr lang="en-US" sz="1600" dirty="0" smtClean="0"/>
              <a:t>Fiscal Federalism </a:t>
            </a:r>
          </a:p>
          <a:p>
            <a:pPr lvl="1"/>
            <a:r>
              <a:rPr lang="en-US" sz="1600" dirty="0" smtClean="0"/>
              <a:t>System Competition </a:t>
            </a:r>
          </a:p>
          <a:p>
            <a:pPr lvl="1"/>
            <a:endParaRPr lang="nb-NO"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 content cont.</a:t>
            </a:r>
            <a:endParaRPr lang="nb-NO" dirty="0"/>
          </a:p>
        </p:txBody>
      </p:sp>
      <p:sp>
        <p:nvSpPr>
          <p:cNvPr id="3" name="Content Placeholder 2"/>
          <p:cNvSpPr>
            <a:spLocks noGrp="1"/>
          </p:cNvSpPr>
          <p:nvPr>
            <p:ph idx="1"/>
          </p:nvPr>
        </p:nvSpPr>
        <p:spPr/>
        <p:txBody>
          <a:bodyPr/>
          <a:lstStyle/>
          <a:p>
            <a:r>
              <a:rPr lang="en-US" sz="2800" dirty="0" smtClean="0"/>
              <a:t>The course introduces students to theories for how various institutional arrangements work, with an emphasis on economic and political institutions. </a:t>
            </a:r>
          </a:p>
          <a:p>
            <a:r>
              <a:rPr lang="en-US" sz="2800" dirty="0" smtClean="0"/>
              <a:t>The course also deals with questions like: </a:t>
            </a:r>
          </a:p>
          <a:p>
            <a:pPr lvl="1"/>
            <a:r>
              <a:rPr lang="en-US" sz="2400" dirty="0" smtClean="0"/>
              <a:t>Why do particular institutions come into existence? </a:t>
            </a:r>
          </a:p>
          <a:p>
            <a:pPr lvl="1"/>
            <a:r>
              <a:rPr lang="en-US" sz="2400" dirty="0" smtClean="0"/>
              <a:t>How may certain institutions complement each other? </a:t>
            </a:r>
          </a:p>
          <a:p>
            <a:pPr lvl="1"/>
            <a:r>
              <a:rPr lang="en-US" sz="2400" dirty="0" smtClean="0"/>
              <a:t>How are economic systems affected by competitive forces? </a:t>
            </a:r>
            <a:endParaRPr lang="nb-NO"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nb-NO" dirty="0" smtClean="0"/>
              <a:t>Do </a:t>
            </a:r>
            <a:r>
              <a:rPr lang="nb-NO" dirty="0" err="1" smtClean="0"/>
              <a:t>institutions</a:t>
            </a:r>
            <a:r>
              <a:rPr lang="nb-NO" dirty="0" smtClean="0"/>
              <a:t> matter?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2501</TotalTime>
  <Words>1501</Words>
  <Application>Microsoft Office PowerPoint</Application>
  <PresentationFormat>On-screen Show (4:3)</PresentationFormat>
  <Paragraphs>217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Econ4921: Institutions and Economic Systems   Jon Fiva, 2009</vt:lpstr>
      <vt:lpstr>Institutions defined</vt:lpstr>
      <vt:lpstr>Institutions defined cont.</vt:lpstr>
      <vt:lpstr>Institutions defined cont.</vt:lpstr>
      <vt:lpstr>Institutions defined cont.</vt:lpstr>
      <vt:lpstr>Economic System</vt:lpstr>
      <vt:lpstr>Course content</vt:lpstr>
      <vt:lpstr>Course content cont.</vt:lpstr>
      <vt:lpstr>Do institutions matter?</vt:lpstr>
      <vt:lpstr>Natural Experiments: Korea</vt:lpstr>
      <vt:lpstr>Slide 11</vt:lpstr>
      <vt:lpstr>Natural Experiments: Germany</vt:lpstr>
      <vt:lpstr>Cross country correlations</vt:lpstr>
      <vt:lpstr>The identification problem</vt:lpstr>
      <vt:lpstr>The identification problem</vt:lpstr>
      <vt:lpstr>The identification problem cont.</vt:lpstr>
      <vt:lpstr>Endogeneity</vt:lpstr>
      <vt:lpstr>Endogeneity cont.</vt:lpstr>
      <vt:lpstr>Proximate vs fundamental causes</vt:lpstr>
      <vt:lpstr>Geography</vt:lpstr>
      <vt:lpstr>Institutions</vt:lpstr>
      <vt:lpstr>Institutions</vt:lpstr>
      <vt:lpstr>Further reading</vt:lpstr>
    </vt:vector>
  </TitlesOfParts>
  <Company>Universitetet i Oslo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institutions matter?</dc:title>
  <dc:creator>Jon H. Fiva</dc:creator>
  <cp:lastModifiedBy>Jon H. Fiva</cp:lastModifiedBy>
  <cp:revision>159</cp:revision>
  <dcterms:created xsi:type="dcterms:W3CDTF">2007-11-06T17:36:18Z</dcterms:created>
  <dcterms:modified xsi:type="dcterms:W3CDTF">2009-08-25T11:17:49Z</dcterms:modified>
</cp:coreProperties>
</file>