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29" r:id="rId3"/>
    <p:sldId id="330" r:id="rId4"/>
    <p:sldId id="331" r:id="rId5"/>
    <p:sldId id="268" r:id="rId6"/>
    <p:sldId id="265" r:id="rId7"/>
    <p:sldId id="266" r:id="rId8"/>
    <p:sldId id="267" r:id="rId9"/>
    <p:sldId id="269" r:id="rId10"/>
    <p:sldId id="285" r:id="rId11"/>
    <p:sldId id="286" r:id="rId12"/>
    <p:sldId id="287" r:id="rId13"/>
    <p:sldId id="288" r:id="rId14"/>
    <p:sldId id="289" r:id="rId15"/>
    <p:sldId id="336" r:id="rId16"/>
    <p:sldId id="332" r:id="rId17"/>
    <p:sldId id="333" r:id="rId18"/>
    <p:sldId id="334" r:id="rId19"/>
    <p:sldId id="335" r:id="rId20"/>
    <p:sldId id="292" r:id="rId21"/>
    <p:sldId id="293" r:id="rId22"/>
    <p:sldId id="323" r:id="rId23"/>
    <p:sldId id="317" r:id="rId24"/>
    <p:sldId id="325" r:id="rId25"/>
    <p:sldId id="316" r:id="rId26"/>
    <p:sldId id="296" r:id="rId27"/>
    <p:sldId id="298" r:id="rId28"/>
    <p:sldId id="291" r:id="rId29"/>
    <p:sldId id="307" r:id="rId30"/>
    <p:sldId id="338" r:id="rId31"/>
    <p:sldId id="341" r:id="rId32"/>
    <p:sldId id="337" r:id="rId33"/>
    <p:sldId id="306" r:id="rId34"/>
  </p:sldIdLst>
  <p:sldSz cx="9144000" cy="6858000" type="screen4x3"/>
  <p:notesSz cx="6972300" cy="101092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1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9700" y="0"/>
            <a:ext cx="3021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970F9-FF81-4D35-8AEB-67F5B15A3B0F}" type="datetimeFigureOut">
              <a:rPr lang="nb-NO" smtClean="0"/>
              <a:pPr/>
              <a:t>26.08.2009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601200"/>
            <a:ext cx="3021013" cy="50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9700" y="9601200"/>
            <a:ext cx="3021013" cy="50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F03C9-3FB8-4558-A4FB-774BEE3BAC9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1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9700" y="0"/>
            <a:ext cx="3021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243C2-4D03-4D2F-B632-4E259AA33BAF}" type="datetimeFigureOut">
              <a:rPr lang="nb-NO" smtClean="0"/>
              <a:pPr/>
              <a:t>26.08.2009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8850" y="758825"/>
            <a:ext cx="5054600" cy="3790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6913" y="4802188"/>
            <a:ext cx="5578475" cy="454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601200"/>
            <a:ext cx="3021013" cy="50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9700" y="9601200"/>
            <a:ext cx="3021013" cy="50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B5795-2663-4A25-B817-08F592BE667F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16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17</a:t>
            </a:fld>
            <a:endParaRPr lang="nb-N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18</a:t>
            </a:fld>
            <a:endParaRPr lang="nb-N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19</a:t>
            </a:fld>
            <a:endParaRPr lang="nb-N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20</a:t>
            </a:fld>
            <a:endParaRPr lang="nb-N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21</a:t>
            </a:fld>
            <a:endParaRPr lang="nb-N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22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23</a:t>
            </a:fld>
            <a:endParaRPr lang="nb-N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24</a:t>
            </a:fld>
            <a:endParaRPr lang="nb-N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25</a:t>
            </a:fld>
            <a:endParaRPr lang="nb-N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26</a:t>
            </a:fld>
            <a:endParaRPr lang="nb-N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27</a:t>
            </a:fld>
            <a:endParaRPr lang="nb-N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28</a:t>
            </a:fld>
            <a:endParaRPr lang="nb-N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29</a:t>
            </a:fld>
            <a:endParaRPr lang="nb-N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30</a:t>
            </a:fld>
            <a:endParaRPr lang="nb-N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31</a:t>
            </a:fld>
            <a:endParaRPr lang="nb-N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32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33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B5795-2663-4A25-B817-08F592BE667F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59350-D827-4FE8-ACE6-9E0FD2E1AD63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EC2B-71A0-42A0-827C-0CF8278FC60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B904-F56E-4E7A-B41F-0B775F3FE105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673C2-EBDA-482D-B7F3-AA15524A54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D5B2-75D7-4FC9-AAF4-78351D6F99F2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3C43-31B4-47E8-B8CC-1F3B8A238E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A36B-D97B-41CC-BED6-007E53546EB6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787B-9856-4E72-911B-27F410406D2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5569C-D9CF-4558-ACC1-EFB29C38A4E3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9AC3-C115-40F0-A193-D913006E75B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38E81-4A7C-41A2-8398-A39A5E2135CE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F7402-1D1E-4E71-A292-7E3960F4567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64EC-687D-44E3-83C0-ED312C456C54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3109-ADA4-44BF-9C36-787C2859363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097C8-1829-45A0-83F0-61E23F1818C1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A8040-B8F0-44F1-8751-A9559888FB3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9295B-5254-471B-A57E-B2C2704493B3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27313-861E-43F2-846F-39E60278C28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C2904-3C09-4017-81AE-6C69DB2E9192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EA95-4506-438E-9A19-88B8FF87C50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8A446-A3F0-437D-BBC7-54B39269559D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F2DF-E58A-4685-8D30-EE67FD1584B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7CACEC-6738-4432-928B-A117D60BFF97}" type="datetimeFigureOut">
              <a:rPr lang="nb-NO"/>
              <a:pPr>
                <a:defRPr/>
              </a:pPr>
              <a:t>26.08.2009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CB17DE-902A-4F75-834A-91DC596C99D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page/termsConfirm.jsp?redirectUri=/stable/pdfplus/4132478.pdf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nomics.harvard.edu/faculty/shleifer/files/consequences_JEL_final.pdf" TargetMode="External"/><Relationship Id="rId5" Type="http://schemas.openxmlformats.org/officeDocument/2006/relationships/hyperlink" Target="http://www.journals.uchicago.edu/cgi-bin/resolve?JPEv106p1113PDF" TargetMode="External"/><Relationship Id="rId4" Type="http://schemas.openxmlformats.org/officeDocument/2006/relationships/hyperlink" Target="http://www.jstor.org/view/08953309/di014723/01p02397/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27335"/>
          </a:xfrm>
        </p:spPr>
        <p:txBody>
          <a:bodyPr/>
          <a:lstStyle/>
          <a:p>
            <a:pPr eaLnBrk="1" hangingPunct="1"/>
            <a:r>
              <a:rPr lang="nb-NO" b="1" smtClean="0"/>
              <a:t>ECON 4921: Lecture</a:t>
            </a:r>
            <a:r>
              <a:rPr lang="nb-NO" b="1" dirty="0" smtClean="0"/>
              <a:t> 2</a:t>
            </a:r>
            <a:r>
              <a:rPr lang="nb-NO" sz="4000" dirty="0" smtClean="0"/>
              <a:t/>
            </a:r>
            <a:br>
              <a:rPr lang="nb-NO" sz="4000" dirty="0" smtClean="0"/>
            </a:br>
            <a:r>
              <a:rPr lang="nb-NO" sz="4000" dirty="0" smtClean="0"/>
              <a:t/>
            </a:r>
            <a:br>
              <a:rPr lang="nb-NO" sz="4000" dirty="0" smtClean="0"/>
            </a:br>
            <a:r>
              <a:rPr lang="nb-NO" sz="2000" dirty="0" smtClean="0"/>
              <a:t>Jon Fiva, 2009</a:t>
            </a: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04813"/>
            <a:ext cx="7818437" cy="636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The equation of interest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2276475"/>
            <a:ext cx="504031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OLS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nb-NO" sz="2800" dirty="0" err="1" smtClean="0"/>
              <a:t>Plain</a:t>
            </a:r>
            <a:r>
              <a:rPr lang="nb-NO" sz="2800" dirty="0" smtClean="0"/>
              <a:t> OLS </a:t>
            </a:r>
            <a:r>
              <a:rPr lang="nb-NO" sz="2800" dirty="0" err="1" smtClean="0"/>
              <a:t>estimates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eq</a:t>
            </a:r>
            <a:r>
              <a:rPr lang="nb-NO" sz="2800" dirty="0" smtClean="0"/>
              <a:t> (1) </a:t>
            </a:r>
            <a:r>
              <a:rPr lang="nb-NO" sz="2800" dirty="0" err="1" smtClean="0"/>
              <a:t>find</a:t>
            </a:r>
            <a:r>
              <a:rPr lang="nb-NO" sz="2800" dirty="0" smtClean="0"/>
              <a:t> a </a:t>
            </a:r>
            <a:r>
              <a:rPr lang="nb-NO" sz="2800" dirty="0" err="1" smtClean="0"/>
              <a:t>strong</a:t>
            </a:r>
            <a:r>
              <a:rPr lang="nb-NO" sz="2800" dirty="0" smtClean="0"/>
              <a:t> </a:t>
            </a:r>
            <a:r>
              <a:rPr lang="nb-NO" sz="2800" dirty="0" err="1" smtClean="0"/>
              <a:t>assocation</a:t>
            </a:r>
            <a:r>
              <a:rPr lang="nb-NO" sz="2800" dirty="0" smtClean="0"/>
              <a:t> </a:t>
            </a:r>
            <a:r>
              <a:rPr lang="nb-NO" sz="2800" dirty="0" err="1" smtClean="0"/>
              <a:t>between</a:t>
            </a:r>
            <a:r>
              <a:rPr lang="nb-NO" sz="2800" dirty="0" smtClean="0"/>
              <a:t> R and Y. </a:t>
            </a:r>
            <a:r>
              <a:rPr lang="nb-NO" sz="2800" dirty="0" err="1" smtClean="0"/>
              <a:t>Also</a:t>
            </a:r>
            <a:r>
              <a:rPr lang="nb-NO" sz="2800" dirty="0" smtClean="0"/>
              <a:t> </a:t>
            </a:r>
            <a:r>
              <a:rPr lang="nb-NO" sz="2800" dirty="0" err="1" smtClean="0"/>
              <a:t>when</a:t>
            </a:r>
            <a:r>
              <a:rPr lang="nb-NO" sz="2800" dirty="0" smtClean="0"/>
              <a:t> </a:t>
            </a:r>
            <a:r>
              <a:rPr lang="nb-NO" sz="2800" dirty="0" err="1" smtClean="0"/>
              <a:t>controlling</a:t>
            </a:r>
            <a:r>
              <a:rPr lang="nb-NO" sz="2800" dirty="0" smtClean="0"/>
              <a:t> for latitude and </a:t>
            </a:r>
            <a:r>
              <a:rPr lang="nb-NO" sz="2800" dirty="0" err="1" smtClean="0"/>
              <a:t>continent</a:t>
            </a:r>
            <a:r>
              <a:rPr lang="nb-NO" sz="2800" dirty="0" smtClean="0"/>
              <a:t> </a:t>
            </a:r>
            <a:r>
              <a:rPr lang="nb-NO" sz="2800" dirty="0" err="1" smtClean="0"/>
              <a:t>dummies</a:t>
            </a:r>
            <a:r>
              <a:rPr lang="nb-NO" sz="2800" dirty="0" smtClean="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nb-NO" sz="2800" dirty="0" err="1" smtClean="0"/>
              <a:t>But</a:t>
            </a:r>
            <a:r>
              <a:rPr lang="nb-NO" sz="2800" dirty="0" smtClean="0"/>
              <a:t> </a:t>
            </a:r>
            <a:r>
              <a:rPr lang="nb-NO" sz="2800" dirty="0" err="1" smtClean="0"/>
              <a:t>this</a:t>
            </a:r>
            <a:r>
              <a:rPr lang="nb-NO" sz="2800" dirty="0" smtClean="0"/>
              <a:t> </a:t>
            </a:r>
            <a:r>
              <a:rPr lang="nb-NO" sz="2800" dirty="0" err="1" smtClean="0"/>
              <a:t>does</a:t>
            </a:r>
            <a:r>
              <a:rPr lang="nb-NO" sz="2800" dirty="0" smtClean="0"/>
              <a:t> not </a:t>
            </a:r>
            <a:r>
              <a:rPr lang="nb-NO" sz="2800" dirty="0" err="1" smtClean="0"/>
              <a:t>necessarily</a:t>
            </a:r>
            <a:r>
              <a:rPr lang="nb-NO" sz="2800" dirty="0" smtClean="0"/>
              <a:t> show a </a:t>
            </a:r>
            <a:r>
              <a:rPr lang="nb-NO" sz="2800" dirty="0" err="1" smtClean="0"/>
              <a:t>causal</a:t>
            </a:r>
            <a:r>
              <a:rPr lang="nb-NO" sz="2800" dirty="0" smtClean="0"/>
              <a:t> </a:t>
            </a:r>
            <a:r>
              <a:rPr lang="nb-NO" sz="2800" dirty="0" err="1" smtClean="0"/>
              <a:t>effect</a:t>
            </a:r>
            <a:endParaRPr lang="nb-NO" sz="2800" dirty="0" smtClean="0"/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Rich</a:t>
            </a:r>
            <a:r>
              <a:rPr lang="nb-NO" sz="2400" dirty="0" smtClean="0"/>
              <a:t> </a:t>
            </a:r>
            <a:r>
              <a:rPr lang="nb-NO" sz="2400" dirty="0" err="1" smtClean="0"/>
              <a:t>economies</a:t>
            </a:r>
            <a:r>
              <a:rPr lang="nb-NO" sz="2400" dirty="0" smtClean="0"/>
              <a:t> </a:t>
            </a:r>
            <a:r>
              <a:rPr lang="nb-NO" sz="2400" dirty="0" err="1" smtClean="0"/>
              <a:t>may</a:t>
            </a:r>
            <a:r>
              <a:rPr lang="nb-NO" sz="2400" dirty="0" smtClean="0"/>
              <a:t> </a:t>
            </a:r>
            <a:r>
              <a:rPr lang="nb-NO" sz="2400" dirty="0" err="1" smtClean="0"/>
              <a:t>prefer</a:t>
            </a:r>
            <a:r>
              <a:rPr lang="nb-NO" sz="2400" dirty="0" smtClean="0"/>
              <a:t> (or </a:t>
            </a:r>
            <a:r>
              <a:rPr lang="nb-NO" sz="2400" dirty="0" err="1" smtClean="0"/>
              <a:t>afford</a:t>
            </a:r>
            <a:r>
              <a:rPr lang="nb-NO" sz="2400" dirty="0" smtClean="0"/>
              <a:t>) </a:t>
            </a:r>
            <a:r>
              <a:rPr lang="nb-NO" sz="2400" dirty="0" err="1" smtClean="0"/>
              <a:t>better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endParaRPr lang="nb-NO" sz="2400" dirty="0" smtClean="0"/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Omitted</a:t>
            </a:r>
            <a:r>
              <a:rPr lang="nb-NO" sz="2400" dirty="0" smtClean="0"/>
              <a:t> variables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Measure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created</a:t>
            </a:r>
            <a:r>
              <a:rPr lang="nb-NO" sz="2400" dirty="0" smtClean="0"/>
              <a:t> ex post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Attenuation</a:t>
            </a:r>
            <a:r>
              <a:rPr lang="nb-NO" sz="2400" dirty="0" smtClean="0"/>
              <a:t> bias (due to </a:t>
            </a:r>
            <a:r>
              <a:rPr lang="nb-NO" sz="2400" dirty="0" err="1" smtClean="0"/>
              <a:t>poor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</a:t>
            </a:r>
            <a:r>
              <a:rPr lang="nb-NO" sz="2400" dirty="0" smtClean="0"/>
              <a:t> </a:t>
            </a:r>
            <a:r>
              <a:rPr lang="nb-NO" sz="2400" dirty="0" err="1" smtClean="0"/>
              <a:t>measure</a:t>
            </a:r>
            <a:r>
              <a:rPr lang="nb-NO" sz="2400" dirty="0" smtClean="0"/>
              <a:t>)</a:t>
            </a:r>
          </a:p>
          <a:p>
            <a:pPr marL="609600" indent="-609600">
              <a:lnSpc>
                <a:spcPct val="90000"/>
              </a:lnSpc>
            </a:pPr>
            <a:r>
              <a:rPr lang="nb-NO" sz="2800" dirty="0" err="1" smtClean="0"/>
              <a:t>Does</a:t>
            </a:r>
            <a:r>
              <a:rPr lang="nb-NO" sz="2800" dirty="0" smtClean="0"/>
              <a:t> </a:t>
            </a:r>
            <a:r>
              <a:rPr lang="nb-NO" sz="2800" dirty="0" err="1" smtClean="0"/>
              <a:t>this</a:t>
            </a:r>
            <a:r>
              <a:rPr lang="nb-NO" sz="2800" dirty="0" smtClean="0"/>
              <a:t> suggest an </a:t>
            </a:r>
            <a:r>
              <a:rPr lang="nb-NO" sz="2800" dirty="0" err="1" smtClean="0"/>
              <a:t>upward</a:t>
            </a:r>
            <a:r>
              <a:rPr lang="nb-NO" sz="2800" dirty="0" smtClean="0"/>
              <a:t> or </a:t>
            </a:r>
            <a:r>
              <a:rPr lang="nb-NO" sz="2800" dirty="0" err="1" smtClean="0"/>
              <a:t>downward</a:t>
            </a:r>
            <a:r>
              <a:rPr lang="nb-NO" sz="2800" dirty="0" smtClean="0"/>
              <a:t> bias in OLS?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IV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Solution</a:t>
            </a:r>
            <a:r>
              <a:rPr lang="nb-NO" dirty="0" smtClean="0"/>
              <a:t>, </a:t>
            </a:r>
            <a:r>
              <a:rPr lang="nb-NO" dirty="0" err="1" smtClean="0"/>
              <a:t>treat</a:t>
            </a:r>
            <a:r>
              <a:rPr lang="nb-NO" dirty="0" smtClean="0"/>
              <a:t> R as an </a:t>
            </a:r>
            <a:r>
              <a:rPr lang="nb-NO" dirty="0" err="1" smtClean="0"/>
              <a:t>endogenous</a:t>
            </a:r>
            <a:r>
              <a:rPr lang="nb-NO" dirty="0" smtClean="0"/>
              <a:t> variable. </a:t>
            </a:r>
          </a:p>
          <a:p>
            <a:r>
              <a:rPr lang="nb-NO" dirty="0" smtClean="0"/>
              <a:t>The first stage: </a:t>
            </a:r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Isolate</a:t>
            </a:r>
            <a:r>
              <a:rPr lang="nb-NO" dirty="0" smtClean="0"/>
              <a:t> </a:t>
            </a:r>
            <a:r>
              <a:rPr lang="nb-NO" dirty="0" err="1" smtClean="0"/>
              <a:t>exogenous</a:t>
            </a:r>
            <a:r>
              <a:rPr lang="nb-NO" dirty="0" smtClean="0"/>
              <a:t> </a:t>
            </a:r>
            <a:r>
              <a:rPr lang="nb-NO" dirty="0" err="1" smtClean="0"/>
              <a:t>variation</a:t>
            </a:r>
            <a:r>
              <a:rPr lang="nb-NO" dirty="0" smtClean="0"/>
              <a:t> by </a:t>
            </a:r>
            <a:r>
              <a:rPr lang="nb-NO" dirty="0" err="1" smtClean="0"/>
              <a:t>using</a:t>
            </a:r>
            <a:r>
              <a:rPr lang="nb-NO" dirty="0" smtClean="0"/>
              <a:t> </a:t>
            </a:r>
            <a:r>
              <a:rPr lang="nb-NO" dirty="0" err="1" smtClean="0"/>
              <a:t>predicted</a:t>
            </a:r>
            <a:r>
              <a:rPr lang="nb-NO" dirty="0" smtClean="0"/>
              <a:t> </a:t>
            </a:r>
            <a:r>
              <a:rPr lang="nb-NO" dirty="0" err="1" smtClean="0"/>
              <a:t>values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R from first stage </a:t>
            </a:r>
            <a:r>
              <a:rPr lang="nb-NO" dirty="0" err="1" smtClean="0"/>
              <a:t>regression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second</a:t>
            </a:r>
            <a:r>
              <a:rPr lang="nb-NO" dirty="0" smtClean="0"/>
              <a:t> stage.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068638"/>
            <a:ext cx="494823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71736" y="1785926"/>
            <a:ext cx="6072230" cy="121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0298" y="5072074"/>
            <a:ext cx="6072230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68" y="3357562"/>
            <a:ext cx="5072098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71868" y="1785926"/>
            <a:ext cx="5072098" cy="121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868" y="5072074"/>
            <a:ext cx="5000660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68" y="3357562"/>
            <a:ext cx="5072098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429256" y="1785926"/>
            <a:ext cx="3214710" cy="121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29256" y="5072074"/>
            <a:ext cx="314327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9256" y="3357562"/>
            <a:ext cx="3214710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643702" y="1785926"/>
            <a:ext cx="2000264" cy="121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43702" y="5072074"/>
            <a:ext cx="1928826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43702" y="3357562"/>
            <a:ext cx="2000264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929586" y="1785926"/>
            <a:ext cx="714380" cy="121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29586" y="5072074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29586" y="3357562"/>
            <a:ext cx="714380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98450"/>
            <a:ext cx="8424862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Institutions</a:t>
            </a:r>
            <a:r>
              <a:rPr lang="nb-NO" dirty="0" smtClean="0"/>
              <a:t> and </a:t>
            </a:r>
            <a:r>
              <a:rPr lang="nb-NO" dirty="0" err="1" smtClean="0"/>
              <a:t>economic</a:t>
            </a:r>
            <a:r>
              <a:rPr lang="nb-NO" dirty="0" smtClean="0"/>
              <a:t> </a:t>
            </a:r>
            <a:r>
              <a:rPr lang="nb-NO" dirty="0" err="1" smtClean="0"/>
              <a:t>performance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nb-NO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err="1" smtClean="0"/>
              <a:t>We</a:t>
            </a:r>
            <a:r>
              <a:rPr lang="nb-NO" sz="2400" dirty="0" smtClean="0"/>
              <a:t> </a:t>
            </a:r>
            <a:r>
              <a:rPr lang="nb-NO" sz="2400" dirty="0" err="1" smtClean="0"/>
              <a:t>are</a:t>
            </a:r>
            <a:r>
              <a:rPr lang="nb-NO" sz="2400" dirty="0" smtClean="0"/>
              <a:t> </a:t>
            </a:r>
            <a:r>
              <a:rPr lang="nb-NO" sz="2400" dirty="0" err="1" smtClean="0"/>
              <a:t>interested</a:t>
            </a:r>
            <a:r>
              <a:rPr lang="nb-NO" sz="2400" dirty="0" smtClean="0"/>
              <a:t> in </a:t>
            </a:r>
            <a:r>
              <a:rPr lang="nb-NO" sz="2400" dirty="0" err="1" smtClean="0"/>
              <a:t>establishing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causal</a:t>
            </a:r>
            <a:r>
              <a:rPr lang="nb-NO" sz="2400" dirty="0" smtClean="0"/>
              <a:t> </a:t>
            </a:r>
            <a:r>
              <a:rPr lang="nb-NO" sz="2400" dirty="0" err="1" smtClean="0"/>
              <a:t>effect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on</a:t>
            </a:r>
            <a:r>
              <a:rPr lang="nb-NO" sz="2400" dirty="0" smtClean="0"/>
              <a:t> </a:t>
            </a:r>
            <a:r>
              <a:rPr lang="nb-NO" sz="2400" dirty="0" err="1" smtClean="0"/>
              <a:t>long</a:t>
            </a:r>
            <a:r>
              <a:rPr lang="nb-NO" sz="2400" dirty="0" smtClean="0"/>
              <a:t> run </a:t>
            </a:r>
            <a:r>
              <a:rPr lang="nb-NO" sz="2400" dirty="0" err="1" smtClean="0"/>
              <a:t>economic</a:t>
            </a:r>
            <a:r>
              <a:rPr lang="nb-NO" sz="2400" dirty="0" smtClean="0"/>
              <a:t> </a:t>
            </a:r>
            <a:r>
              <a:rPr lang="nb-NO" sz="2400" dirty="0" err="1" smtClean="0"/>
              <a:t>performance</a:t>
            </a:r>
            <a:r>
              <a:rPr lang="nb-NO" sz="24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endParaRPr lang="nb-NO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err="1" smtClean="0"/>
              <a:t>However</a:t>
            </a:r>
            <a:r>
              <a:rPr lang="nb-NO" sz="2400" dirty="0" smtClean="0"/>
              <a:t>, </a:t>
            </a:r>
            <a:r>
              <a:rPr lang="nb-NO" sz="2400" dirty="0" err="1" smtClean="0"/>
              <a:t>this</a:t>
            </a:r>
            <a:r>
              <a:rPr lang="nb-NO" sz="2400" dirty="0" smtClean="0"/>
              <a:t> is not straight forward: </a:t>
            </a:r>
            <a:r>
              <a:rPr lang="nb-NO" sz="2400" dirty="0" err="1" smtClean="0"/>
              <a:t>Correlation</a:t>
            </a:r>
            <a:r>
              <a:rPr lang="nb-NO" sz="2400" dirty="0" smtClean="0"/>
              <a:t> is not </a:t>
            </a:r>
            <a:r>
              <a:rPr lang="nb-NO" sz="2400" dirty="0" err="1" smtClean="0"/>
              <a:t>causation</a:t>
            </a:r>
            <a:r>
              <a:rPr lang="nb-NO" sz="24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nb-NO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are</a:t>
            </a:r>
            <a:r>
              <a:rPr lang="nb-NO" sz="2400" dirty="0" smtClean="0"/>
              <a:t> </a:t>
            </a:r>
            <a:r>
              <a:rPr lang="nb-NO" sz="2400" dirty="0" err="1" smtClean="0"/>
              <a:t>endogenous</a:t>
            </a:r>
            <a:r>
              <a:rPr lang="nb-NO" sz="2400" dirty="0" smtClean="0"/>
              <a:t> to </a:t>
            </a:r>
            <a:r>
              <a:rPr lang="nb-NO" sz="2400" dirty="0" err="1" smtClean="0"/>
              <a:t>economic</a:t>
            </a:r>
            <a:r>
              <a:rPr lang="nb-NO" sz="2400" dirty="0" smtClean="0"/>
              <a:t> </a:t>
            </a:r>
            <a:r>
              <a:rPr lang="nb-NO" sz="2400" dirty="0" err="1" smtClean="0"/>
              <a:t>performance</a:t>
            </a:r>
            <a:r>
              <a:rPr lang="nb-NO" sz="24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nb-NO" sz="2400" dirty="0" err="1" smtClean="0"/>
              <a:t>Causality</a:t>
            </a:r>
            <a:r>
              <a:rPr lang="nb-NO" sz="2400" dirty="0" smtClean="0"/>
              <a:t> runs </a:t>
            </a:r>
            <a:r>
              <a:rPr lang="nb-NO" sz="2400" dirty="0" err="1" smtClean="0"/>
              <a:t>both</a:t>
            </a:r>
            <a:r>
              <a:rPr lang="nb-NO" sz="2400" dirty="0" smtClean="0"/>
              <a:t> </a:t>
            </a:r>
            <a:r>
              <a:rPr lang="nb-NO" sz="2400" dirty="0" err="1" smtClean="0"/>
              <a:t>ways</a:t>
            </a:r>
            <a:endParaRPr lang="nb-NO" sz="24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nb-NO" sz="1800" dirty="0" err="1" smtClean="0"/>
              <a:t>E.g</a:t>
            </a:r>
            <a:r>
              <a:rPr lang="nb-NO" sz="1800" dirty="0" smtClean="0"/>
              <a:t>. </a:t>
            </a:r>
            <a:r>
              <a:rPr lang="nb-NO" sz="1800" dirty="0" err="1" smtClean="0"/>
              <a:t>poor</a:t>
            </a:r>
            <a:r>
              <a:rPr lang="nb-NO" sz="1800" dirty="0" smtClean="0"/>
              <a:t> </a:t>
            </a:r>
            <a:r>
              <a:rPr lang="nb-NO" sz="1800" dirty="0" err="1" smtClean="0"/>
              <a:t>countries</a:t>
            </a:r>
            <a:r>
              <a:rPr lang="nb-NO" sz="1800" dirty="0" smtClean="0"/>
              <a:t> </a:t>
            </a:r>
            <a:r>
              <a:rPr lang="nb-NO" sz="1800" dirty="0" err="1" smtClean="0"/>
              <a:t>lack</a:t>
            </a:r>
            <a:r>
              <a:rPr lang="nb-NO" sz="1800" dirty="0" smtClean="0"/>
              <a:t>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resources</a:t>
            </a:r>
            <a:r>
              <a:rPr lang="nb-NO" sz="1800" dirty="0" smtClean="0"/>
              <a:t> to </a:t>
            </a:r>
            <a:r>
              <a:rPr lang="nb-NO" sz="1800" dirty="0" err="1" smtClean="0"/>
              <a:t>build</a:t>
            </a:r>
            <a:r>
              <a:rPr lang="nb-NO" sz="1800" dirty="0" smtClean="0"/>
              <a:t> </a:t>
            </a:r>
            <a:r>
              <a:rPr lang="nb-NO" sz="1800" dirty="0" err="1" smtClean="0"/>
              <a:t>effective</a:t>
            </a:r>
            <a:r>
              <a:rPr lang="nb-NO" sz="1800" dirty="0" smtClean="0"/>
              <a:t> </a:t>
            </a:r>
            <a:r>
              <a:rPr lang="nb-NO" sz="1800" dirty="0" err="1" smtClean="0"/>
              <a:t>institutions</a:t>
            </a:r>
            <a:endParaRPr lang="nb-NO" sz="18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nb-NO" sz="2400" dirty="0" err="1" smtClean="0"/>
              <a:t>Omitted</a:t>
            </a:r>
            <a:r>
              <a:rPr lang="nb-NO" sz="2400" dirty="0" smtClean="0"/>
              <a:t> variable bias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nb-NO" sz="1800" dirty="0" err="1" smtClean="0"/>
              <a:t>Underlying</a:t>
            </a:r>
            <a:r>
              <a:rPr lang="nb-NO" sz="1800" dirty="0" smtClean="0"/>
              <a:t> </a:t>
            </a:r>
            <a:r>
              <a:rPr lang="nb-NO" sz="1800" dirty="0" err="1" smtClean="0"/>
              <a:t>conditions</a:t>
            </a:r>
            <a:r>
              <a:rPr lang="nb-NO" sz="1800" dirty="0" smtClean="0"/>
              <a:t> (</a:t>
            </a:r>
            <a:r>
              <a:rPr lang="nb-NO" sz="1800" dirty="0" err="1" smtClean="0"/>
              <a:t>e.g</a:t>
            </a:r>
            <a:r>
              <a:rPr lang="nb-NO" sz="1800" dirty="0" smtClean="0"/>
              <a:t>. </a:t>
            </a:r>
            <a:r>
              <a:rPr lang="nb-NO" sz="1800" dirty="0" err="1" smtClean="0"/>
              <a:t>geography</a:t>
            </a:r>
            <a:r>
              <a:rPr lang="nb-NO" sz="1800" dirty="0" smtClean="0"/>
              <a:t>, religion, </a:t>
            </a:r>
            <a:r>
              <a:rPr lang="nb-NO" sz="1800" dirty="0" err="1" smtClean="0"/>
              <a:t>history</a:t>
            </a:r>
            <a:r>
              <a:rPr lang="nb-NO" sz="1800" dirty="0" smtClean="0"/>
              <a:t>, </a:t>
            </a:r>
            <a:r>
              <a:rPr lang="nb-NO" sz="1800" dirty="0" err="1" smtClean="0"/>
              <a:t>culture</a:t>
            </a:r>
            <a:r>
              <a:rPr lang="nb-NO" sz="1800" dirty="0" smtClean="0"/>
              <a:t>) </a:t>
            </a:r>
            <a:r>
              <a:rPr lang="nb-NO" sz="1800" dirty="0" err="1" smtClean="0"/>
              <a:t>that</a:t>
            </a:r>
            <a:r>
              <a:rPr lang="nb-NO" sz="1800" dirty="0" smtClean="0"/>
              <a:t> lead to </a:t>
            </a:r>
            <a:r>
              <a:rPr lang="nb-NO" sz="1800" dirty="0" err="1" smtClean="0"/>
              <a:t>both</a:t>
            </a:r>
            <a:r>
              <a:rPr lang="nb-NO" sz="1800" dirty="0" smtClean="0"/>
              <a:t> </a:t>
            </a:r>
            <a:r>
              <a:rPr lang="nb-NO" sz="1800" dirty="0" err="1" smtClean="0"/>
              <a:t>institutions</a:t>
            </a:r>
            <a:r>
              <a:rPr lang="nb-NO" sz="1800" dirty="0" smtClean="0"/>
              <a:t> and </a:t>
            </a:r>
            <a:r>
              <a:rPr lang="nb-NO" sz="1800" dirty="0" err="1" smtClean="0"/>
              <a:t>economic</a:t>
            </a:r>
            <a:r>
              <a:rPr lang="nb-NO" sz="1800" dirty="0" smtClean="0"/>
              <a:t> </a:t>
            </a:r>
            <a:r>
              <a:rPr lang="nb-NO" sz="1800" dirty="0" err="1" smtClean="0"/>
              <a:t>performance</a:t>
            </a:r>
            <a:r>
              <a:rPr lang="nb-NO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IV cont.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800" dirty="0" smtClean="0"/>
              <a:t>IV </a:t>
            </a:r>
            <a:r>
              <a:rPr lang="nb-NO" sz="2800" dirty="0" err="1" smtClean="0"/>
              <a:t>estimates</a:t>
            </a:r>
            <a:r>
              <a:rPr lang="nb-NO" sz="2800" dirty="0" smtClean="0"/>
              <a:t> suggest a large and </a:t>
            </a:r>
            <a:r>
              <a:rPr lang="nb-NO" sz="2800" dirty="0" err="1" smtClean="0"/>
              <a:t>statistically</a:t>
            </a:r>
            <a:r>
              <a:rPr lang="nb-NO" sz="2800" dirty="0" smtClean="0"/>
              <a:t> </a:t>
            </a:r>
            <a:r>
              <a:rPr lang="nb-NO" sz="2800" dirty="0" err="1" smtClean="0"/>
              <a:t>significant</a:t>
            </a:r>
            <a:r>
              <a:rPr lang="nb-NO" sz="2800" dirty="0" smtClean="0"/>
              <a:t> </a:t>
            </a:r>
            <a:r>
              <a:rPr lang="nb-NO" sz="2800" dirty="0" err="1" smtClean="0"/>
              <a:t>effect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institutions</a:t>
            </a:r>
            <a:r>
              <a:rPr lang="nb-NO" sz="2800" dirty="0" smtClean="0"/>
              <a:t> </a:t>
            </a:r>
            <a:r>
              <a:rPr lang="nb-NO" sz="2800" dirty="0" err="1" smtClean="0"/>
              <a:t>on</a:t>
            </a:r>
            <a:r>
              <a:rPr lang="nb-NO" sz="2800" dirty="0" smtClean="0"/>
              <a:t> </a:t>
            </a:r>
            <a:r>
              <a:rPr lang="nb-NO" sz="2800" dirty="0" err="1" smtClean="0"/>
              <a:t>national</a:t>
            </a:r>
            <a:r>
              <a:rPr lang="nb-NO" sz="2800" dirty="0" smtClean="0"/>
              <a:t> </a:t>
            </a:r>
            <a:r>
              <a:rPr lang="nb-NO" sz="2800" dirty="0" err="1" smtClean="0"/>
              <a:t>income</a:t>
            </a:r>
            <a:r>
              <a:rPr lang="nb-NO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nb-NO" sz="2400" dirty="0" err="1" smtClean="0"/>
              <a:t>Differences</a:t>
            </a:r>
            <a:r>
              <a:rPr lang="nb-NO" sz="2400" dirty="0" smtClean="0"/>
              <a:t> in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account</a:t>
            </a:r>
            <a:r>
              <a:rPr lang="nb-NO" sz="2400" dirty="0" smtClean="0"/>
              <a:t> for over 75%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variation</a:t>
            </a:r>
            <a:r>
              <a:rPr lang="nb-NO" sz="2400" dirty="0" smtClean="0"/>
              <a:t> in </a:t>
            </a:r>
            <a:r>
              <a:rPr lang="nb-NO" sz="2400" dirty="0" err="1" smtClean="0"/>
              <a:t>income</a:t>
            </a:r>
            <a:r>
              <a:rPr lang="nb-NO" sz="2400" dirty="0" smtClean="0"/>
              <a:t> per </a:t>
            </a:r>
            <a:r>
              <a:rPr lang="nb-NO" sz="2400" dirty="0" err="1" smtClean="0"/>
              <a:t>capita</a:t>
            </a:r>
            <a:r>
              <a:rPr lang="nb-NO" sz="2400" dirty="0" smtClean="0"/>
              <a:t> </a:t>
            </a:r>
            <a:r>
              <a:rPr lang="nb-NO" sz="2400" dirty="0" err="1" smtClean="0"/>
              <a:t>today</a:t>
            </a:r>
            <a:endParaRPr lang="nb-NO" sz="2400" dirty="0" smtClean="0"/>
          </a:p>
          <a:p>
            <a:pPr lvl="1">
              <a:lnSpc>
                <a:spcPct val="90000"/>
              </a:lnSpc>
            </a:pPr>
            <a:r>
              <a:rPr lang="nb-NO" sz="2400" dirty="0" err="1" smtClean="0"/>
              <a:t>Improving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Nigeria to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level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Chile </a:t>
            </a:r>
            <a:r>
              <a:rPr lang="nb-NO" sz="2400" dirty="0" err="1" smtClean="0"/>
              <a:t>would</a:t>
            </a:r>
            <a:r>
              <a:rPr lang="nb-NO" sz="2400" dirty="0" smtClean="0"/>
              <a:t> lead to a 7-fold </a:t>
            </a:r>
            <a:r>
              <a:rPr lang="nb-NO" sz="2400" dirty="0" err="1" smtClean="0"/>
              <a:t>increase</a:t>
            </a:r>
            <a:r>
              <a:rPr lang="nb-NO" sz="2400" dirty="0" smtClean="0"/>
              <a:t> in </a:t>
            </a:r>
            <a:r>
              <a:rPr lang="nb-NO" sz="2400" dirty="0" err="1" smtClean="0"/>
              <a:t>Nigeria’s</a:t>
            </a:r>
            <a:r>
              <a:rPr lang="nb-NO" sz="2400" dirty="0" smtClean="0"/>
              <a:t> </a:t>
            </a:r>
            <a:r>
              <a:rPr lang="nb-NO" sz="2400" dirty="0" err="1" smtClean="0"/>
              <a:t>income</a:t>
            </a:r>
            <a:r>
              <a:rPr lang="nb-NO" sz="24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nb-NO" sz="2000" dirty="0" smtClean="0"/>
              <a:t>(in </a:t>
            </a:r>
            <a:r>
              <a:rPr lang="nb-NO" sz="2000" dirty="0" err="1" smtClean="0"/>
              <a:t>practice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difference</a:t>
            </a:r>
            <a:r>
              <a:rPr lang="nb-NO" sz="2000" dirty="0" smtClean="0"/>
              <a:t> is 11-fold)</a:t>
            </a:r>
          </a:p>
          <a:p>
            <a:pPr lvl="1">
              <a:lnSpc>
                <a:spcPct val="90000"/>
              </a:lnSpc>
            </a:pPr>
            <a:r>
              <a:rPr lang="nb-NO" sz="2400" dirty="0" smtClean="0"/>
              <a:t>No </a:t>
            </a:r>
            <a:r>
              <a:rPr lang="nb-NO" sz="2400" dirty="0" err="1" smtClean="0"/>
              <a:t>impact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geography</a:t>
            </a:r>
            <a:r>
              <a:rPr lang="nb-NO" sz="2400" dirty="0" smtClean="0"/>
              <a:t>, </a:t>
            </a:r>
            <a:r>
              <a:rPr lang="nb-NO" sz="2400" dirty="0" err="1" smtClean="0"/>
              <a:t>when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are</a:t>
            </a:r>
            <a:r>
              <a:rPr lang="nb-NO" sz="2400" dirty="0" smtClean="0"/>
              <a:t> </a:t>
            </a:r>
            <a:r>
              <a:rPr lang="nb-NO" sz="2400" dirty="0" err="1" smtClean="0"/>
              <a:t>treated</a:t>
            </a:r>
            <a:r>
              <a:rPr lang="nb-NO" sz="2400" dirty="0" smtClean="0"/>
              <a:t> as an </a:t>
            </a:r>
            <a:r>
              <a:rPr lang="nb-NO" sz="2400" dirty="0" err="1" smtClean="0"/>
              <a:t>endogenous</a:t>
            </a:r>
            <a:r>
              <a:rPr lang="nb-NO" sz="2400" dirty="0" smtClean="0"/>
              <a:t> variable</a:t>
            </a:r>
          </a:p>
          <a:p>
            <a:pPr lvl="2">
              <a:lnSpc>
                <a:spcPct val="90000"/>
              </a:lnSpc>
            </a:pPr>
            <a:r>
              <a:rPr lang="nb-NO" sz="2000" dirty="0" smtClean="0"/>
              <a:t>”</a:t>
            </a:r>
            <a:r>
              <a:rPr lang="nb-NO" sz="2000" dirty="0" err="1" smtClean="0"/>
              <a:t>These</a:t>
            </a:r>
            <a:r>
              <a:rPr lang="nb-NO" sz="2000" dirty="0" smtClean="0"/>
              <a:t> </a:t>
            </a:r>
            <a:r>
              <a:rPr lang="nb-NO" sz="2000" dirty="0" err="1" smtClean="0"/>
              <a:t>results</a:t>
            </a:r>
            <a:r>
              <a:rPr lang="nb-NO" sz="2000" dirty="0" smtClean="0"/>
              <a:t> suggest </a:t>
            </a:r>
            <a:r>
              <a:rPr lang="nb-NO" sz="2000" dirty="0" err="1" smtClean="0"/>
              <a:t>that</a:t>
            </a:r>
            <a:r>
              <a:rPr lang="nb-NO" sz="2000" dirty="0" smtClean="0"/>
              <a:t> </a:t>
            </a:r>
            <a:r>
              <a:rPr lang="nb-NO" sz="2000" dirty="0" err="1" smtClean="0"/>
              <a:t>Africa</a:t>
            </a:r>
            <a:r>
              <a:rPr lang="nb-NO" sz="2000" dirty="0" smtClean="0"/>
              <a:t> is </a:t>
            </a:r>
            <a:r>
              <a:rPr lang="nb-NO" sz="2000" dirty="0" err="1" smtClean="0"/>
              <a:t>poorer</a:t>
            </a:r>
            <a:r>
              <a:rPr lang="nb-NO" sz="2000" dirty="0" smtClean="0"/>
              <a:t> </a:t>
            </a:r>
            <a:r>
              <a:rPr lang="nb-NO" sz="2000" dirty="0" err="1" smtClean="0"/>
              <a:t>than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rest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world not </a:t>
            </a:r>
            <a:r>
              <a:rPr lang="nb-NO" sz="2000" dirty="0" err="1" smtClean="0"/>
              <a:t>because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pure </a:t>
            </a:r>
            <a:r>
              <a:rPr lang="nb-NO" sz="2000" dirty="0" err="1" smtClean="0"/>
              <a:t>geographic</a:t>
            </a:r>
            <a:r>
              <a:rPr lang="nb-NO" sz="2000" dirty="0" smtClean="0"/>
              <a:t> or </a:t>
            </a:r>
            <a:r>
              <a:rPr lang="nb-NO" sz="2000" dirty="0" err="1" smtClean="0"/>
              <a:t>cultural</a:t>
            </a:r>
            <a:r>
              <a:rPr lang="nb-NO" sz="2000" dirty="0" smtClean="0"/>
              <a:t> </a:t>
            </a:r>
            <a:r>
              <a:rPr lang="nb-NO" sz="2000" dirty="0" err="1" smtClean="0"/>
              <a:t>factors</a:t>
            </a:r>
            <a:r>
              <a:rPr lang="nb-NO" sz="2000" dirty="0" smtClean="0"/>
              <a:t>, </a:t>
            </a:r>
            <a:r>
              <a:rPr lang="nb-NO" sz="2000" dirty="0" err="1" smtClean="0"/>
              <a:t>but</a:t>
            </a:r>
            <a:r>
              <a:rPr lang="nb-NO" sz="2000" dirty="0" smtClean="0"/>
              <a:t> </a:t>
            </a:r>
            <a:r>
              <a:rPr lang="nb-NO" sz="2000" dirty="0" err="1" smtClean="0"/>
              <a:t>because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worse</a:t>
            </a:r>
            <a:r>
              <a:rPr lang="nb-NO" sz="2000" dirty="0" smtClean="0"/>
              <a:t> </a:t>
            </a:r>
            <a:r>
              <a:rPr lang="nb-NO" sz="2000" dirty="0" err="1" smtClean="0"/>
              <a:t>institutions</a:t>
            </a:r>
            <a:r>
              <a:rPr lang="nb-NO" sz="2000" dirty="0" smtClean="0"/>
              <a:t>” (p. 1372 AJR).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IV cont.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mtClean="0"/>
              <a:t>Results robust to:</a:t>
            </a:r>
          </a:p>
          <a:p>
            <a:pPr lvl="1"/>
            <a:r>
              <a:rPr lang="nb-NO" smtClean="0"/>
              <a:t>Different subsamples</a:t>
            </a:r>
          </a:p>
          <a:p>
            <a:pPr lvl="1"/>
            <a:r>
              <a:rPr lang="nb-NO" smtClean="0"/>
              <a:t>Controlling for continent dummies, geography.</a:t>
            </a:r>
          </a:p>
          <a:p>
            <a:pPr lvl="1"/>
            <a:r>
              <a:rPr lang="nb-NO" smtClean="0"/>
              <a:t>Controlling for current prevalence of malaria and life expectancy</a:t>
            </a:r>
          </a:p>
          <a:p>
            <a:pPr lvl="1"/>
            <a:r>
              <a:rPr lang="nb-NO" smtClean="0"/>
              <a:t>Only using yellow fever as an instrument (eradicated today)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Reversal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fortune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 err="1" smtClean="0"/>
              <a:t>Many</a:t>
            </a:r>
            <a:r>
              <a:rPr lang="nb-NO" sz="1800" dirty="0" smtClean="0"/>
              <a:t> </a:t>
            </a:r>
            <a:r>
              <a:rPr lang="nb-NO" sz="1800" dirty="0" err="1" smtClean="0"/>
              <a:t>of</a:t>
            </a:r>
            <a:r>
              <a:rPr lang="nb-NO" sz="1800" dirty="0" smtClean="0"/>
              <a:t> </a:t>
            </a:r>
            <a:r>
              <a:rPr lang="nb-NO" sz="1800" dirty="0" err="1" smtClean="0"/>
              <a:t>the</a:t>
            </a:r>
            <a:r>
              <a:rPr lang="nb-NO" sz="1800" dirty="0" smtClean="0"/>
              <a:t> areas </a:t>
            </a:r>
            <a:r>
              <a:rPr lang="nb-NO" sz="1800" dirty="0" err="1" smtClean="0"/>
              <a:t>that</a:t>
            </a:r>
            <a:r>
              <a:rPr lang="nb-NO" sz="1800" dirty="0" smtClean="0"/>
              <a:t> </a:t>
            </a:r>
            <a:r>
              <a:rPr lang="nb-NO" sz="1800" dirty="0" err="1" smtClean="0"/>
              <a:t>were</a:t>
            </a:r>
            <a:r>
              <a:rPr lang="nb-NO" sz="1800" dirty="0" smtClean="0"/>
              <a:t> </a:t>
            </a:r>
            <a:r>
              <a:rPr lang="nb-NO" sz="1800" dirty="0" err="1" smtClean="0"/>
              <a:t>colonized</a:t>
            </a:r>
            <a:r>
              <a:rPr lang="nb-NO" sz="1800" dirty="0" smtClean="0"/>
              <a:t> in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tropical</a:t>
            </a:r>
            <a:r>
              <a:rPr lang="nb-NO" sz="1800" dirty="0" smtClean="0"/>
              <a:t> </a:t>
            </a:r>
            <a:r>
              <a:rPr lang="nb-NO" sz="1800" dirty="0" err="1" smtClean="0"/>
              <a:t>zone</a:t>
            </a:r>
            <a:r>
              <a:rPr lang="nb-NO" sz="1800" dirty="0" smtClean="0"/>
              <a:t> </a:t>
            </a:r>
            <a:r>
              <a:rPr lang="nb-NO" sz="1800" dirty="0" err="1" smtClean="0"/>
              <a:t>were</a:t>
            </a:r>
            <a:r>
              <a:rPr lang="nb-NO" sz="1800" dirty="0" smtClean="0"/>
              <a:t> </a:t>
            </a:r>
            <a:r>
              <a:rPr lang="nb-NO" sz="1800" dirty="0" err="1" smtClean="0"/>
              <a:t>richer</a:t>
            </a:r>
            <a:r>
              <a:rPr lang="nb-NO" sz="1800" dirty="0" smtClean="0"/>
              <a:t> and more </a:t>
            </a:r>
            <a:r>
              <a:rPr lang="nb-NO" sz="1800" dirty="0" err="1" smtClean="0"/>
              <a:t>densely</a:t>
            </a:r>
            <a:r>
              <a:rPr lang="nb-NO" sz="1800" dirty="0" smtClean="0"/>
              <a:t> </a:t>
            </a:r>
            <a:r>
              <a:rPr lang="nb-NO" sz="1800" dirty="0" err="1" smtClean="0"/>
              <a:t>populated</a:t>
            </a:r>
            <a:r>
              <a:rPr lang="nb-NO" sz="1800" dirty="0" smtClean="0"/>
              <a:t> in 1500 </a:t>
            </a:r>
            <a:r>
              <a:rPr lang="nb-NO" sz="1800" dirty="0" err="1" smtClean="0"/>
              <a:t>than</a:t>
            </a:r>
            <a:r>
              <a:rPr lang="nb-NO" sz="1800" dirty="0" smtClean="0"/>
              <a:t>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temperate</a:t>
            </a:r>
            <a:r>
              <a:rPr lang="nb-NO" sz="1800" dirty="0" smtClean="0"/>
              <a:t> areas later </a:t>
            </a:r>
            <a:r>
              <a:rPr lang="nb-NO" sz="1800" dirty="0" err="1" smtClean="0"/>
              <a:t>settled</a:t>
            </a:r>
            <a:r>
              <a:rPr lang="nb-NO" sz="1800" dirty="0" smtClean="0"/>
              <a:t> by Europeans.</a:t>
            </a:r>
          </a:p>
          <a:p>
            <a:pPr lvl="1"/>
            <a:r>
              <a:rPr lang="nb-NO" sz="1400" dirty="0" err="1" smtClean="0"/>
              <a:t>e.g</a:t>
            </a:r>
            <a:r>
              <a:rPr lang="nb-NO" sz="1400" dirty="0" smtClean="0"/>
              <a:t>. </a:t>
            </a:r>
            <a:r>
              <a:rPr lang="nb-NO" sz="1400" dirty="0" err="1" smtClean="0"/>
              <a:t>Mughals</a:t>
            </a:r>
            <a:r>
              <a:rPr lang="nb-NO" sz="1400" dirty="0" smtClean="0"/>
              <a:t> in India/Aztecs and </a:t>
            </a:r>
            <a:r>
              <a:rPr lang="nb-NO" sz="1400" dirty="0" err="1" smtClean="0"/>
              <a:t>Incas</a:t>
            </a:r>
            <a:r>
              <a:rPr lang="nb-NO" sz="1400" dirty="0" smtClean="0"/>
              <a:t> in Americas vs. North America, Australia.</a:t>
            </a:r>
          </a:p>
          <a:p>
            <a:r>
              <a:rPr lang="nb-NO" sz="1800" dirty="0" smtClean="0"/>
              <a:t>Proxy for </a:t>
            </a:r>
            <a:r>
              <a:rPr lang="nb-NO" sz="1800" dirty="0" err="1" smtClean="0"/>
              <a:t>pre-industrial</a:t>
            </a:r>
            <a:r>
              <a:rPr lang="nb-NO" sz="1800" dirty="0" smtClean="0"/>
              <a:t> </a:t>
            </a:r>
            <a:r>
              <a:rPr lang="nb-NO" sz="1800" dirty="0" err="1" smtClean="0"/>
              <a:t>income</a:t>
            </a:r>
            <a:r>
              <a:rPr lang="nb-NO" sz="1800" dirty="0" smtClean="0"/>
              <a:t> per </a:t>
            </a:r>
            <a:r>
              <a:rPr lang="nb-NO" sz="1800" dirty="0" err="1" smtClean="0"/>
              <a:t>capita</a:t>
            </a:r>
            <a:r>
              <a:rPr lang="nb-NO" sz="1800" dirty="0" smtClean="0"/>
              <a:t> : </a:t>
            </a:r>
            <a:r>
              <a:rPr lang="nb-NO" sz="1800" dirty="0" err="1" smtClean="0"/>
              <a:t>urbanization</a:t>
            </a:r>
            <a:endParaRPr lang="nb-NO" sz="1800" dirty="0" smtClean="0"/>
          </a:p>
          <a:p>
            <a:endParaRPr lang="nb-NO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928934"/>
            <a:ext cx="540900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929190" y="6488668"/>
            <a:ext cx="3775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Source</a:t>
            </a:r>
            <a:r>
              <a:rPr lang="nb-NO" dirty="0" smtClean="0"/>
              <a:t>: </a:t>
            </a:r>
            <a:r>
              <a:rPr lang="nb-NO" dirty="0" err="1" smtClean="0"/>
              <a:t>Acemoglu</a:t>
            </a:r>
            <a:r>
              <a:rPr lang="nb-NO" dirty="0" smtClean="0"/>
              <a:t> </a:t>
            </a:r>
            <a:r>
              <a:rPr lang="nb-NO" dirty="0" smtClean="0"/>
              <a:t>et al. 2002, QJE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Reversal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fortune </a:t>
            </a:r>
            <a:r>
              <a:rPr lang="nb-NO" dirty="0" err="1" smtClean="0"/>
              <a:t>cont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err="1" smtClean="0"/>
              <a:t>Geography</a:t>
            </a:r>
            <a:r>
              <a:rPr lang="nb-NO" sz="2800" dirty="0" smtClean="0"/>
              <a:t> or </a:t>
            </a:r>
            <a:r>
              <a:rPr lang="nb-NO" sz="2800" dirty="0" err="1" smtClean="0"/>
              <a:t>culture</a:t>
            </a:r>
            <a:r>
              <a:rPr lang="nb-NO" sz="2800" dirty="0" smtClean="0"/>
              <a:t> </a:t>
            </a:r>
            <a:r>
              <a:rPr lang="nb-NO" sz="2800" dirty="0" err="1" smtClean="0"/>
              <a:t>can</a:t>
            </a:r>
            <a:r>
              <a:rPr lang="nb-NO" sz="2800" dirty="0" smtClean="0"/>
              <a:t> </a:t>
            </a:r>
            <a:r>
              <a:rPr lang="nb-NO" sz="2800" dirty="0" err="1" smtClean="0"/>
              <a:t>hardly</a:t>
            </a:r>
            <a:r>
              <a:rPr lang="nb-NO" sz="2800" dirty="0" smtClean="0"/>
              <a:t> </a:t>
            </a:r>
            <a:r>
              <a:rPr lang="nb-NO" sz="2800" dirty="0" err="1" smtClean="0"/>
              <a:t>explain</a:t>
            </a:r>
            <a:r>
              <a:rPr lang="nb-NO" sz="2800" dirty="0" smtClean="0"/>
              <a:t> </a:t>
            </a:r>
            <a:r>
              <a:rPr lang="nb-NO" sz="2800" dirty="0" err="1" smtClean="0"/>
              <a:t>the</a:t>
            </a:r>
            <a:r>
              <a:rPr lang="nb-NO" sz="2800" dirty="0" smtClean="0"/>
              <a:t> </a:t>
            </a:r>
            <a:r>
              <a:rPr lang="nb-NO" sz="2800" dirty="0" err="1" smtClean="0"/>
              <a:t>reversal</a:t>
            </a:r>
            <a:endParaRPr lang="nb-NO" sz="2800" dirty="0" smtClean="0"/>
          </a:p>
          <a:p>
            <a:r>
              <a:rPr lang="nb-NO" sz="2800" dirty="0" err="1" smtClean="0"/>
              <a:t>But</a:t>
            </a:r>
            <a:r>
              <a:rPr lang="nb-NO" sz="2800" dirty="0" smtClean="0"/>
              <a:t> AJR suggest: </a:t>
            </a:r>
          </a:p>
          <a:p>
            <a:pPr lvl="1"/>
            <a:r>
              <a:rPr lang="nb-NO" sz="2400" dirty="0" err="1" smtClean="0"/>
              <a:t>Relatively</a:t>
            </a:r>
            <a:r>
              <a:rPr lang="nb-NO" sz="2400" dirty="0" smtClean="0"/>
              <a:t> </a:t>
            </a:r>
            <a:r>
              <a:rPr lang="nb-NO" sz="2400" dirty="0" err="1" smtClean="0"/>
              <a:t>rich</a:t>
            </a:r>
            <a:r>
              <a:rPr lang="nb-NO" sz="2400" dirty="0" smtClean="0"/>
              <a:t> </a:t>
            </a:r>
            <a:r>
              <a:rPr lang="nb-NO" sz="2400" dirty="0" err="1" smtClean="0"/>
              <a:t>places</a:t>
            </a:r>
            <a:r>
              <a:rPr lang="nb-NO" sz="2400" dirty="0" smtClean="0"/>
              <a:t> </a:t>
            </a:r>
            <a:r>
              <a:rPr lang="nb-NO" sz="2400" dirty="0" err="1" smtClean="0"/>
              <a:t>got</a:t>
            </a:r>
            <a:r>
              <a:rPr lang="nb-NO" sz="2400" dirty="0" smtClean="0"/>
              <a:t> </a:t>
            </a:r>
            <a:r>
              <a:rPr lang="nb-NO" sz="2400" dirty="0" err="1" smtClean="0"/>
              <a:t>worse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(’</a:t>
            </a:r>
            <a:r>
              <a:rPr lang="nb-NO" sz="2400" dirty="0" err="1" smtClean="0"/>
              <a:t>extractive</a:t>
            </a:r>
            <a:r>
              <a:rPr lang="nb-NO" sz="2400" dirty="0" smtClean="0"/>
              <a:t>’). </a:t>
            </a:r>
          </a:p>
          <a:p>
            <a:pPr lvl="1"/>
            <a:r>
              <a:rPr lang="nb-NO" sz="2400" dirty="0" err="1" smtClean="0"/>
              <a:t>Relatively</a:t>
            </a:r>
            <a:r>
              <a:rPr lang="nb-NO" sz="2400" dirty="0" smtClean="0"/>
              <a:t> </a:t>
            </a:r>
            <a:r>
              <a:rPr lang="nb-NO" sz="2400" dirty="0" err="1" smtClean="0"/>
              <a:t>poor</a:t>
            </a:r>
            <a:r>
              <a:rPr lang="nb-NO" sz="2400" dirty="0" smtClean="0"/>
              <a:t> </a:t>
            </a:r>
            <a:r>
              <a:rPr lang="nb-NO" sz="2400" dirty="0" err="1" smtClean="0"/>
              <a:t>places</a:t>
            </a:r>
            <a:r>
              <a:rPr lang="nb-NO" sz="2400" dirty="0" smtClean="0"/>
              <a:t>, </a:t>
            </a:r>
            <a:r>
              <a:rPr lang="nb-NO" sz="2400" dirty="0" err="1" smtClean="0"/>
              <a:t>where</a:t>
            </a:r>
            <a:r>
              <a:rPr lang="nb-NO" sz="2400" dirty="0" smtClean="0"/>
              <a:t> </a:t>
            </a:r>
            <a:r>
              <a:rPr lang="nb-NO" sz="2400" dirty="0" err="1" smtClean="0"/>
              <a:t>colonizers</a:t>
            </a:r>
            <a:r>
              <a:rPr lang="nb-NO" sz="2400" dirty="0" smtClean="0"/>
              <a:t> </a:t>
            </a:r>
            <a:r>
              <a:rPr lang="nb-NO" sz="2400" dirty="0" err="1" smtClean="0"/>
              <a:t>settled</a:t>
            </a:r>
            <a:r>
              <a:rPr lang="nb-NO" sz="2400" dirty="0" smtClean="0"/>
              <a:t> in large </a:t>
            </a:r>
            <a:r>
              <a:rPr lang="nb-NO" sz="2400" dirty="0" err="1" smtClean="0"/>
              <a:t>numbers</a:t>
            </a:r>
            <a:r>
              <a:rPr lang="nb-NO" sz="2400" dirty="0" smtClean="0"/>
              <a:t>, </a:t>
            </a:r>
            <a:r>
              <a:rPr lang="nb-NO" sz="2400" dirty="0" err="1" smtClean="0"/>
              <a:t>got</a:t>
            </a:r>
            <a:r>
              <a:rPr lang="nb-NO" sz="2400" dirty="0" smtClean="0"/>
              <a:t> </a:t>
            </a:r>
            <a:r>
              <a:rPr lang="nb-NO" sz="2400" dirty="0" err="1" smtClean="0"/>
              <a:t>better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protecting</a:t>
            </a:r>
            <a:r>
              <a:rPr lang="nb-NO" sz="2400" dirty="0" smtClean="0"/>
              <a:t> </a:t>
            </a:r>
            <a:r>
              <a:rPr lang="nb-NO" sz="2400" dirty="0" err="1" smtClean="0"/>
              <a:t>property</a:t>
            </a:r>
            <a:r>
              <a:rPr lang="nb-NO" sz="2400" dirty="0" smtClean="0"/>
              <a:t> rights </a:t>
            </a:r>
            <a:r>
              <a:rPr lang="nb-NO" sz="2400" dirty="0" err="1" smtClean="0"/>
              <a:t>of</a:t>
            </a:r>
            <a:r>
              <a:rPr lang="nb-NO" sz="2400" dirty="0" smtClean="0"/>
              <a:t> a </a:t>
            </a:r>
            <a:r>
              <a:rPr lang="nb-NO" sz="2400" dirty="0" err="1" smtClean="0"/>
              <a:t>broad</a:t>
            </a:r>
            <a:r>
              <a:rPr lang="nb-NO" sz="2400" dirty="0" smtClean="0"/>
              <a:t> </a:t>
            </a:r>
            <a:r>
              <a:rPr lang="nb-NO" sz="2400" dirty="0" err="1" smtClean="0"/>
              <a:t>cross-section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society</a:t>
            </a:r>
            <a:r>
              <a:rPr lang="nb-NO" sz="2400" dirty="0" smtClean="0"/>
              <a:t>. </a:t>
            </a:r>
          </a:p>
          <a:p>
            <a:pPr lvl="1"/>
            <a:r>
              <a:rPr lang="nb-NO" sz="2400" dirty="0" err="1" smtClean="0"/>
              <a:t>Can</a:t>
            </a:r>
            <a:r>
              <a:rPr lang="nb-NO" sz="2400" dirty="0" smtClean="0"/>
              <a:t> </a:t>
            </a:r>
            <a:r>
              <a:rPr lang="nb-NO" sz="2400" dirty="0" err="1" smtClean="0"/>
              <a:t>explain</a:t>
            </a:r>
            <a:r>
              <a:rPr lang="nb-NO" sz="2400" dirty="0" smtClean="0"/>
              <a:t> timing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reversal</a:t>
            </a:r>
            <a:r>
              <a:rPr lang="nb-NO" sz="2400" dirty="0" smtClean="0"/>
              <a:t> (19th </a:t>
            </a:r>
            <a:r>
              <a:rPr lang="nb-NO" sz="2400" dirty="0" err="1" smtClean="0"/>
              <a:t>century</a:t>
            </a:r>
            <a:r>
              <a:rPr lang="nb-NO" sz="2400" dirty="0" smtClean="0"/>
              <a:t>): </a:t>
            </a:r>
            <a:r>
              <a:rPr lang="nb-NO" sz="2400" dirty="0" err="1" smtClean="0"/>
              <a:t>When</a:t>
            </a:r>
            <a:r>
              <a:rPr lang="nb-NO" sz="2400" dirty="0" smtClean="0"/>
              <a:t> </a:t>
            </a:r>
            <a:r>
              <a:rPr lang="nb-NO" sz="2400" dirty="0" err="1" smtClean="0"/>
              <a:t>there</a:t>
            </a:r>
            <a:r>
              <a:rPr lang="nb-NO" sz="2400" dirty="0" smtClean="0"/>
              <a:t> </a:t>
            </a:r>
            <a:r>
              <a:rPr lang="nb-NO" sz="2400" dirty="0" err="1" smtClean="0"/>
              <a:t>are</a:t>
            </a:r>
            <a:r>
              <a:rPr lang="nb-NO" sz="2400" dirty="0" smtClean="0"/>
              <a:t> more </a:t>
            </a:r>
            <a:r>
              <a:rPr lang="nb-NO" sz="2400" dirty="0" err="1" smtClean="0"/>
              <a:t>investment</a:t>
            </a:r>
            <a:r>
              <a:rPr lang="nb-NO" sz="2400" dirty="0" smtClean="0"/>
              <a:t> </a:t>
            </a:r>
            <a:r>
              <a:rPr lang="nb-NO" sz="2400" dirty="0" err="1" smtClean="0"/>
              <a:t>opportunities</a:t>
            </a:r>
            <a:r>
              <a:rPr lang="nb-NO" sz="2400" dirty="0" smtClean="0"/>
              <a:t>,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should</a:t>
            </a:r>
            <a:r>
              <a:rPr lang="nb-NO" sz="2400" dirty="0" smtClean="0"/>
              <a:t> be more </a:t>
            </a:r>
            <a:r>
              <a:rPr lang="nb-NO" sz="2400" dirty="0" err="1" smtClean="0"/>
              <a:t>important</a:t>
            </a:r>
            <a:r>
              <a:rPr lang="nb-NO" sz="2400" dirty="0" smtClean="0"/>
              <a:t>. 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Main </a:t>
            </a:r>
            <a:r>
              <a:rPr lang="nb-NO" dirty="0" err="1" smtClean="0"/>
              <a:t>point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AJR suggest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fundamental </a:t>
            </a:r>
            <a:r>
              <a:rPr lang="nb-NO" dirty="0" err="1" smtClean="0"/>
              <a:t>cause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long</a:t>
            </a:r>
            <a:r>
              <a:rPr lang="nb-NO" dirty="0" smtClean="0"/>
              <a:t> run </a:t>
            </a:r>
            <a:r>
              <a:rPr lang="nb-NO" dirty="0" err="1" smtClean="0"/>
              <a:t>growth</a:t>
            </a:r>
            <a:r>
              <a:rPr lang="nb-NO" dirty="0" smtClean="0"/>
              <a:t>. </a:t>
            </a:r>
          </a:p>
          <a:p>
            <a:pPr lvl="1"/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r>
              <a:rPr lang="nb-NO" dirty="0" smtClean="0"/>
              <a:t> </a:t>
            </a:r>
            <a:r>
              <a:rPr lang="nb-NO" dirty="0" err="1" smtClean="0"/>
              <a:t>prevent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government</a:t>
            </a:r>
            <a:r>
              <a:rPr lang="nb-NO" dirty="0" smtClean="0"/>
              <a:t> or elite to </a:t>
            </a:r>
            <a:r>
              <a:rPr lang="nb-NO" dirty="0" err="1" smtClean="0"/>
              <a:t>extract</a:t>
            </a:r>
            <a:r>
              <a:rPr lang="nb-NO" dirty="0" smtClean="0"/>
              <a:t> rents from </a:t>
            </a:r>
            <a:r>
              <a:rPr lang="nb-NO" dirty="0" err="1" smtClean="0"/>
              <a:t>society</a:t>
            </a:r>
            <a:r>
              <a:rPr lang="nb-NO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Unbundling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AJR </a:t>
            </a:r>
            <a:r>
              <a:rPr lang="nb-NO" sz="2400" dirty="0" err="1" smtClean="0"/>
              <a:t>focus</a:t>
            </a:r>
            <a:r>
              <a:rPr lang="nb-NO" sz="2400" dirty="0" smtClean="0"/>
              <a:t> </a:t>
            </a:r>
            <a:r>
              <a:rPr lang="nb-NO" sz="2400" dirty="0" err="1" smtClean="0"/>
              <a:t>on</a:t>
            </a:r>
            <a:r>
              <a:rPr lang="nb-NO" sz="2400" dirty="0" smtClean="0"/>
              <a:t> </a:t>
            </a:r>
            <a:r>
              <a:rPr lang="nb-NO" sz="2400" dirty="0" err="1" smtClean="0"/>
              <a:t>property</a:t>
            </a:r>
            <a:r>
              <a:rPr lang="nb-NO" sz="2400" dirty="0" smtClean="0"/>
              <a:t> rights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, i.e.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constraining</a:t>
            </a:r>
            <a:r>
              <a:rPr lang="nb-NO" sz="2400" dirty="0" smtClean="0"/>
              <a:t> </a:t>
            </a:r>
            <a:r>
              <a:rPr lang="nb-NO" sz="2400" dirty="0" err="1" smtClean="0"/>
              <a:t>government</a:t>
            </a:r>
            <a:r>
              <a:rPr lang="nb-NO" sz="2400" dirty="0" smtClean="0"/>
              <a:t> and elite </a:t>
            </a:r>
            <a:r>
              <a:rPr lang="nb-NO" sz="2400" dirty="0" err="1" smtClean="0"/>
              <a:t>expropriation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A </a:t>
            </a:r>
            <a:r>
              <a:rPr lang="nb-NO" sz="2400" dirty="0" err="1" smtClean="0"/>
              <a:t>closely</a:t>
            </a:r>
            <a:r>
              <a:rPr lang="nb-NO" sz="2400" dirty="0" smtClean="0"/>
              <a:t> </a:t>
            </a:r>
            <a:r>
              <a:rPr lang="nb-NO" sz="2400" dirty="0" err="1" smtClean="0"/>
              <a:t>related</a:t>
            </a:r>
            <a:r>
              <a:rPr lang="nb-NO" sz="2400" dirty="0" smtClean="0"/>
              <a:t> </a:t>
            </a:r>
            <a:r>
              <a:rPr lang="nb-NO" sz="2400" dirty="0" err="1" smtClean="0"/>
              <a:t>literature</a:t>
            </a:r>
            <a:r>
              <a:rPr lang="nb-NO" sz="2400" dirty="0" smtClean="0"/>
              <a:t> </a:t>
            </a:r>
            <a:r>
              <a:rPr lang="nb-NO" sz="2400" dirty="0" err="1" smtClean="0"/>
              <a:t>focus</a:t>
            </a:r>
            <a:r>
              <a:rPr lang="nb-NO" sz="2400" dirty="0" smtClean="0"/>
              <a:t> </a:t>
            </a:r>
            <a:r>
              <a:rPr lang="nb-NO" sz="2400" dirty="0" err="1" smtClean="0"/>
              <a:t>on</a:t>
            </a:r>
            <a:r>
              <a:rPr lang="nb-NO" sz="2400" dirty="0" smtClean="0"/>
              <a:t> </a:t>
            </a:r>
            <a:r>
              <a:rPr lang="nb-NO" sz="2400" dirty="0" err="1" smtClean="0"/>
              <a:t>contracting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, i.e.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supporting</a:t>
            </a:r>
            <a:r>
              <a:rPr lang="nb-NO" sz="2400" dirty="0" smtClean="0"/>
              <a:t> private </a:t>
            </a:r>
            <a:r>
              <a:rPr lang="nb-NO" sz="2400" dirty="0" err="1" smtClean="0"/>
              <a:t>contracts</a:t>
            </a:r>
            <a:r>
              <a:rPr lang="nb-NO" sz="2400" dirty="0" smtClean="0"/>
              <a:t>.</a:t>
            </a:r>
          </a:p>
          <a:p>
            <a:pPr lvl="3"/>
            <a:r>
              <a:rPr lang="nb-NO" sz="1400" dirty="0" err="1" smtClean="0"/>
              <a:t>Several</a:t>
            </a:r>
            <a:r>
              <a:rPr lang="nb-NO" sz="1400" dirty="0" smtClean="0"/>
              <a:t> </a:t>
            </a:r>
            <a:r>
              <a:rPr lang="nb-NO" sz="1400" dirty="0" err="1" smtClean="0"/>
              <a:t>papers</a:t>
            </a:r>
            <a:r>
              <a:rPr lang="nb-NO" sz="1400" dirty="0" smtClean="0"/>
              <a:t> by </a:t>
            </a:r>
            <a:r>
              <a:rPr lang="nb-NO" sz="1400" dirty="0" err="1" smtClean="0"/>
              <a:t>Shleifer</a:t>
            </a:r>
            <a:r>
              <a:rPr lang="nb-NO" sz="1400" dirty="0" smtClean="0"/>
              <a:t> and </a:t>
            </a:r>
            <a:r>
              <a:rPr lang="nb-NO" sz="1400" dirty="0" err="1" smtClean="0"/>
              <a:t>co-authors</a:t>
            </a:r>
            <a:r>
              <a:rPr lang="nb-NO" sz="1400" dirty="0" smtClean="0"/>
              <a:t> (</a:t>
            </a:r>
            <a:r>
              <a:rPr lang="nb-NO" sz="1400" dirty="0" err="1" smtClean="0"/>
              <a:t>e.g</a:t>
            </a:r>
            <a:r>
              <a:rPr lang="nb-NO" sz="1400" dirty="0" smtClean="0"/>
              <a:t>. La </a:t>
            </a:r>
            <a:r>
              <a:rPr lang="nb-NO" sz="1400" dirty="0" err="1" smtClean="0"/>
              <a:t>Porta</a:t>
            </a:r>
            <a:r>
              <a:rPr lang="nb-NO" sz="1400" dirty="0" smtClean="0"/>
              <a:t> et al JPE1998, La </a:t>
            </a:r>
            <a:r>
              <a:rPr lang="nb-NO" sz="1400" dirty="0" err="1" smtClean="0"/>
              <a:t>Porta</a:t>
            </a:r>
            <a:r>
              <a:rPr lang="nb-NO" sz="1400" dirty="0" smtClean="0"/>
              <a:t> et al. JEL2008)</a:t>
            </a:r>
          </a:p>
          <a:p>
            <a:pPr lvl="3"/>
            <a:r>
              <a:rPr lang="nb-NO" sz="1400" dirty="0" smtClean="0"/>
              <a:t>Main </a:t>
            </a:r>
            <a:r>
              <a:rPr lang="nb-NO" sz="1400" dirty="0" err="1" smtClean="0"/>
              <a:t>division</a:t>
            </a:r>
            <a:r>
              <a:rPr lang="nb-NO" sz="1400" dirty="0" smtClean="0"/>
              <a:t>: </a:t>
            </a:r>
            <a:r>
              <a:rPr lang="nb-NO" sz="1400" dirty="0" err="1" smtClean="0"/>
              <a:t>common</a:t>
            </a:r>
            <a:r>
              <a:rPr lang="nb-NO" sz="1400" dirty="0" smtClean="0"/>
              <a:t> vs. </a:t>
            </a:r>
            <a:r>
              <a:rPr lang="nb-NO" sz="1400" dirty="0" err="1" smtClean="0"/>
              <a:t>civil</a:t>
            </a:r>
            <a:r>
              <a:rPr lang="nb-NO" sz="1400" dirty="0" smtClean="0"/>
              <a:t> </a:t>
            </a:r>
            <a:r>
              <a:rPr lang="nb-NO" sz="1400" dirty="0" err="1" smtClean="0"/>
              <a:t>law</a:t>
            </a:r>
            <a:endParaRPr lang="nb-NO" sz="1400" dirty="0" smtClean="0"/>
          </a:p>
          <a:p>
            <a:pPr lvl="3"/>
            <a:r>
              <a:rPr lang="nb-NO" sz="1400" dirty="0" err="1" smtClean="0"/>
              <a:t>Colonial</a:t>
            </a:r>
            <a:r>
              <a:rPr lang="nb-NO" sz="1400" dirty="0" smtClean="0"/>
              <a:t> </a:t>
            </a:r>
            <a:r>
              <a:rPr lang="nb-NO" sz="1400" dirty="0" err="1" smtClean="0"/>
              <a:t>transplantation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the</a:t>
            </a:r>
            <a:r>
              <a:rPr lang="nb-NO" sz="1400" dirty="0" smtClean="0"/>
              <a:t> legal system</a:t>
            </a:r>
          </a:p>
          <a:p>
            <a:r>
              <a:rPr lang="nb-NO" sz="2400" dirty="0" err="1" smtClean="0"/>
              <a:t>Acemoglu</a:t>
            </a:r>
            <a:r>
              <a:rPr lang="nb-NO" sz="2400" dirty="0" smtClean="0"/>
              <a:t> and Johnson (to be </a:t>
            </a:r>
            <a:r>
              <a:rPr lang="nb-NO" sz="2400" dirty="0" err="1" smtClean="0"/>
              <a:t>discussed</a:t>
            </a:r>
            <a:r>
              <a:rPr lang="nb-NO" sz="2400" dirty="0" smtClean="0"/>
              <a:t> at </a:t>
            </a:r>
            <a:r>
              <a:rPr lang="nb-NO" sz="2400" dirty="0" err="1" smtClean="0"/>
              <a:t>the</a:t>
            </a:r>
            <a:r>
              <a:rPr lang="nb-NO" sz="2400" dirty="0" smtClean="0"/>
              <a:t> seminar) </a:t>
            </a:r>
            <a:r>
              <a:rPr lang="nb-NO" sz="2400" dirty="0" err="1" smtClean="0"/>
              <a:t>aim</a:t>
            </a:r>
            <a:r>
              <a:rPr lang="nb-NO" sz="2400" dirty="0" smtClean="0"/>
              <a:t> to ’</a:t>
            </a:r>
            <a:r>
              <a:rPr lang="nb-NO" sz="2400" dirty="0" err="1" smtClean="0"/>
              <a:t>unbundle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’ </a:t>
            </a:r>
          </a:p>
          <a:p>
            <a:r>
              <a:rPr lang="nb-NO" sz="2400" dirty="0" smtClean="0"/>
              <a:t>Main findings: </a:t>
            </a:r>
          </a:p>
          <a:p>
            <a:pPr lvl="1"/>
            <a:r>
              <a:rPr lang="nb-NO" sz="2000" dirty="0" err="1" smtClean="0"/>
              <a:t>Weak</a:t>
            </a:r>
            <a:r>
              <a:rPr lang="nb-NO" sz="2000" dirty="0" smtClean="0"/>
              <a:t> </a:t>
            </a:r>
            <a:r>
              <a:rPr lang="nb-NO" sz="2000" dirty="0" err="1" smtClean="0"/>
              <a:t>contracting</a:t>
            </a:r>
            <a:r>
              <a:rPr lang="nb-NO" sz="2000" dirty="0" smtClean="0"/>
              <a:t> </a:t>
            </a:r>
            <a:r>
              <a:rPr lang="nb-NO" sz="2000" dirty="0" err="1" smtClean="0"/>
              <a:t>institutions</a:t>
            </a:r>
            <a:r>
              <a:rPr lang="nb-NO" sz="2000" dirty="0" smtClean="0"/>
              <a:t> do not have a negative </a:t>
            </a:r>
            <a:r>
              <a:rPr lang="nb-NO" sz="2000" dirty="0" err="1" smtClean="0"/>
              <a:t>effect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</a:t>
            </a:r>
            <a:r>
              <a:rPr lang="nb-NO" sz="2000" dirty="0" err="1" smtClean="0"/>
              <a:t>long-run</a:t>
            </a:r>
            <a:r>
              <a:rPr lang="nb-NO" sz="2000" dirty="0" smtClean="0"/>
              <a:t> </a:t>
            </a:r>
            <a:r>
              <a:rPr lang="nb-NO" sz="2000" dirty="0" err="1" smtClean="0"/>
              <a:t>economic</a:t>
            </a:r>
            <a:r>
              <a:rPr lang="nb-NO" sz="2000" dirty="0" smtClean="0"/>
              <a:t> </a:t>
            </a:r>
            <a:r>
              <a:rPr lang="nb-NO" sz="2000" dirty="0" err="1" smtClean="0"/>
              <a:t>performance</a:t>
            </a:r>
            <a:r>
              <a:rPr lang="nb-NO" sz="2000" dirty="0" smtClean="0"/>
              <a:t>, </a:t>
            </a:r>
            <a:r>
              <a:rPr lang="nb-NO" sz="2000" dirty="0" err="1" smtClean="0"/>
              <a:t>while</a:t>
            </a:r>
            <a:r>
              <a:rPr lang="nb-NO" sz="2000" dirty="0" smtClean="0"/>
              <a:t> </a:t>
            </a:r>
            <a:r>
              <a:rPr lang="nb-NO" sz="2000" dirty="0" err="1" smtClean="0"/>
              <a:t>property</a:t>
            </a:r>
            <a:r>
              <a:rPr lang="nb-NO" sz="2000" dirty="0" smtClean="0"/>
              <a:t> rights </a:t>
            </a:r>
            <a:r>
              <a:rPr lang="nb-NO" sz="2000" dirty="0" err="1" smtClean="0"/>
              <a:t>institutions</a:t>
            </a:r>
            <a:r>
              <a:rPr lang="nb-NO" sz="2000" dirty="0" smtClean="0"/>
              <a:t> 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Conditions in the colonies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b-NO" sz="2400" dirty="0" smtClean="0"/>
              <a:t>A </a:t>
            </a:r>
            <a:r>
              <a:rPr lang="nb-NO" sz="2400" dirty="0" err="1" smtClean="0"/>
              <a:t>key</a:t>
            </a:r>
            <a:r>
              <a:rPr lang="nb-NO" sz="2400" dirty="0" smtClean="0"/>
              <a:t> </a:t>
            </a:r>
            <a:r>
              <a:rPr lang="nb-NO" sz="2400" dirty="0" err="1" smtClean="0"/>
              <a:t>aspect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AJR is </a:t>
            </a:r>
            <a:r>
              <a:rPr lang="nb-NO" sz="2400" dirty="0" err="1" smtClean="0"/>
              <a:t>that</a:t>
            </a:r>
            <a:r>
              <a:rPr lang="nb-NO" sz="2400" dirty="0" smtClean="0"/>
              <a:t> it is not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identity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colonizer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matters, </a:t>
            </a:r>
            <a:r>
              <a:rPr lang="nb-NO" sz="2400" dirty="0" err="1" smtClean="0"/>
              <a:t>but</a:t>
            </a:r>
            <a:r>
              <a:rPr lang="nb-NO" sz="2400" dirty="0" smtClean="0"/>
              <a:t> </a:t>
            </a:r>
            <a:r>
              <a:rPr lang="nb-NO" sz="2400" dirty="0" err="1" smtClean="0"/>
              <a:t>conditions</a:t>
            </a:r>
            <a:r>
              <a:rPr lang="nb-NO" sz="2400" dirty="0" smtClean="0"/>
              <a:t> in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colonies</a:t>
            </a:r>
            <a:r>
              <a:rPr lang="nb-NO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nb-NO" sz="2000" dirty="0" err="1" smtClean="0"/>
              <a:t>Clearly</a:t>
            </a:r>
            <a:r>
              <a:rPr lang="nb-NO" sz="2000" dirty="0" smtClean="0"/>
              <a:t> </a:t>
            </a:r>
            <a:r>
              <a:rPr lang="nb-NO" sz="2000" dirty="0" err="1" smtClean="0"/>
              <a:t>depart</a:t>
            </a:r>
            <a:r>
              <a:rPr lang="nb-NO" sz="2000" dirty="0" smtClean="0"/>
              <a:t> from HJ </a:t>
            </a:r>
            <a:r>
              <a:rPr lang="nb-NO" sz="2000" dirty="0" err="1" smtClean="0"/>
              <a:t>where</a:t>
            </a:r>
            <a:r>
              <a:rPr lang="nb-NO" sz="2000" dirty="0" smtClean="0"/>
              <a:t> European </a:t>
            </a:r>
            <a:r>
              <a:rPr lang="nb-NO" sz="2000" dirty="0" err="1" smtClean="0"/>
              <a:t>influence</a:t>
            </a:r>
            <a:r>
              <a:rPr lang="nb-NO" sz="2000" dirty="0" smtClean="0"/>
              <a:t> in </a:t>
            </a:r>
            <a:r>
              <a:rPr lang="nb-NO" sz="2000" dirty="0" err="1" smtClean="0"/>
              <a:t>itself</a:t>
            </a:r>
            <a:r>
              <a:rPr lang="nb-NO" sz="2000" dirty="0" smtClean="0"/>
              <a:t> is </a:t>
            </a:r>
            <a:r>
              <a:rPr lang="nb-NO" sz="2000" dirty="0" err="1" smtClean="0"/>
              <a:t>deemed</a:t>
            </a:r>
            <a:r>
              <a:rPr lang="nb-NO" sz="2000" dirty="0" smtClean="0"/>
              <a:t> </a:t>
            </a:r>
            <a:r>
              <a:rPr lang="nb-NO" sz="2000" dirty="0" err="1" smtClean="0"/>
              <a:t>beneficial</a:t>
            </a:r>
            <a:endParaRPr lang="nb-NO" sz="2000" dirty="0" smtClean="0"/>
          </a:p>
          <a:p>
            <a:pPr>
              <a:lnSpc>
                <a:spcPct val="80000"/>
              </a:lnSpc>
            </a:pPr>
            <a:endParaRPr lang="nb-NO" sz="2400" dirty="0" smtClean="0"/>
          </a:p>
          <a:p>
            <a:pPr>
              <a:lnSpc>
                <a:spcPct val="80000"/>
              </a:lnSpc>
            </a:pPr>
            <a:r>
              <a:rPr lang="nb-NO" sz="2400" dirty="0" err="1" smtClean="0"/>
              <a:t>Related</a:t>
            </a:r>
            <a:r>
              <a:rPr lang="nb-NO" sz="2400" dirty="0" smtClean="0"/>
              <a:t> </a:t>
            </a:r>
            <a:r>
              <a:rPr lang="nb-NO" sz="2400" dirty="0" smtClean="0"/>
              <a:t>to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work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Engerman</a:t>
            </a:r>
            <a:r>
              <a:rPr lang="nb-NO" sz="2400" dirty="0" smtClean="0"/>
              <a:t> and </a:t>
            </a:r>
            <a:r>
              <a:rPr lang="nb-NO" sz="2400" dirty="0" err="1" smtClean="0"/>
              <a:t>Sokolof</a:t>
            </a:r>
            <a:r>
              <a:rPr lang="nb-NO" sz="2400" dirty="0" smtClean="0"/>
              <a:t> </a:t>
            </a:r>
            <a:r>
              <a:rPr lang="nb-NO" sz="2400" dirty="0" smtClean="0"/>
              <a:t>(</a:t>
            </a:r>
            <a:r>
              <a:rPr lang="nb-NO" sz="2400" dirty="0" smtClean="0"/>
              <a:t>1997, 2000).</a:t>
            </a:r>
            <a:endParaRPr lang="nb-NO" sz="2400" dirty="0" smtClean="0"/>
          </a:p>
          <a:p>
            <a:pPr lvl="1">
              <a:lnSpc>
                <a:spcPct val="80000"/>
              </a:lnSpc>
            </a:pPr>
            <a:r>
              <a:rPr lang="nb-NO" sz="2000" dirty="0" smtClean="0"/>
              <a:t>The </a:t>
            </a:r>
            <a:r>
              <a:rPr lang="nb-NO" sz="2000" dirty="0" err="1" smtClean="0"/>
              <a:t>Caribbean</a:t>
            </a:r>
            <a:r>
              <a:rPr lang="nb-NO" sz="2000" dirty="0" smtClean="0"/>
              <a:t> </a:t>
            </a:r>
            <a:r>
              <a:rPr lang="nb-NO" sz="2000" dirty="0" err="1" smtClean="0"/>
              <a:t>islands</a:t>
            </a:r>
            <a:r>
              <a:rPr lang="nb-NO" sz="2000" dirty="0" smtClean="0"/>
              <a:t> </a:t>
            </a:r>
            <a:r>
              <a:rPr lang="nb-NO" sz="2000" dirty="0" err="1" smtClean="0"/>
              <a:t>illustrate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adverse</a:t>
            </a:r>
            <a:r>
              <a:rPr lang="nb-NO" sz="2000" dirty="0" smtClean="0"/>
              <a:t> </a:t>
            </a:r>
            <a:r>
              <a:rPr lang="nb-NO" sz="2000" dirty="0" err="1" smtClean="0"/>
              <a:t>affects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Europeans, </a:t>
            </a:r>
            <a:r>
              <a:rPr lang="nb-NO" sz="2000" dirty="0" err="1" smtClean="0"/>
              <a:t>which</a:t>
            </a:r>
            <a:r>
              <a:rPr lang="nb-NO" sz="2000" dirty="0" smtClean="0"/>
              <a:t> </a:t>
            </a:r>
            <a:r>
              <a:rPr lang="nb-NO" sz="2000" dirty="0" err="1" smtClean="0"/>
              <a:t>set</a:t>
            </a:r>
            <a:r>
              <a:rPr lang="nb-NO" sz="2000" dirty="0" smtClean="0"/>
              <a:t> up repressive regimes </a:t>
            </a:r>
            <a:r>
              <a:rPr lang="nb-NO" sz="2000" dirty="0" err="1" smtClean="0"/>
              <a:t>based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</a:t>
            </a:r>
            <a:r>
              <a:rPr lang="nb-NO" sz="2000" dirty="0" err="1" smtClean="0"/>
              <a:t>slavery</a:t>
            </a:r>
            <a:r>
              <a:rPr lang="nb-NO" sz="2000" dirty="0" smtClean="0"/>
              <a:t> and </a:t>
            </a:r>
            <a:r>
              <a:rPr lang="nb-NO" sz="2000" dirty="0" err="1" smtClean="0"/>
              <a:t>forced</a:t>
            </a:r>
            <a:r>
              <a:rPr lang="nb-NO" sz="2000" dirty="0" smtClean="0"/>
              <a:t> </a:t>
            </a:r>
            <a:r>
              <a:rPr lang="nb-NO" sz="2000" dirty="0" err="1" smtClean="0"/>
              <a:t>labor</a:t>
            </a:r>
            <a:r>
              <a:rPr lang="nb-NO" sz="20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nb-NO" sz="2000" dirty="0" err="1" smtClean="0"/>
              <a:t>Factor</a:t>
            </a:r>
            <a:r>
              <a:rPr lang="nb-NO" sz="2000" dirty="0" smtClean="0"/>
              <a:t> </a:t>
            </a:r>
            <a:r>
              <a:rPr lang="nb-NO" sz="2000" dirty="0" err="1" smtClean="0"/>
              <a:t>endowments</a:t>
            </a:r>
            <a:r>
              <a:rPr lang="nb-NO" sz="2000" dirty="0" smtClean="0"/>
              <a:t> </a:t>
            </a:r>
            <a:r>
              <a:rPr lang="nb-NO" sz="2000" dirty="0" err="1" smtClean="0"/>
              <a:t>such</a:t>
            </a:r>
            <a:r>
              <a:rPr lang="nb-NO" sz="2000" dirty="0" smtClean="0"/>
              <a:t> as </a:t>
            </a:r>
            <a:r>
              <a:rPr lang="nb-NO" sz="2000" dirty="0" err="1" smtClean="0"/>
              <a:t>geography</a:t>
            </a:r>
            <a:r>
              <a:rPr lang="nb-NO" sz="2000" dirty="0" smtClean="0"/>
              <a:t>, </a:t>
            </a:r>
            <a:r>
              <a:rPr lang="nb-NO" sz="2000" dirty="0" err="1" smtClean="0"/>
              <a:t>climate</a:t>
            </a:r>
            <a:r>
              <a:rPr lang="nb-NO" sz="2000" dirty="0" smtClean="0"/>
              <a:t> and </a:t>
            </a:r>
            <a:r>
              <a:rPr lang="nb-NO" sz="2000" dirty="0" err="1" smtClean="0"/>
              <a:t>soil</a:t>
            </a:r>
            <a:r>
              <a:rPr lang="nb-NO" sz="2000" dirty="0" smtClean="0"/>
              <a:t> </a:t>
            </a:r>
            <a:r>
              <a:rPr lang="nb-NO" sz="2000" dirty="0" err="1" smtClean="0"/>
              <a:t>conditions</a:t>
            </a:r>
            <a:r>
              <a:rPr lang="nb-NO" sz="2000" dirty="0" smtClean="0"/>
              <a:t> </a:t>
            </a:r>
            <a:r>
              <a:rPr lang="nb-NO" sz="2000" dirty="0" err="1" smtClean="0"/>
              <a:t>help</a:t>
            </a:r>
            <a:r>
              <a:rPr lang="nb-NO" sz="2000" dirty="0" smtClean="0"/>
              <a:t> </a:t>
            </a:r>
            <a:r>
              <a:rPr lang="nb-NO" sz="2000" dirty="0" err="1" smtClean="0"/>
              <a:t>explain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builings</a:t>
            </a:r>
            <a:r>
              <a:rPr lang="nb-NO" sz="2000" dirty="0" smtClean="0"/>
              <a:t> up </a:t>
            </a:r>
            <a:r>
              <a:rPr lang="nb-NO" sz="2000" dirty="0" err="1" smtClean="0"/>
              <a:t>of</a:t>
            </a:r>
            <a:r>
              <a:rPr lang="nb-NO" sz="2000" dirty="0" smtClean="0"/>
              <a:t> ’</a:t>
            </a:r>
            <a:r>
              <a:rPr lang="nb-NO" sz="2000" dirty="0" err="1" smtClean="0"/>
              <a:t>good</a:t>
            </a:r>
            <a:r>
              <a:rPr lang="nb-NO" sz="2000" dirty="0" smtClean="0"/>
              <a:t> </a:t>
            </a:r>
            <a:r>
              <a:rPr lang="nb-NO" sz="2000" dirty="0" err="1" smtClean="0"/>
              <a:t>institutions</a:t>
            </a:r>
            <a:r>
              <a:rPr lang="nb-NO" sz="2000" dirty="0" smtClean="0"/>
              <a:t>’ in </a:t>
            </a:r>
            <a:r>
              <a:rPr lang="nb-NO" sz="2000" dirty="0" err="1" smtClean="0"/>
              <a:t>nortern</a:t>
            </a:r>
            <a:r>
              <a:rPr lang="nb-NO" sz="2000" dirty="0" smtClean="0"/>
              <a:t> am. And ’</a:t>
            </a:r>
            <a:r>
              <a:rPr lang="nb-NO" sz="2000" dirty="0" err="1" smtClean="0"/>
              <a:t>poor</a:t>
            </a:r>
            <a:r>
              <a:rPr lang="nb-NO" sz="2000" dirty="0" smtClean="0"/>
              <a:t> </a:t>
            </a:r>
            <a:r>
              <a:rPr lang="nb-NO" sz="2000" dirty="0" err="1" smtClean="0"/>
              <a:t>institutions</a:t>
            </a:r>
            <a:r>
              <a:rPr lang="nb-NO" sz="2000" dirty="0" smtClean="0"/>
              <a:t>’ in Lat. Am.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Paths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endParaRPr lang="nb-NO" dirty="0" smtClean="0"/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700213"/>
            <a:ext cx="4038600" cy="4176712"/>
          </a:xfrm>
          <a:noFill/>
        </p:spPr>
      </p:pic>
      <p:sp>
        <p:nvSpPr>
          <p:cNvPr id="28676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sz="1800" dirty="0" smtClean="0"/>
          </a:p>
          <a:p>
            <a:r>
              <a:rPr lang="nb-NO" sz="1600" dirty="0" smtClean="0"/>
              <a:t>North am. Of </a:t>
            </a:r>
            <a:r>
              <a:rPr lang="nb-NO" sz="1600" dirty="0" err="1" smtClean="0"/>
              <a:t>relatively</a:t>
            </a:r>
            <a:r>
              <a:rPr lang="nb-NO" sz="1600" dirty="0" smtClean="0"/>
              <a:t> ”marginal </a:t>
            </a:r>
            <a:r>
              <a:rPr lang="nb-NO" sz="1600" dirty="0" err="1" smtClean="0"/>
              <a:t>econ</a:t>
            </a:r>
            <a:r>
              <a:rPr lang="nb-NO" sz="1600" dirty="0" smtClean="0"/>
              <a:t>. </a:t>
            </a:r>
            <a:r>
              <a:rPr lang="nb-NO" sz="1600" dirty="0" err="1" smtClean="0"/>
              <a:t>Interest</a:t>
            </a:r>
            <a:r>
              <a:rPr lang="nb-NO" sz="1600" dirty="0" smtClean="0"/>
              <a:t> </a:t>
            </a:r>
            <a:r>
              <a:rPr lang="nb-NO" sz="1600" dirty="0" err="1" smtClean="0"/>
              <a:t>compared</a:t>
            </a:r>
            <a:r>
              <a:rPr lang="nb-NO" sz="1600" dirty="0" smtClean="0"/>
              <a:t> </a:t>
            </a:r>
            <a:r>
              <a:rPr lang="nb-NO" sz="1600" dirty="0" err="1" smtClean="0"/>
              <a:t>with</a:t>
            </a:r>
            <a:r>
              <a:rPr lang="nb-NO" sz="1600" dirty="0" smtClean="0"/>
              <a:t>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extraordinary</a:t>
            </a:r>
            <a:r>
              <a:rPr lang="nb-NO" sz="1600" dirty="0" smtClean="0"/>
              <a:t> </a:t>
            </a:r>
            <a:r>
              <a:rPr lang="nb-NO" sz="1600" dirty="0" err="1" smtClean="0"/>
              <a:t>opportunities</a:t>
            </a:r>
            <a:r>
              <a:rPr lang="nb-NO" sz="1600" dirty="0" smtClean="0"/>
              <a:t> </a:t>
            </a:r>
            <a:r>
              <a:rPr lang="nb-NO" sz="1600" dirty="0" err="1" smtClean="0"/>
              <a:t>available</a:t>
            </a:r>
            <a:r>
              <a:rPr lang="nb-NO" sz="1600" dirty="0" smtClean="0"/>
              <a:t> in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Caribbean</a:t>
            </a:r>
            <a:r>
              <a:rPr lang="nb-NO" sz="1600" dirty="0" smtClean="0"/>
              <a:t> and Lat. </a:t>
            </a:r>
            <a:r>
              <a:rPr lang="nb-NO" sz="1600" dirty="0" err="1" smtClean="0"/>
              <a:t>am</a:t>
            </a:r>
            <a:r>
              <a:rPr lang="nb-NO" sz="1600" dirty="0" smtClean="0"/>
              <a:t>” (ES2000)</a:t>
            </a:r>
          </a:p>
          <a:p>
            <a:endParaRPr lang="nb-NO" sz="1600" dirty="0" smtClean="0"/>
          </a:p>
          <a:p>
            <a:r>
              <a:rPr lang="nb-NO" sz="1600" dirty="0" smtClean="0"/>
              <a:t>Haiti </a:t>
            </a:r>
            <a:r>
              <a:rPr lang="nb-NO" sz="1600" dirty="0" err="1" smtClean="0"/>
              <a:t>probably</a:t>
            </a:r>
            <a:r>
              <a:rPr lang="nb-NO" sz="1600" dirty="0" smtClean="0"/>
              <a:t> </a:t>
            </a:r>
            <a:r>
              <a:rPr lang="nb-NO" sz="1600" dirty="0" err="1" smtClean="0"/>
              <a:t>richest</a:t>
            </a:r>
            <a:r>
              <a:rPr lang="nb-NO" sz="1600" dirty="0" smtClean="0"/>
              <a:t> </a:t>
            </a:r>
            <a:r>
              <a:rPr lang="nb-NO" sz="1600" dirty="0" err="1" smtClean="0"/>
              <a:t>country</a:t>
            </a:r>
            <a:r>
              <a:rPr lang="nb-NO" sz="1600" dirty="0" smtClean="0"/>
              <a:t> in </a:t>
            </a:r>
            <a:r>
              <a:rPr lang="nb-NO" sz="1600" dirty="0" err="1" smtClean="0"/>
              <a:t>the</a:t>
            </a:r>
            <a:r>
              <a:rPr lang="nb-NO" sz="1600" dirty="0" smtClean="0"/>
              <a:t> world (</a:t>
            </a:r>
            <a:r>
              <a:rPr lang="nb-NO" sz="1600" dirty="0" err="1" smtClean="0"/>
              <a:t>on</a:t>
            </a:r>
            <a:r>
              <a:rPr lang="nb-NO" sz="1600" dirty="0" smtClean="0"/>
              <a:t> per </a:t>
            </a:r>
            <a:r>
              <a:rPr lang="nb-NO" sz="1600" dirty="0" err="1" smtClean="0"/>
              <a:t>cap</a:t>
            </a:r>
            <a:r>
              <a:rPr lang="nb-NO" sz="1600" dirty="0" smtClean="0"/>
              <a:t> basis) in 1790</a:t>
            </a:r>
          </a:p>
          <a:p>
            <a:endParaRPr lang="nb-NO" sz="1600" dirty="0" smtClean="0"/>
          </a:p>
          <a:p>
            <a:r>
              <a:rPr lang="nb-NO" sz="1600" dirty="0" err="1" smtClean="0"/>
              <a:t>Puzzle</a:t>
            </a:r>
            <a:r>
              <a:rPr lang="nb-NO" sz="1600" dirty="0" smtClean="0"/>
              <a:t>: </a:t>
            </a:r>
            <a:r>
              <a:rPr lang="nb-NO" sz="1600" dirty="0" err="1" smtClean="0"/>
              <a:t>Why</a:t>
            </a:r>
            <a:r>
              <a:rPr lang="nb-NO" sz="1600" dirty="0" smtClean="0"/>
              <a:t> </a:t>
            </a:r>
            <a:r>
              <a:rPr lang="nb-NO" sz="1600" dirty="0" err="1" smtClean="0"/>
              <a:t>did</a:t>
            </a:r>
            <a:r>
              <a:rPr lang="nb-NO" sz="1600" dirty="0" smtClean="0"/>
              <a:t> US/CAN </a:t>
            </a:r>
            <a:r>
              <a:rPr lang="nb-NO" sz="1600" dirty="0" err="1" smtClean="0"/>
              <a:t>experience</a:t>
            </a:r>
            <a:r>
              <a:rPr lang="nb-NO" sz="1600" dirty="0" smtClean="0"/>
              <a:t> </a:t>
            </a:r>
            <a:r>
              <a:rPr lang="nb-NO" sz="1600" dirty="0" err="1" smtClean="0"/>
              <a:t>sustained</a:t>
            </a:r>
            <a:r>
              <a:rPr lang="nb-NO" sz="1600" dirty="0" smtClean="0"/>
              <a:t> </a:t>
            </a:r>
            <a:r>
              <a:rPr lang="nb-NO" sz="1600" dirty="0" err="1" smtClean="0"/>
              <a:t>econ</a:t>
            </a:r>
            <a:r>
              <a:rPr lang="nb-NO" sz="1600" dirty="0" smtClean="0"/>
              <a:t>. </a:t>
            </a:r>
            <a:r>
              <a:rPr lang="nb-NO" sz="1600" dirty="0" err="1" smtClean="0"/>
              <a:t>Growth</a:t>
            </a:r>
            <a:r>
              <a:rPr lang="nb-NO" sz="1600" dirty="0" smtClean="0"/>
              <a:t> in 18th and </a:t>
            </a:r>
            <a:r>
              <a:rPr lang="nb-NO" sz="1600" dirty="0" err="1" smtClean="0"/>
              <a:t>early</a:t>
            </a:r>
            <a:r>
              <a:rPr lang="nb-NO" sz="1600" dirty="0" smtClean="0"/>
              <a:t> 19th </a:t>
            </a:r>
            <a:r>
              <a:rPr lang="nb-NO" sz="1600" dirty="0" err="1" smtClean="0"/>
              <a:t>century</a:t>
            </a:r>
            <a:r>
              <a:rPr lang="nb-NO" sz="1600" dirty="0" smtClean="0"/>
              <a:t>?</a:t>
            </a:r>
            <a:endParaRPr lang="nb-NO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Factor endowments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400" dirty="0" err="1" smtClean="0"/>
              <a:t>Some</a:t>
            </a:r>
            <a:r>
              <a:rPr lang="nb-NO" sz="2400" dirty="0" smtClean="0"/>
              <a:t> </a:t>
            </a:r>
            <a:r>
              <a:rPr lang="nb-NO" sz="2400" dirty="0" err="1" smtClean="0"/>
              <a:t>econ</a:t>
            </a:r>
            <a:r>
              <a:rPr lang="nb-NO" sz="2400" dirty="0" smtClean="0"/>
              <a:t>. </a:t>
            </a:r>
            <a:r>
              <a:rPr lang="nb-NO" sz="2400" dirty="0" err="1" smtClean="0"/>
              <a:t>Historians</a:t>
            </a:r>
            <a:r>
              <a:rPr lang="nb-NO" sz="2400" dirty="0" smtClean="0"/>
              <a:t> have </a:t>
            </a:r>
            <a:r>
              <a:rPr lang="nb-NO" sz="2400" dirty="0" err="1" smtClean="0"/>
              <a:t>explained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divergence</a:t>
            </a:r>
            <a:r>
              <a:rPr lang="nb-NO" sz="2400" dirty="0" smtClean="0"/>
              <a:t> due to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identity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colonizer</a:t>
            </a:r>
            <a:r>
              <a:rPr lang="nb-NO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nb-NO" sz="2000" dirty="0" err="1" smtClean="0"/>
              <a:t>But</a:t>
            </a:r>
            <a:r>
              <a:rPr lang="nb-NO" sz="2000" dirty="0" smtClean="0"/>
              <a:t> striking </a:t>
            </a:r>
            <a:r>
              <a:rPr lang="nb-NO" sz="2000" dirty="0" err="1" smtClean="0"/>
              <a:t>differences</a:t>
            </a:r>
            <a:r>
              <a:rPr lang="nb-NO" sz="2000" dirty="0" smtClean="0"/>
              <a:t> </a:t>
            </a:r>
            <a:r>
              <a:rPr lang="nb-NO" sz="2000" dirty="0" err="1" smtClean="0"/>
              <a:t>within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identity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colonizer</a:t>
            </a:r>
            <a:r>
              <a:rPr lang="nb-NO" sz="2000" dirty="0" smtClean="0"/>
              <a:t> (</a:t>
            </a:r>
            <a:r>
              <a:rPr lang="nb-NO" sz="2000" dirty="0" err="1" smtClean="0"/>
              <a:t>e.g</a:t>
            </a:r>
            <a:r>
              <a:rPr lang="nb-NO" sz="2000" dirty="0" smtClean="0"/>
              <a:t>. US, </a:t>
            </a:r>
            <a:r>
              <a:rPr lang="nb-NO" sz="2000" dirty="0" err="1" smtClean="0"/>
              <a:t>Can</a:t>
            </a:r>
            <a:r>
              <a:rPr lang="nb-NO" sz="2000" dirty="0" smtClean="0"/>
              <a:t> vs. Barbados, Jamaica, </a:t>
            </a:r>
            <a:r>
              <a:rPr lang="nb-NO" sz="2000" dirty="0" err="1" smtClean="0"/>
              <a:t>e.g</a:t>
            </a:r>
            <a:r>
              <a:rPr lang="nb-NO" sz="2000" dirty="0" smtClean="0"/>
              <a:t>. Argentina </a:t>
            </a:r>
            <a:r>
              <a:rPr lang="nb-NO" sz="2000" dirty="0" err="1" smtClean="0"/>
              <a:t>vs</a:t>
            </a:r>
            <a:r>
              <a:rPr lang="nb-NO" sz="2000" dirty="0" smtClean="0"/>
              <a:t> Peru) </a:t>
            </a:r>
            <a:r>
              <a:rPr lang="nb-NO" sz="2000" dirty="0" err="1" smtClean="0"/>
              <a:t>calls</a:t>
            </a:r>
            <a:r>
              <a:rPr lang="nb-NO" sz="2000" dirty="0" smtClean="0"/>
              <a:t> for </a:t>
            </a:r>
            <a:r>
              <a:rPr lang="nb-NO" sz="2000" dirty="0" err="1" smtClean="0"/>
              <a:t>other</a:t>
            </a:r>
            <a:r>
              <a:rPr lang="nb-NO" sz="2000" dirty="0" smtClean="0"/>
              <a:t> </a:t>
            </a:r>
            <a:r>
              <a:rPr lang="nb-NO" sz="2000" dirty="0" err="1" smtClean="0"/>
              <a:t>explanation</a:t>
            </a:r>
            <a:r>
              <a:rPr lang="nb-NO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nb-NO" sz="2400" dirty="0" smtClean="0"/>
              <a:t>AJR </a:t>
            </a:r>
            <a:r>
              <a:rPr lang="nb-NO" sz="2400" dirty="0" err="1" smtClean="0"/>
              <a:t>explain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divergence</a:t>
            </a:r>
            <a:r>
              <a:rPr lang="nb-NO" sz="2400" dirty="0" smtClean="0"/>
              <a:t> as a </a:t>
            </a:r>
            <a:r>
              <a:rPr lang="nb-NO" sz="2400" dirty="0" err="1" smtClean="0"/>
              <a:t>result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nb-NO" sz="2400" dirty="0" smtClean="0"/>
              <a:t>ES: </a:t>
            </a:r>
            <a:r>
              <a:rPr lang="nb-NO" sz="2400" dirty="0" err="1" smtClean="0"/>
              <a:t>Factor</a:t>
            </a:r>
            <a:r>
              <a:rPr lang="nb-NO" sz="2400" dirty="0" smtClean="0"/>
              <a:t> </a:t>
            </a:r>
            <a:r>
              <a:rPr lang="nb-NO" sz="2400" dirty="0" err="1" smtClean="0"/>
              <a:t>endowments</a:t>
            </a:r>
            <a:r>
              <a:rPr lang="nb-NO" sz="2400" dirty="0" smtClean="0"/>
              <a:t> (</a:t>
            </a:r>
            <a:r>
              <a:rPr lang="nb-NO" sz="2400" dirty="0" err="1" smtClean="0"/>
              <a:t>incl</a:t>
            </a:r>
            <a:r>
              <a:rPr lang="nb-NO" sz="2400" dirty="0" smtClean="0"/>
              <a:t>. </a:t>
            </a:r>
            <a:r>
              <a:rPr lang="nb-NO" sz="2400" dirty="0" err="1" smtClean="0"/>
              <a:t>Climate</a:t>
            </a:r>
            <a:r>
              <a:rPr lang="nb-NO" sz="2400" dirty="0" smtClean="0"/>
              <a:t>, </a:t>
            </a:r>
            <a:r>
              <a:rPr lang="nb-NO" sz="2400" dirty="0" err="1" smtClean="0"/>
              <a:t>soil</a:t>
            </a:r>
            <a:r>
              <a:rPr lang="nb-NO" sz="2400" dirty="0" smtClean="0"/>
              <a:t>, </a:t>
            </a:r>
            <a:r>
              <a:rPr lang="nb-NO" sz="2400" dirty="0" err="1" smtClean="0"/>
              <a:t>density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native </a:t>
            </a:r>
            <a:r>
              <a:rPr lang="nb-NO" sz="2400" dirty="0" err="1" smtClean="0"/>
              <a:t>population</a:t>
            </a:r>
            <a:r>
              <a:rPr lang="nb-NO" sz="2400" dirty="0" smtClean="0"/>
              <a:t>) </a:t>
            </a:r>
          </a:p>
          <a:p>
            <a:pPr lvl="1">
              <a:lnSpc>
                <a:spcPct val="90000"/>
              </a:lnSpc>
            </a:pPr>
            <a:r>
              <a:rPr lang="nb-NO" sz="2000" dirty="0" err="1" smtClean="0"/>
              <a:t>Predisposed</a:t>
            </a:r>
            <a:r>
              <a:rPr lang="nb-NO" sz="2000" dirty="0" smtClean="0"/>
              <a:t> North am. </a:t>
            </a:r>
            <a:r>
              <a:rPr lang="nb-NO" sz="2000" dirty="0" err="1" smtClean="0"/>
              <a:t>Colonies</a:t>
            </a:r>
            <a:r>
              <a:rPr lang="nb-NO" sz="2000" dirty="0" smtClean="0"/>
              <a:t> </a:t>
            </a:r>
            <a:r>
              <a:rPr lang="nb-NO" sz="2000" dirty="0" err="1" smtClean="0"/>
              <a:t>towards</a:t>
            </a:r>
            <a:r>
              <a:rPr lang="nb-NO" sz="2000" dirty="0" smtClean="0"/>
              <a:t> </a:t>
            </a:r>
            <a:r>
              <a:rPr lang="nb-NO" sz="2000" dirty="0" err="1" smtClean="0"/>
              <a:t>relatively</a:t>
            </a:r>
            <a:r>
              <a:rPr lang="nb-NO" sz="2000" dirty="0" smtClean="0"/>
              <a:t> </a:t>
            </a:r>
            <a:r>
              <a:rPr lang="nb-NO" sz="2000" dirty="0" err="1" smtClean="0"/>
              <a:t>equal</a:t>
            </a:r>
            <a:r>
              <a:rPr lang="nb-NO" sz="2000" dirty="0" smtClean="0"/>
              <a:t> </a:t>
            </a:r>
            <a:r>
              <a:rPr lang="nb-NO" sz="2000" dirty="0" err="1" smtClean="0"/>
              <a:t>distributions</a:t>
            </a:r>
            <a:r>
              <a:rPr lang="nb-NO" sz="2000" dirty="0" smtClean="0"/>
              <a:t> </a:t>
            </a:r>
            <a:r>
              <a:rPr lang="nb-NO" sz="2000" b="1" dirty="0" smtClean="0"/>
              <a:t>and </a:t>
            </a:r>
            <a:r>
              <a:rPr lang="nb-NO" sz="2000" b="1" dirty="0" err="1" smtClean="0"/>
              <a:t>corresponding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institutions</a:t>
            </a:r>
            <a:r>
              <a:rPr lang="nb-NO" sz="2000" b="1" dirty="0" smtClean="0"/>
              <a:t> </a:t>
            </a:r>
            <a:r>
              <a:rPr lang="nb-NO" sz="2000" dirty="0" err="1" smtClean="0"/>
              <a:t>favoring</a:t>
            </a:r>
            <a:r>
              <a:rPr lang="nb-NO" sz="2000" dirty="0" smtClean="0"/>
              <a:t> a </a:t>
            </a:r>
            <a:r>
              <a:rPr lang="nb-NO" sz="2000" dirty="0" err="1" smtClean="0"/>
              <a:t>broad</a:t>
            </a:r>
            <a:r>
              <a:rPr lang="nb-NO" sz="2000" dirty="0" smtClean="0"/>
              <a:t> range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population</a:t>
            </a:r>
            <a:r>
              <a:rPr lang="nb-NO" sz="2000" dirty="0" smtClean="0"/>
              <a:t> in </a:t>
            </a:r>
            <a:r>
              <a:rPr lang="nb-NO" sz="2000" dirty="0" err="1" smtClean="0"/>
              <a:t>commercial</a:t>
            </a:r>
            <a:r>
              <a:rPr lang="nb-NO" sz="2000" dirty="0" smtClean="0"/>
              <a:t> </a:t>
            </a:r>
            <a:r>
              <a:rPr lang="nb-NO" sz="2000" dirty="0" err="1" smtClean="0"/>
              <a:t>activity</a:t>
            </a:r>
            <a:r>
              <a:rPr lang="nb-NO" sz="20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nb-NO" sz="1600" dirty="0" err="1" smtClean="0"/>
              <a:t>Suitable</a:t>
            </a:r>
            <a:r>
              <a:rPr lang="nb-NO" sz="1600" dirty="0" smtClean="0"/>
              <a:t> for </a:t>
            </a:r>
            <a:r>
              <a:rPr lang="nb-NO" sz="1600" dirty="0" err="1" smtClean="0"/>
              <a:t>grains</a:t>
            </a:r>
            <a:r>
              <a:rPr lang="nb-NO" sz="1600" dirty="0" smtClean="0"/>
              <a:t> and </a:t>
            </a:r>
            <a:r>
              <a:rPr lang="nb-NO" sz="1600" dirty="0" err="1" smtClean="0"/>
              <a:t>livestock</a:t>
            </a:r>
            <a:endParaRPr lang="nb-NO" sz="1600" dirty="0" smtClean="0"/>
          </a:p>
          <a:p>
            <a:pPr lvl="2">
              <a:lnSpc>
                <a:spcPct val="90000"/>
              </a:lnSpc>
              <a:buNone/>
            </a:pPr>
            <a:r>
              <a:rPr lang="nb-NO" sz="1200" dirty="0" smtClean="0">
                <a:sym typeface="Wingdings" pitchFamily="2" charset="2"/>
              </a:rPr>
              <a:t>	 </a:t>
            </a:r>
            <a:r>
              <a:rPr lang="nb-NO" sz="1200" dirty="0" err="1" smtClean="0">
                <a:sym typeface="Wingdings" pitchFamily="2" charset="2"/>
              </a:rPr>
              <a:t>no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economics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of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scale</a:t>
            </a:r>
            <a:r>
              <a:rPr lang="nb-NO" sz="1200" dirty="0" smtClean="0">
                <a:sym typeface="Wingdings" pitchFamily="2" charset="2"/>
              </a:rPr>
              <a:t>  </a:t>
            </a:r>
            <a:r>
              <a:rPr lang="nb-NO" sz="1200" dirty="0" err="1" smtClean="0"/>
              <a:t>Small</a:t>
            </a:r>
            <a:r>
              <a:rPr lang="nb-NO" sz="1200" dirty="0" smtClean="0"/>
              <a:t> </a:t>
            </a:r>
            <a:r>
              <a:rPr lang="nb-NO" sz="1200" dirty="0" err="1" smtClean="0"/>
              <a:t>family</a:t>
            </a:r>
            <a:r>
              <a:rPr lang="nb-NO" sz="1200" dirty="0" smtClean="0"/>
              <a:t> farms</a:t>
            </a:r>
            <a:endParaRPr lang="nb-NO" sz="1200" dirty="0" smtClean="0"/>
          </a:p>
          <a:p>
            <a:pPr lvl="1">
              <a:lnSpc>
                <a:spcPct val="90000"/>
              </a:lnSpc>
            </a:pPr>
            <a:r>
              <a:rPr lang="nb-NO" sz="2000" dirty="0" err="1" smtClean="0"/>
              <a:t>Predisposed</a:t>
            </a:r>
            <a:r>
              <a:rPr lang="nb-NO" sz="2000" dirty="0" smtClean="0"/>
              <a:t> Lat. </a:t>
            </a:r>
            <a:r>
              <a:rPr lang="nb-NO" sz="2000" dirty="0" err="1" smtClean="0"/>
              <a:t>Am</a:t>
            </a:r>
            <a:r>
              <a:rPr lang="nb-NO" sz="2000" dirty="0" smtClean="0"/>
              <a:t>, </a:t>
            </a:r>
            <a:r>
              <a:rPr lang="nb-NO" sz="2000" dirty="0" err="1" smtClean="0"/>
              <a:t>Caribbean</a:t>
            </a:r>
            <a:r>
              <a:rPr lang="nb-NO" sz="2000" dirty="0" smtClean="0"/>
              <a:t> </a:t>
            </a:r>
            <a:r>
              <a:rPr lang="nb-NO" sz="2000" dirty="0" err="1" smtClean="0"/>
              <a:t>colonies</a:t>
            </a:r>
            <a:r>
              <a:rPr lang="nb-NO" sz="2000" dirty="0" smtClean="0"/>
              <a:t> to </a:t>
            </a:r>
            <a:r>
              <a:rPr lang="nb-NO" sz="2000" dirty="0" err="1" smtClean="0"/>
              <a:t>highly</a:t>
            </a:r>
            <a:r>
              <a:rPr lang="nb-NO" sz="2000" dirty="0" smtClean="0"/>
              <a:t> </a:t>
            </a:r>
            <a:r>
              <a:rPr lang="nb-NO" sz="2000" dirty="0" err="1" smtClean="0"/>
              <a:t>unequeal</a:t>
            </a:r>
            <a:r>
              <a:rPr lang="nb-NO" sz="2000" dirty="0" smtClean="0"/>
              <a:t> </a:t>
            </a:r>
            <a:r>
              <a:rPr lang="nb-NO" sz="2000" dirty="0" err="1" smtClean="0"/>
              <a:t>distributions</a:t>
            </a:r>
            <a:r>
              <a:rPr lang="nb-NO" sz="2000" dirty="0" smtClean="0"/>
              <a:t> and </a:t>
            </a:r>
            <a:r>
              <a:rPr lang="nb-NO" sz="2000" b="1" dirty="0" err="1" smtClean="0"/>
              <a:t>institutions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that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protected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the</a:t>
            </a:r>
            <a:r>
              <a:rPr lang="nb-NO" sz="2000" b="1" dirty="0" smtClean="0"/>
              <a:t> elite</a:t>
            </a:r>
            <a:r>
              <a:rPr lang="nb-NO" sz="2000" dirty="0" smtClean="0"/>
              <a:t>.</a:t>
            </a:r>
            <a:endParaRPr lang="nb-NO" sz="2400" dirty="0" smtClean="0"/>
          </a:p>
          <a:p>
            <a:pPr lvl="2">
              <a:lnSpc>
                <a:spcPct val="90000"/>
              </a:lnSpc>
            </a:pPr>
            <a:r>
              <a:rPr lang="nb-NO" sz="1600" dirty="0" err="1" smtClean="0"/>
              <a:t>Suitable</a:t>
            </a:r>
            <a:r>
              <a:rPr lang="nb-NO" sz="1600" dirty="0" smtClean="0"/>
              <a:t> for </a:t>
            </a:r>
            <a:r>
              <a:rPr lang="nb-NO" sz="1600" dirty="0" err="1" smtClean="0"/>
              <a:t>cultivating</a:t>
            </a:r>
            <a:r>
              <a:rPr lang="nb-NO" sz="1600" dirty="0" smtClean="0"/>
              <a:t> </a:t>
            </a:r>
            <a:r>
              <a:rPr lang="nb-NO" sz="1600" dirty="0" err="1" smtClean="0"/>
              <a:t>sugar</a:t>
            </a:r>
            <a:r>
              <a:rPr lang="nb-NO" sz="1600" dirty="0" smtClean="0"/>
              <a:t> and </a:t>
            </a:r>
            <a:r>
              <a:rPr lang="nb-NO" sz="1600" dirty="0" err="1" smtClean="0"/>
              <a:t>other</a:t>
            </a:r>
            <a:r>
              <a:rPr lang="nb-NO" sz="1600" dirty="0" smtClean="0"/>
              <a:t> </a:t>
            </a:r>
            <a:r>
              <a:rPr lang="nb-NO" sz="1600" dirty="0" err="1" smtClean="0"/>
              <a:t>highly</a:t>
            </a:r>
            <a:r>
              <a:rPr lang="nb-NO" sz="1600" dirty="0" smtClean="0"/>
              <a:t> </a:t>
            </a:r>
            <a:r>
              <a:rPr lang="nb-NO" sz="1600" dirty="0" err="1" smtClean="0"/>
              <a:t>valued</a:t>
            </a:r>
            <a:r>
              <a:rPr lang="nb-NO" sz="1600" dirty="0" smtClean="0"/>
              <a:t> </a:t>
            </a:r>
            <a:r>
              <a:rPr lang="nb-NO" sz="1600" dirty="0" err="1" smtClean="0"/>
              <a:t>commodities</a:t>
            </a:r>
            <a:r>
              <a:rPr lang="nb-NO" sz="1600" dirty="0" smtClean="0"/>
              <a:t> </a:t>
            </a:r>
          </a:p>
          <a:p>
            <a:pPr lvl="2">
              <a:lnSpc>
                <a:spcPct val="90000"/>
              </a:lnSpc>
              <a:buFont typeface="Arial" charset="0"/>
              <a:buNone/>
            </a:pPr>
            <a:r>
              <a:rPr lang="nb-NO" sz="1600" dirty="0" smtClean="0">
                <a:sym typeface="Wingdings" pitchFamily="2" charset="2"/>
              </a:rPr>
              <a:t>	</a:t>
            </a:r>
            <a:r>
              <a:rPr lang="nb-NO" sz="1200" dirty="0" smtClean="0">
                <a:sym typeface="Wingdings" pitchFamily="2" charset="2"/>
              </a:rPr>
              <a:t> </a:t>
            </a:r>
            <a:r>
              <a:rPr lang="nb-NO" sz="1200" dirty="0" err="1" smtClean="0">
                <a:sym typeface="Wingdings" pitchFamily="2" charset="2"/>
              </a:rPr>
              <a:t>economics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of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scale</a:t>
            </a:r>
            <a:r>
              <a:rPr lang="nb-NO" sz="1200" dirty="0" smtClean="0">
                <a:sym typeface="Wingdings" pitchFamily="2" charset="2"/>
              </a:rPr>
              <a:t>  </a:t>
            </a:r>
            <a:r>
              <a:rPr lang="nb-NO" sz="1200" dirty="0" err="1" smtClean="0">
                <a:sym typeface="Wingdings" pitchFamily="2" charset="2"/>
              </a:rPr>
              <a:t>extensive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use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of</a:t>
            </a:r>
            <a:r>
              <a:rPr lang="nb-NO" sz="1200" dirty="0" smtClean="0">
                <a:sym typeface="Wingdings" pitchFamily="2" charset="2"/>
              </a:rPr>
              <a:t> slaves, and </a:t>
            </a:r>
            <a:r>
              <a:rPr lang="nb-NO" sz="1200" dirty="0" err="1" smtClean="0">
                <a:sym typeface="Wingdings" pitchFamily="2" charset="2"/>
              </a:rPr>
              <a:t>the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densely</a:t>
            </a:r>
            <a:r>
              <a:rPr lang="nb-NO" sz="1200" dirty="0" smtClean="0">
                <a:sym typeface="Wingdings" pitchFamily="2" charset="2"/>
              </a:rPr>
              <a:t> </a:t>
            </a:r>
            <a:r>
              <a:rPr lang="nb-NO" sz="1200" dirty="0" err="1" smtClean="0">
                <a:sym typeface="Wingdings" pitchFamily="2" charset="2"/>
              </a:rPr>
              <a:t>populated</a:t>
            </a:r>
            <a:r>
              <a:rPr lang="nb-NO" sz="1200" dirty="0" smtClean="0">
                <a:sym typeface="Wingdings" pitchFamily="2" charset="2"/>
              </a:rPr>
              <a:t> native </a:t>
            </a:r>
            <a:r>
              <a:rPr lang="nb-NO" sz="1200" dirty="0" err="1" smtClean="0">
                <a:sym typeface="Wingdings" pitchFamily="2" charset="2"/>
              </a:rPr>
              <a:t>population</a:t>
            </a:r>
            <a:r>
              <a:rPr lang="nb-NO" sz="1200" dirty="0" smtClean="0">
                <a:sym typeface="Wingdings" pitchFamily="2" charset="2"/>
              </a:rPr>
              <a:t>.</a:t>
            </a:r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Persistence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”In </a:t>
            </a:r>
            <a:r>
              <a:rPr lang="nb-NO" sz="2400" dirty="0" err="1" smtClean="0"/>
              <a:t>those</a:t>
            </a:r>
            <a:r>
              <a:rPr lang="nb-NO" sz="2400" dirty="0" smtClean="0"/>
              <a:t> </a:t>
            </a:r>
            <a:r>
              <a:rPr lang="nb-NO" sz="2400" dirty="0" err="1" smtClean="0"/>
              <a:t>societies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</a:t>
            </a:r>
            <a:r>
              <a:rPr lang="nb-NO" sz="2400" dirty="0" err="1" smtClean="0"/>
              <a:t>began</a:t>
            </a:r>
            <a:r>
              <a:rPr lang="nb-NO" sz="2400" dirty="0" smtClean="0"/>
              <a:t> </a:t>
            </a:r>
            <a:r>
              <a:rPr lang="nb-NO" sz="2400" dirty="0" err="1" smtClean="0"/>
              <a:t>with</a:t>
            </a:r>
            <a:r>
              <a:rPr lang="nb-NO" sz="2400" dirty="0" smtClean="0"/>
              <a:t> </a:t>
            </a:r>
            <a:r>
              <a:rPr lang="nb-NO" sz="2400" dirty="0" err="1" smtClean="0"/>
              <a:t>extreme</a:t>
            </a:r>
            <a:r>
              <a:rPr lang="nb-NO" sz="2400" dirty="0" smtClean="0"/>
              <a:t> </a:t>
            </a:r>
            <a:r>
              <a:rPr lang="nb-NO" sz="2400" dirty="0" err="1" smtClean="0"/>
              <a:t>inequality</a:t>
            </a:r>
            <a:r>
              <a:rPr lang="nb-NO" sz="2400" dirty="0" smtClean="0"/>
              <a:t>, elites </a:t>
            </a:r>
            <a:r>
              <a:rPr lang="nb-NO" sz="2400" dirty="0" err="1" smtClean="0"/>
              <a:t>were</a:t>
            </a:r>
            <a:r>
              <a:rPr lang="nb-NO" sz="2400" dirty="0" smtClean="0"/>
              <a:t> </a:t>
            </a:r>
            <a:r>
              <a:rPr lang="nb-NO" sz="2400" dirty="0" err="1" smtClean="0"/>
              <a:t>better</a:t>
            </a:r>
            <a:r>
              <a:rPr lang="nb-NO" sz="2400" dirty="0" smtClean="0"/>
              <a:t> </a:t>
            </a:r>
            <a:r>
              <a:rPr lang="nb-NO" sz="2400" dirty="0" err="1" smtClean="0"/>
              <a:t>able</a:t>
            </a:r>
            <a:r>
              <a:rPr lang="nb-NO" sz="2400" dirty="0" smtClean="0"/>
              <a:t> to </a:t>
            </a:r>
            <a:r>
              <a:rPr lang="nb-NO" sz="2400" dirty="0" err="1" smtClean="0"/>
              <a:t>establish</a:t>
            </a:r>
            <a:r>
              <a:rPr lang="nb-NO" sz="2400" dirty="0" smtClean="0"/>
              <a:t> a legal </a:t>
            </a:r>
            <a:r>
              <a:rPr lang="nb-NO" sz="2400" dirty="0" err="1" smtClean="0"/>
              <a:t>framework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</a:t>
            </a:r>
            <a:r>
              <a:rPr lang="nb-NO" sz="2400" dirty="0" err="1" smtClean="0"/>
              <a:t>insured</a:t>
            </a:r>
            <a:r>
              <a:rPr lang="nb-NO" sz="2400" dirty="0" smtClean="0"/>
              <a:t> </a:t>
            </a:r>
            <a:r>
              <a:rPr lang="nb-NO" sz="2400" dirty="0" err="1" smtClean="0"/>
              <a:t>them</a:t>
            </a:r>
            <a:r>
              <a:rPr lang="nb-NO" sz="2400" dirty="0" smtClean="0"/>
              <a:t> </a:t>
            </a:r>
            <a:r>
              <a:rPr lang="nb-NO" sz="2400" dirty="0" err="1" smtClean="0"/>
              <a:t>disproportionate</a:t>
            </a:r>
            <a:r>
              <a:rPr lang="nb-NO" sz="2400" dirty="0" smtClean="0"/>
              <a:t> </a:t>
            </a:r>
            <a:r>
              <a:rPr lang="nb-NO" sz="2400" dirty="0" err="1" smtClean="0"/>
              <a:t>shares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political</a:t>
            </a:r>
            <a:r>
              <a:rPr lang="nb-NO" sz="2400" dirty="0" smtClean="0"/>
              <a:t> </a:t>
            </a:r>
            <a:r>
              <a:rPr lang="nb-NO" sz="2400" dirty="0" err="1" smtClean="0"/>
              <a:t>power</a:t>
            </a:r>
            <a:r>
              <a:rPr lang="nb-NO" sz="2400" dirty="0" smtClean="0"/>
              <a:t>, and to </a:t>
            </a:r>
            <a:r>
              <a:rPr lang="nb-NO" sz="2400" dirty="0" err="1" smtClean="0"/>
              <a:t>use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</a:t>
            </a:r>
            <a:r>
              <a:rPr lang="nb-NO" sz="2400" dirty="0" err="1" smtClean="0"/>
              <a:t>greater</a:t>
            </a:r>
            <a:r>
              <a:rPr lang="nb-NO" sz="2400" dirty="0" smtClean="0"/>
              <a:t> </a:t>
            </a:r>
            <a:r>
              <a:rPr lang="nb-NO" sz="2400" dirty="0" err="1" smtClean="0"/>
              <a:t>influence</a:t>
            </a:r>
            <a:r>
              <a:rPr lang="nb-NO" sz="2400" dirty="0" smtClean="0"/>
              <a:t> to </a:t>
            </a:r>
            <a:r>
              <a:rPr lang="nb-NO" sz="2400" dirty="0" err="1" smtClean="0"/>
              <a:t>establish</a:t>
            </a:r>
            <a:r>
              <a:rPr lang="nb-NO" sz="2400" dirty="0" smtClean="0"/>
              <a:t> </a:t>
            </a:r>
            <a:r>
              <a:rPr lang="nb-NO" sz="2400" dirty="0" err="1" smtClean="0"/>
              <a:t>rules</a:t>
            </a:r>
            <a:r>
              <a:rPr lang="nb-NO" sz="2400" dirty="0" smtClean="0"/>
              <a:t>, </a:t>
            </a:r>
            <a:r>
              <a:rPr lang="nb-NO" sz="2400" dirty="0" err="1" smtClean="0"/>
              <a:t>laws</a:t>
            </a:r>
            <a:r>
              <a:rPr lang="nb-NO" sz="2400" dirty="0" smtClean="0"/>
              <a:t>, and </a:t>
            </a:r>
            <a:r>
              <a:rPr lang="nb-NO" sz="2400" dirty="0" err="1" smtClean="0"/>
              <a:t>other</a:t>
            </a:r>
            <a:r>
              <a:rPr lang="nb-NO" sz="2400" dirty="0" smtClean="0"/>
              <a:t> </a:t>
            </a:r>
            <a:r>
              <a:rPr lang="nb-NO" sz="2400" dirty="0" err="1" smtClean="0"/>
              <a:t>government</a:t>
            </a:r>
            <a:r>
              <a:rPr lang="nb-NO" sz="2400" dirty="0" smtClean="0"/>
              <a:t> </a:t>
            </a:r>
            <a:r>
              <a:rPr lang="nb-NO" sz="2400" dirty="0" err="1" smtClean="0"/>
              <a:t>policies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</a:t>
            </a:r>
            <a:r>
              <a:rPr lang="nb-NO" sz="2400" dirty="0" err="1" smtClean="0"/>
              <a:t>advantaged</a:t>
            </a:r>
            <a:r>
              <a:rPr lang="nb-NO" sz="2400" dirty="0" smtClean="0"/>
              <a:t> </a:t>
            </a:r>
            <a:r>
              <a:rPr lang="nb-NO" sz="2400" dirty="0" err="1" smtClean="0"/>
              <a:t>members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elite relative to </a:t>
            </a:r>
            <a:r>
              <a:rPr lang="nb-NO" sz="2400" dirty="0" err="1" smtClean="0"/>
              <a:t>non-members</a:t>
            </a:r>
            <a:r>
              <a:rPr lang="nb-NO" sz="2400" dirty="0" smtClean="0"/>
              <a:t> – </a:t>
            </a:r>
            <a:r>
              <a:rPr lang="nb-NO" sz="2400" dirty="0" err="1" smtClean="0"/>
              <a:t>contributing</a:t>
            </a:r>
            <a:r>
              <a:rPr lang="nb-NO" sz="2400" dirty="0" smtClean="0"/>
              <a:t> to </a:t>
            </a:r>
            <a:r>
              <a:rPr lang="nb-NO" sz="2400" dirty="0" err="1" smtClean="0"/>
              <a:t>persistence</a:t>
            </a:r>
            <a:r>
              <a:rPr lang="nb-NO" sz="2400" dirty="0" smtClean="0"/>
              <a:t> over time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high</a:t>
            </a:r>
            <a:r>
              <a:rPr lang="nb-NO" sz="2400" dirty="0" smtClean="0"/>
              <a:t> </a:t>
            </a:r>
            <a:r>
              <a:rPr lang="nb-NO" sz="2400" dirty="0" err="1" smtClean="0"/>
              <a:t>degree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inequality</a:t>
            </a:r>
            <a:r>
              <a:rPr lang="nb-NO" sz="2400" dirty="0" smtClean="0"/>
              <a:t>”.</a:t>
            </a:r>
            <a:r>
              <a:rPr lang="nb-NO" sz="1200" dirty="0" smtClean="0"/>
              <a:t> </a:t>
            </a:r>
            <a:r>
              <a:rPr lang="nb-NO" sz="2400" dirty="0" smtClean="0"/>
              <a:t>(ES2000)</a:t>
            </a:r>
          </a:p>
          <a:p>
            <a:endParaRPr lang="nb-NO" sz="2400" dirty="0" smtClean="0"/>
          </a:p>
          <a:p>
            <a:r>
              <a:rPr lang="nb-NO" sz="2400" dirty="0" err="1" smtClean="0"/>
              <a:t>Inequality</a:t>
            </a:r>
            <a:r>
              <a:rPr lang="nb-NO" sz="2400" dirty="0" smtClean="0"/>
              <a:t> </a:t>
            </a:r>
            <a:r>
              <a:rPr lang="nb-NO" sz="2400" dirty="0" smtClean="0">
                <a:sym typeface="Wingdings" pitchFamily="2" charset="2"/>
              </a:rPr>
              <a:t> elite </a:t>
            </a:r>
            <a:r>
              <a:rPr lang="nb-NO" sz="2400" dirty="0" err="1" smtClean="0">
                <a:sym typeface="Wingdings" pitchFamily="2" charset="2"/>
              </a:rPr>
              <a:t>with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strong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political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power</a:t>
            </a:r>
            <a:r>
              <a:rPr lang="nb-NO" sz="2400" dirty="0" smtClean="0">
                <a:sym typeface="Wingdings" pitchFamily="2" charset="2"/>
              </a:rPr>
              <a:t>  </a:t>
            </a:r>
            <a:r>
              <a:rPr lang="nb-NO" sz="2400" dirty="0" err="1" smtClean="0">
                <a:sym typeface="Wingdings" pitchFamily="2" charset="2"/>
              </a:rPr>
              <a:t>institutions</a:t>
            </a:r>
            <a:endParaRPr lang="nb-NO" sz="2400" dirty="0" smtClean="0">
              <a:sym typeface="Wingdings" pitchFamily="2" charset="2"/>
            </a:endParaRPr>
          </a:p>
          <a:p>
            <a:endParaRPr lang="nb-NO" sz="2400" dirty="0" smtClean="0">
              <a:sym typeface="Wingdings" pitchFamily="2" charset="2"/>
            </a:endParaRPr>
          </a:p>
          <a:p>
            <a:pPr lvl="1"/>
            <a:r>
              <a:rPr lang="nb-NO" sz="2000" dirty="0" err="1" smtClean="0">
                <a:sym typeface="Wingdings" pitchFamily="2" charset="2"/>
              </a:rPr>
              <a:t>E.g</a:t>
            </a:r>
            <a:r>
              <a:rPr lang="nb-NO" sz="2000" dirty="0" smtClean="0">
                <a:sym typeface="Wingdings" pitchFamily="2" charset="2"/>
              </a:rPr>
              <a:t>. </a:t>
            </a:r>
            <a:r>
              <a:rPr lang="nb-NO" sz="2000" dirty="0" err="1" smtClean="0">
                <a:sym typeface="Wingdings" pitchFamily="2" charset="2"/>
              </a:rPr>
              <a:t>consider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the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extension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of</a:t>
            </a:r>
            <a:r>
              <a:rPr lang="nb-NO" sz="2000" dirty="0" smtClean="0">
                <a:sym typeface="Wingdings" pitchFamily="2" charset="2"/>
              </a:rPr>
              <a:t> franchise in North Am. Vs Lat. Am. </a:t>
            </a:r>
            <a:endParaRPr lang="nb-NO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Possible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 err="1" smtClean="0"/>
              <a:t>Detour</a:t>
            </a:r>
            <a:r>
              <a:rPr lang="nb-NO" sz="2000" dirty="0" smtClean="0"/>
              <a:t>: The </a:t>
            </a:r>
            <a:r>
              <a:rPr lang="nb-NO" sz="2000" dirty="0" err="1" smtClean="0"/>
              <a:t>experimental</a:t>
            </a:r>
            <a:r>
              <a:rPr lang="nb-NO" sz="2000" dirty="0" smtClean="0"/>
              <a:t> ideal</a:t>
            </a:r>
          </a:p>
          <a:p>
            <a:endParaRPr lang="nb-NO" sz="2000" dirty="0" smtClean="0"/>
          </a:p>
          <a:p>
            <a:r>
              <a:rPr lang="nb-NO" sz="2000" dirty="0" smtClean="0"/>
              <a:t>In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absence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experimental</a:t>
            </a:r>
            <a:r>
              <a:rPr lang="nb-NO" sz="2000" dirty="0" smtClean="0"/>
              <a:t> data a </a:t>
            </a:r>
            <a:r>
              <a:rPr lang="nb-NO" sz="2000" dirty="0" err="1" smtClean="0"/>
              <a:t>possible</a:t>
            </a:r>
            <a:r>
              <a:rPr lang="nb-NO" sz="2000" dirty="0" smtClean="0"/>
              <a:t> </a:t>
            </a:r>
            <a:r>
              <a:rPr lang="nb-NO" sz="2000" dirty="0" err="1" smtClean="0"/>
              <a:t>solution</a:t>
            </a:r>
            <a:r>
              <a:rPr lang="nb-NO" sz="2000" dirty="0" smtClean="0"/>
              <a:t> is instrumental variable (IV) </a:t>
            </a:r>
            <a:r>
              <a:rPr lang="nb-NO" sz="2000" dirty="0" err="1" smtClean="0"/>
              <a:t>techniques</a:t>
            </a:r>
            <a:r>
              <a:rPr lang="nb-NO" sz="2000" dirty="0" smtClean="0"/>
              <a:t>.</a:t>
            </a:r>
          </a:p>
          <a:p>
            <a:r>
              <a:rPr lang="nb-NO" sz="2000" dirty="0" err="1" smtClean="0"/>
              <a:t>Need</a:t>
            </a:r>
            <a:r>
              <a:rPr lang="nb-NO" sz="2000" dirty="0" smtClean="0"/>
              <a:t> a variable (z) </a:t>
            </a:r>
            <a:r>
              <a:rPr lang="nb-NO" sz="2000" dirty="0" err="1" smtClean="0"/>
              <a:t>that</a:t>
            </a:r>
            <a:r>
              <a:rPr lang="nb-NO" sz="2000" dirty="0" smtClean="0"/>
              <a:t> </a:t>
            </a:r>
            <a:r>
              <a:rPr lang="nb-NO" sz="2000" dirty="0" err="1" smtClean="0"/>
              <a:t>fulfill</a:t>
            </a:r>
            <a:r>
              <a:rPr lang="nb-NO" sz="2000" dirty="0" smtClean="0"/>
              <a:t> </a:t>
            </a:r>
            <a:r>
              <a:rPr lang="nb-NO" sz="2000" dirty="0" err="1" smtClean="0"/>
              <a:t>two</a:t>
            </a:r>
            <a:r>
              <a:rPr lang="nb-NO" sz="2000" dirty="0" smtClean="0"/>
              <a:t> </a:t>
            </a:r>
            <a:r>
              <a:rPr lang="nb-NO" sz="2000" dirty="0" err="1" smtClean="0"/>
              <a:t>criteria</a:t>
            </a:r>
            <a:r>
              <a:rPr lang="nb-NO" sz="2000" dirty="0" smtClean="0"/>
              <a:t>: </a:t>
            </a:r>
          </a:p>
          <a:p>
            <a:pPr lvl="1"/>
            <a:r>
              <a:rPr lang="nb-NO" sz="1800" dirty="0" err="1" smtClean="0"/>
              <a:t>Relevance</a:t>
            </a:r>
            <a:r>
              <a:rPr lang="nb-NO" sz="1800" dirty="0" smtClean="0"/>
              <a:t> </a:t>
            </a:r>
          </a:p>
          <a:p>
            <a:pPr lvl="1"/>
            <a:r>
              <a:rPr lang="nb-NO" sz="1800" dirty="0" err="1" smtClean="0"/>
              <a:t>Excludability</a:t>
            </a:r>
            <a:endParaRPr lang="nb-NO" sz="1800" dirty="0" smtClean="0"/>
          </a:p>
          <a:p>
            <a:pPr lvl="1"/>
            <a:endParaRPr lang="nb-NO" sz="1800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00364" y="5311797"/>
            <a:ext cx="16764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Institutions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29164" y="5668987"/>
            <a:ext cx="1524000" cy="306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6505564" y="5997597"/>
            <a:ext cx="16764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Economic Performance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1933564" y="6430987"/>
            <a:ext cx="403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90564" y="6049987"/>
            <a:ext cx="7620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781164" y="5668987"/>
            <a:ext cx="10668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3779827" y="6373837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952864" y="6392887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43504" y="5000636"/>
            <a:ext cx="16764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Observables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215074" y="5500702"/>
            <a:ext cx="100013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929454" y="5000637"/>
            <a:ext cx="192882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Unobservables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7393801" y="5536421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28794" y="6572272"/>
            <a:ext cx="40719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4248148" y="6467496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4391024" y="6467496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4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8715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429388" y="642918"/>
            <a:ext cx="2571768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8715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500958" y="642918"/>
            <a:ext cx="1500198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8715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Further</a:t>
            </a:r>
            <a:r>
              <a:rPr lang="nb-NO" dirty="0" smtClean="0"/>
              <a:t> </a:t>
            </a:r>
            <a:r>
              <a:rPr lang="nb-NO" dirty="0" err="1" smtClean="0"/>
              <a:t>reading</a:t>
            </a:r>
            <a:endParaRPr lang="nb-NO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err="1" smtClean="0"/>
              <a:t>Acemoglu</a:t>
            </a:r>
            <a:r>
              <a:rPr lang="en-US" sz="1200" dirty="0" smtClean="0"/>
              <a:t>, Johnson and Robinson 2002, QJE, Reversal </a:t>
            </a:r>
            <a:r>
              <a:rPr lang="en-US" sz="1200" dirty="0" smtClean="0"/>
              <a:t>of fortune: </a:t>
            </a:r>
            <a:r>
              <a:rPr lang="en-US" sz="1200" dirty="0" smtClean="0">
                <a:hlinkClick r:id="rId3"/>
              </a:rPr>
              <a:t>http://www.jstor.org/page/termsConfirm.jsp?redirectUri=/</a:t>
            </a:r>
            <a:r>
              <a:rPr lang="en-US" sz="1200" dirty="0" smtClean="0">
                <a:hlinkClick r:id="rId3"/>
              </a:rPr>
              <a:t>stable/pdfplus/4132478.pdf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r>
              <a:rPr lang="en-US" sz="1200" dirty="0" err="1" smtClean="0"/>
              <a:t>Engerman</a:t>
            </a:r>
            <a:r>
              <a:rPr lang="en-US" sz="1200" dirty="0" smtClean="0"/>
              <a:t> </a:t>
            </a:r>
            <a:r>
              <a:rPr lang="en-US" sz="1200" dirty="0" smtClean="0"/>
              <a:t>and </a:t>
            </a:r>
            <a:r>
              <a:rPr lang="en-US" sz="1200" dirty="0" err="1" smtClean="0"/>
              <a:t>Sokoloff</a:t>
            </a:r>
            <a:r>
              <a:rPr lang="en-US" sz="1200" dirty="0" smtClean="0"/>
              <a:t> 2000: </a:t>
            </a:r>
            <a:r>
              <a:rPr lang="en-US" sz="1200" dirty="0" smtClean="0">
                <a:hlinkClick r:id="rId4"/>
              </a:rPr>
              <a:t>http://www.jstor.org/view/08953309/di014723/01p02397/0</a:t>
            </a:r>
            <a:r>
              <a:rPr lang="en-US" sz="1200" dirty="0" smtClean="0"/>
              <a:t> </a:t>
            </a:r>
          </a:p>
          <a:p>
            <a:r>
              <a:rPr lang="nb-NO" sz="1200" dirty="0" smtClean="0"/>
              <a:t>Rafael La </a:t>
            </a:r>
            <a:r>
              <a:rPr lang="nb-NO" sz="1200" dirty="0" err="1" smtClean="0"/>
              <a:t>Porta</a:t>
            </a:r>
            <a:r>
              <a:rPr lang="nb-NO" sz="1200" dirty="0" smtClean="0"/>
              <a:t> , </a:t>
            </a:r>
            <a:r>
              <a:rPr lang="nb-NO" sz="1200" dirty="0" err="1" smtClean="0"/>
              <a:t>Florencio</a:t>
            </a:r>
            <a:r>
              <a:rPr lang="nb-NO" sz="1200" dirty="0" smtClean="0"/>
              <a:t> </a:t>
            </a:r>
            <a:r>
              <a:rPr lang="nb-NO" sz="1200" dirty="0" err="1" smtClean="0"/>
              <a:t>López</a:t>
            </a:r>
            <a:r>
              <a:rPr lang="nb-NO" sz="1200" dirty="0" smtClean="0"/>
              <a:t> de </a:t>
            </a:r>
            <a:r>
              <a:rPr lang="nb-NO" sz="1200" dirty="0" err="1" smtClean="0"/>
              <a:t>Silanes</a:t>
            </a:r>
            <a:r>
              <a:rPr lang="nb-NO" sz="1200" dirty="0" smtClean="0"/>
              <a:t>, Andrei </a:t>
            </a:r>
            <a:r>
              <a:rPr lang="nb-NO" sz="1200" dirty="0" err="1" smtClean="0"/>
              <a:t>Shleifer</a:t>
            </a:r>
            <a:r>
              <a:rPr lang="nb-NO" sz="1200" dirty="0" smtClean="0"/>
              <a:t> , and Robert </a:t>
            </a:r>
            <a:r>
              <a:rPr lang="nb-NO" sz="1200" dirty="0" err="1" smtClean="0"/>
              <a:t>Vishny</a:t>
            </a:r>
            <a:r>
              <a:rPr lang="nb-NO" sz="1200" dirty="0" smtClean="0"/>
              <a:t> . "</a:t>
            </a:r>
            <a:r>
              <a:rPr lang="nb-NO" sz="1200" dirty="0" err="1" smtClean="0"/>
              <a:t>Law</a:t>
            </a:r>
            <a:r>
              <a:rPr lang="nb-NO" sz="1200" dirty="0" smtClean="0"/>
              <a:t> and Finance" </a:t>
            </a:r>
            <a:r>
              <a:rPr lang="nb-NO" sz="1200" i="1" dirty="0" smtClean="0"/>
              <a:t>Journal </a:t>
            </a:r>
            <a:r>
              <a:rPr lang="nb-NO" sz="1200" i="1" dirty="0" err="1" smtClean="0"/>
              <a:t>of</a:t>
            </a:r>
            <a:r>
              <a:rPr lang="nb-NO" sz="1200" i="1" dirty="0" smtClean="0"/>
              <a:t> </a:t>
            </a:r>
            <a:r>
              <a:rPr lang="nb-NO" sz="1200" i="1" dirty="0" err="1" smtClean="0"/>
              <a:t>Political</a:t>
            </a:r>
            <a:r>
              <a:rPr lang="nb-NO" sz="1200" i="1" dirty="0" smtClean="0"/>
              <a:t> </a:t>
            </a:r>
            <a:r>
              <a:rPr lang="nb-NO" sz="1200" i="1" dirty="0" err="1" smtClean="0"/>
              <a:t>Economy</a:t>
            </a:r>
            <a:r>
              <a:rPr lang="nb-NO" sz="1200" dirty="0" smtClean="0"/>
              <a:t> 106 (1998): 1113-1155. </a:t>
            </a:r>
            <a:r>
              <a:rPr lang="nb-NO" sz="1200" dirty="0" smtClean="0">
                <a:hlinkClick r:id="rId5"/>
              </a:rPr>
              <a:t>http://www.journals.uchicago.edu/cgi-bin/resolve?JPEv106p1113PDF</a:t>
            </a:r>
            <a:r>
              <a:rPr lang="nb-NO" sz="1200" dirty="0" smtClean="0"/>
              <a:t> </a:t>
            </a:r>
            <a:endParaRPr lang="en-US" sz="1200" dirty="0" smtClean="0"/>
          </a:p>
          <a:p>
            <a:r>
              <a:rPr lang="nb-NO" sz="1200" dirty="0" smtClean="0"/>
              <a:t>Rafael La </a:t>
            </a:r>
            <a:r>
              <a:rPr lang="nb-NO" sz="1200" dirty="0" err="1" smtClean="0"/>
              <a:t>Porta</a:t>
            </a:r>
            <a:r>
              <a:rPr lang="nb-NO" sz="1200" dirty="0" smtClean="0"/>
              <a:t> , </a:t>
            </a:r>
            <a:r>
              <a:rPr lang="nb-NO" sz="1200" dirty="0" err="1" smtClean="0"/>
              <a:t>Florencio</a:t>
            </a:r>
            <a:r>
              <a:rPr lang="nb-NO" sz="1200" dirty="0" smtClean="0"/>
              <a:t> </a:t>
            </a:r>
            <a:r>
              <a:rPr lang="nb-NO" sz="1200" dirty="0" err="1" smtClean="0"/>
              <a:t>López</a:t>
            </a:r>
            <a:r>
              <a:rPr lang="nb-NO" sz="1200" dirty="0" smtClean="0"/>
              <a:t> de </a:t>
            </a:r>
            <a:r>
              <a:rPr lang="nb-NO" sz="1200" dirty="0" err="1" smtClean="0"/>
              <a:t>Silanes</a:t>
            </a:r>
            <a:r>
              <a:rPr lang="nb-NO" sz="1200" dirty="0" smtClean="0"/>
              <a:t>, Andrei </a:t>
            </a:r>
            <a:r>
              <a:rPr lang="nb-NO" sz="1200" dirty="0" err="1" smtClean="0"/>
              <a:t>Shleifer</a:t>
            </a:r>
            <a:r>
              <a:rPr lang="nb-NO" sz="1200" dirty="0" smtClean="0"/>
              <a:t>. ”The </a:t>
            </a:r>
            <a:r>
              <a:rPr lang="nb-NO" sz="1200" dirty="0" err="1" smtClean="0"/>
              <a:t>Economic</a:t>
            </a:r>
            <a:r>
              <a:rPr lang="nb-NO" sz="1200" dirty="0" smtClean="0"/>
              <a:t> </a:t>
            </a:r>
            <a:r>
              <a:rPr lang="nb-NO" sz="1200" dirty="0" err="1" smtClean="0"/>
              <a:t>Consequences</a:t>
            </a:r>
            <a:r>
              <a:rPr lang="nb-NO" sz="1200" dirty="0" smtClean="0"/>
              <a:t> </a:t>
            </a:r>
            <a:r>
              <a:rPr lang="nb-NO" sz="1200" dirty="0" err="1" smtClean="0"/>
              <a:t>of</a:t>
            </a:r>
            <a:r>
              <a:rPr lang="nb-NO" sz="1200" dirty="0" smtClean="0"/>
              <a:t> Legal </a:t>
            </a:r>
            <a:r>
              <a:rPr lang="nb-NO" sz="1200" dirty="0" err="1" smtClean="0"/>
              <a:t>Origin</a:t>
            </a:r>
            <a:r>
              <a:rPr lang="nb-NO" sz="1200" dirty="0" smtClean="0"/>
              <a:t>”, Journal </a:t>
            </a:r>
            <a:r>
              <a:rPr lang="nb-NO" sz="1200" dirty="0" err="1" smtClean="0"/>
              <a:t>of</a:t>
            </a:r>
            <a:r>
              <a:rPr lang="nb-NO" sz="1200" dirty="0" smtClean="0"/>
              <a:t> </a:t>
            </a:r>
            <a:r>
              <a:rPr lang="nb-NO" sz="1200" dirty="0" err="1" smtClean="0"/>
              <a:t>Economic</a:t>
            </a:r>
            <a:r>
              <a:rPr lang="nb-NO" sz="1200" dirty="0" smtClean="0"/>
              <a:t> </a:t>
            </a:r>
            <a:r>
              <a:rPr lang="nb-NO" sz="1200" dirty="0" err="1" smtClean="0"/>
              <a:t>Literature</a:t>
            </a:r>
            <a:r>
              <a:rPr lang="nb-NO" sz="1200" dirty="0" smtClean="0"/>
              <a:t> 46 (2008), 285-332 </a:t>
            </a:r>
            <a:r>
              <a:rPr lang="nb-NO" sz="1200" dirty="0" smtClean="0">
                <a:hlinkClick r:id="rId6"/>
              </a:rPr>
              <a:t>http://www.economics.harvard.edu/faculty/shleifer/files/consequences_JEL_final.pdf</a:t>
            </a:r>
            <a:r>
              <a:rPr lang="nb-NO" sz="1200" dirty="0" smtClean="0"/>
              <a:t> 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colonial</a:t>
            </a:r>
            <a:r>
              <a:rPr lang="nb-NO" dirty="0" smtClean="0"/>
              <a:t> </a:t>
            </a:r>
            <a:r>
              <a:rPr lang="nb-NO" dirty="0" err="1" smtClean="0"/>
              <a:t>experiment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In a </a:t>
            </a:r>
            <a:r>
              <a:rPr lang="nb-NO" sz="2400" dirty="0" err="1" smtClean="0"/>
              <a:t>similar</a:t>
            </a:r>
            <a:r>
              <a:rPr lang="nb-NO" sz="2400" dirty="0" smtClean="0"/>
              <a:t> fashion to HJ, AJR </a:t>
            </a:r>
            <a:r>
              <a:rPr lang="nb-NO" sz="2400" dirty="0" err="1" smtClean="0"/>
              <a:t>use</a:t>
            </a:r>
            <a:r>
              <a:rPr lang="nb-NO" sz="2400" dirty="0" smtClean="0"/>
              <a:t> </a:t>
            </a:r>
            <a:r>
              <a:rPr lang="nb-NO" sz="2400" dirty="0" smtClean="0"/>
              <a:t>European </a:t>
            </a:r>
            <a:r>
              <a:rPr lang="nb-NO" sz="2400" dirty="0" err="1" smtClean="0"/>
              <a:t>colonialism</a:t>
            </a:r>
            <a:r>
              <a:rPr lang="nb-NO" sz="2400" dirty="0" smtClean="0"/>
              <a:t> to </a:t>
            </a:r>
            <a:r>
              <a:rPr lang="nb-NO" sz="2400" dirty="0" err="1" smtClean="0"/>
              <a:t>isolate</a:t>
            </a:r>
            <a:r>
              <a:rPr lang="nb-NO" sz="2400" dirty="0" smtClean="0"/>
              <a:t> </a:t>
            </a:r>
            <a:r>
              <a:rPr lang="nb-NO" sz="2400" dirty="0" err="1" smtClean="0"/>
              <a:t>potential</a:t>
            </a:r>
            <a:r>
              <a:rPr lang="nb-NO" sz="2400" dirty="0" smtClean="0"/>
              <a:t> </a:t>
            </a:r>
            <a:r>
              <a:rPr lang="nb-NO" sz="2400" dirty="0" err="1" smtClean="0"/>
              <a:t>exogenous</a:t>
            </a:r>
            <a:r>
              <a:rPr lang="nb-NO" sz="2400" dirty="0" smtClean="0"/>
              <a:t> </a:t>
            </a:r>
            <a:r>
              <a:rPr lang="nb-NO" sz="2400" dirty="0" err="1" smtClean="0"/>
              <a:t>variation</a:t>
            </a:r>
            <a:r>
              <a:rPr lang="nb-NO" sz="2400" dirty="0" smtClean="0"/>
              <a:t> in </a:t>
            </a:r>
            <a:r>
              <a:rPr lang="nb-NO" sz="2400" dirty="0" err="1" smtClean="0"/>
              <a:t>current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. </a:t>
            </a:r>
          </a:p>
          <a:p>
            <a:r>
              <a:rPr lang="nb-NO" sz="2400" dirty="0" smtClean="0"/>
              <a:t>Key </a:t>
            </a:r>
            <a:r>
              <a:rPr lang="nb-NO" sz="2400" dirty="0" err="1" smtClean="0"/>
              <a:t>difference</a:t>
            </a:r>
            <a:r>
              <a:rPr lang="nb-NO" sz="2400" dirty="0" smtClean="0"/>
              <a:t> </a:t>
            </a:r>
            <a:r>
              <a:rPr lang="nb-NO" sz="2400" dirty="0" err="1" smtClean="0"/>
              <a:t>between</a:t>
            </a:r>
            <a:r>
              <a:rPr lang="nb-NO" sz="2400" dirty="0" smtClean="0"/>
              <a:t> HJ and AJR </a:t>
            </a:r>
            <a:r>
              <a:rPr lang="nb-NO" sz="2400" dirty="0" err="1" smtClean="0"/>
              <a:t>identifying</a:t>
            </a:r>
            <a:r>
              <a:rPr lang="nb-NO" sz="2400" dirty="0" smtClean="0"/>
              <a:t> </a:t>
            </a:r>
            <a:r>
              <a:rPr lang="nb-NO" sz="2400" dirty="0" err="1" smtClean="0"/>
              <a:t>assumption</a:t>
            </a:r>
            <a:r>
              <a:rPr lang="nb-NO" sz="2400" dirty="0" smtClean="0"/>
              <a:t>: </a:t>
            </a:r>
          </a:p>
          <a:p>
            <a:pPr lvl="1"/>
            <a:r>
              <a:rPr lang="nb-NO" sz="2000" dirty="0" err="1" smtClean="0"/>
              <a:t>Colonizer</a:t>
            </a:r>
            <a:r>
              <a:rPr lang="nb-NO" sz="2000" dirty="0" smtClean="0"/>
              <a:t> </a:t>
            </a:r>
            <a:r>
              <a:rPr lang="nb-NO" sz="2000" dirty="0" err="1" smtClean="0"/>
              <a:t>characteristics</a:t>
            </a:r>
            <a:r>
              <a:rPr lang="nb-NO" sz="2000" dirty="0" smtClean="0"/>
              <a:t> vs. </a:t>
            </a:r>
            <a:r>
              <a:rPr lang="nb-NO" sz="2000" dirty="0" err="1" smtClean="0"/>
              <a:t>conditions</a:t>
            </a:r>
            <a:r>
              <a:rPr lang="nb-NO" sz="2000" dirty="0" smtClean="0"/>
              <a:t> in </a:t>
            </a:r>
            <a:r>
              <a:rPr lang="nb-NO" sz="2000" dirty="0" err="1" smtClean="0"/>
              <a:t>colonies</a:t>
            </a:r>
            <a:endParaRPr lang="nb-NO" sz="2000" dirty="0" smtClean="0"/>
          </a:p>
          <a:p>
            <a:r>
              <a:rPr lang="nb-NO" sz="2400" dirty="0" err="1" smtClean="0"/>
              <a:t>Proposed</a:t>
            </a:r>
            <a:r>
              <a:rPr lang="nb-NO" sz="2400" dirty="0" smtClean="0"/>
              <a:t> Z : Settler </a:t>
            </a:r>
            <a:r>
              <a:rPr lang="nb-NO" sz="2400" dirty="0" err="1" smtClean="0"/>
              <a:t>mortality</a:t>
            </a:r>
            <a:endParaRPr lang="nb-NO" sz="2400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00364" y="5037150"/>
            <a:ext cx="16764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Institutions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29164" y="5394340"/>
            <a:ext cx="1524000" cy="306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6505564" y="5711844"/>
            <a:ext cx="16764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Economic Performance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1933564" y="6156340"/>
            <a:ext cx="403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5775340"/>
            <a:ext cx="155256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Settler Mortality (M)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781164" y="5394340"/>
            <a:ext cx="10668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3779827" y="6088084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952864" y="6107134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43504" y="4725989"/>
            <a:ext cx="16764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Observables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215074" y="5226055"/>
            <a:ext cx="100013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29454" y="4714884"/>
            <a:ext cx="192882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Unobservables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7393801" y="5261774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28794" y="6286519"/>
            <a:ext cx="40719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4248148" y="6181743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4391024" y="6181743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b-NO" smtClean="0"/>
              <a:t>Settler mortality</a:t>
            </a:r>
          </a:p>
        </p:txBody>
      </p:sp>
      <p:sp>
        <p:nvSpPr>
          <p:cNvPr id="17411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400" dirty="0" smtClean="0"/>
              <a:t>In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tropics</a:t>
            </a:r>
            <a:r>
              <a:rPr lang="nb-NO" sz="2400" dirty="0" smtClean="0"/>
              <a:t>, 80 </a:t>
            </a:r>
            <a:r>
              <a:rPr lang="nb-NO" sz="2400" dirty="0" err="1" smtClean="0"/>
              <a:t>percent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European </a:t>
            </a:r>
            <a:r>
              <a:rPr lang="nb-NO" sz="2400" dirty="0" err="1" smtClean="0"/>
              <a:t>deaths</a:t>
            </a:r>
            <a:r>
              <a:rPr lang="nb-NO" sz="2400" dirty="0" smtClean="0"/>
              <a:t> </a:t>
            </a:r>
            <a:r>
              <a:rPr lang="nb-NO" sz="2400" dirty="0" err="1" smtClean="0"/>
              <a:t>were</a:t>
            </a:r>
            <a:r>
              <a:rPr lang="nb-NO" sz="2400" dirty="0" smtClean="0"/>
              <a:t> </a:t>
            </a:r>
            <a:r>
              <a:rPr lang="nb-NO" sz="2400" dirty="0" err="1" smtClean="0"/>
              <a:t>caused</a:t>
            </a:r>
            <a:r>
              <a:rPr lang="nb-NO" sz="2400" dirty="0" smtClean="0"/>
              <a:t> by malaria and </a:t>
            </a:r>
            <a:r>
              <a:rPr lang="nb-NO" sz="2400" dirty="0" err="1" smtClean="0"/>
              <a:t>yellow</a:t>
            </a:r>
            <a:r>
              <a:rPr lang="nb-NO" sz="2400" dirty="0" smtClean="0"/>
              <a:t> </a:t>
            </a:r>
            <a:r>
              <a:rPr lang="nb-NO" sz="2400" dirty="0" err="1" smtClean="0"/>
              <a:t>fever</a:t>
            </a:r>
            <a:r>
              <a:rPr lang="nb-NO" sz="24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nb-NO" sz="2000" dirty="0" smtClean="0"/>
              <a:t>Europeans in </a:t>
            </a:r>
            <a:r>
              <a:rPr lang="nb-NO" sz="2000" dirty="0" err="1" smtClean="0"/>
              <a:t>Africa</a:t>
            </a:r>
            <a:r>
              <a:rPr lang="nb-NO" sz="2000" dirty="0" smtClean="0"/>
              <a:t>, India and </a:t>
            </a:r>
            <a:r>
              <a:rPr lang="nb-NO" sz="2000" dirty="0" err="1" smtClean="0"/>
              <a:t>Caribbean</a:t>
            </a:r>
            <a:r>
              <a:rPr lang="nb-NO" sz="2000" dirty="0" smtClean="0"/>
              <a:t> </a:t>
            </a:r>
            <a:r>
              <a:rPr lang="nb-NO" sz="2000" dirty="0" err="1" smtClean="0"/>
              <a:t>faced</a:t>
            </a:r>
            <a:r>
              <a:rPr lang="nb-NO" sz="2000" dirty="0" smtClean="0"/>
              <a:t> </a:t>
            </a:r>
            <a:r>
              <a:rPr lang="nb-NO" sz="2000" dirty="0" err="1" smtClean="0"/>
              <a:t>very</a:t>
            </a:r>
            <a:r>
              <a:rPr lang="nb-NO" sz="2000" dirty="0" smtClean="0"/>
              <a:t> </a:t>
            </a:r>
            <a:r>
              <a:rPr lang="nb-NO" sz="2000" dirty="0" err="1" smtClean="0"/>
              <a:t>high</a:t>
            </a:r>
            <a:r>
              <a:rPr lang="nb-NO" sz="2000" dirty="0" smtClean="0"/>
              <a:t> </a:t>
            </a:r>
            <a:r>
              <a:rPr lang="nb-NO" sz="2000" dirty="0" err="1" smtClean="0"/>
              <a:t>death</a:t>
            </a:r>
            <a:r>
              <a:rPr lang="nb-NO" sz="2000" dirty="0" smtClean="0"/>
              <a:t> rates.</a:t>
            </a:r>
          </a:p>
          <a:p>
            <a:pPr lvl="1">
              <a:lnSpc>
                <a:spcPct val="90000"/>
              </a:lnSpc>
            </a:pPr>
            <a:r>
              <a:rPr lang="nb-NO" sz="2000" dirty="0" err="1" smtClean="0"/>
              <a:t>But</a:t>
            </a:r>
            <a:r>
              <a:rPr lang="nb-NO" sz="2000" dirty="0" smtClean="0"/>
              <a:t> </a:t>
            </a:r>
            <a:r>
              <a:rPr lang="nb-NO" sz="2000" dirty="0" err="1" smtClean="0"/>
              <a:t>death</a:t>
            </a:r>
            <a:r>
              <a:rPr lang="nb-NO" sz="2000" dirty="0" smtClean="0"/>
              <a:t> rates for </a:t>
            </a:r>
            <a:r>
              <a:rPr lang="nb-NO" sz="2000" dirty="0" err="1" smtClean="0"/>
              <a:t>the</a:t>
            </a:r>
            <a:r>
              <a:rPr lang="nb-NO" sz="2000" dirty="0" smtClean="0"/>
              <a:t> adult </a:t>
            </a:r>
            <a:r>
              <a:rPr lang="nb-NO" sz="2000" dirty="0" err="1" smtClean="0"/>
              <a:t>local</a:t>
            </a:r>
            <a:r>
              <a:rPr lang="nb-NO" sz="2000" dirty="0" smtClean="0"/>
              <a:t> </a:t>
            </a:r>
            <a:r>
              <a:rPr lang="nb-NO" sz="2000" dirty="0" err="1" smtClean="0"/>
              <a:t>population</a:t>
            </a:r>
            <a:r>
              <a:rPr lang="nb-NO" sz="2000" dirty="0" smtClean="0"/>
              <a:t> </a:t>
            </a:r>
            <a:r>
              <a:rPr lang="nb-NO" sz="2000" dirty="0" err="1" smtClean="0"/>
              <a:t>were</a:t>
            </a:r>
            <a:r>
              <a:rPr lang="nb-NO" sz="2000" dirty="0" smtClean="0"/>
              <a:t> </a:t>
            </a:r>
            <a:r>
              <a:rPr lang="nb-NO" sz="2000" dirty="0" err="1" smtClean="0"/>
              <a:t>much</a:t>
            </a:r>
            <a:r>
              <a:rPr lang="nb-NO" sz="2000" dirty="0" smtClean="0"/>
              <a:t> </a:t>
            </a:r>
            <a:r>
              <a:rPr lang="nb-NO" sz="2000" dirty="0" err="1" smtClean="0"/>
              <a:t>lower</a:t>
            </a:r>
            <a:r>
              <a:rPr lang="nb-NO" sz="2000" dirty="0" smtClean="0"/>
              <a:t> (</a:t>
            </a:r>
            <a:r>
              <a:rPr lang="nb-NO" sz="2000" dirty="0" err="1" smtClean="0"/>
              <a:t>developed</a:t>
            </a:r>
            <a:r>
              <a:rPr lang="nb-NO" sz="2000" dirty="0" smtClean="0"/>
              <a:t> </a:t>
            </a:r>
            <a:r>
              <a:rPr lang="nb-NO" sz="2000" dirty="0" err="1" smtClean="0"/>
              <a:t>immunity</a:t>
            </a:r>
            <a:r>
              <a:rPr lang="nb-NO" sz="2000" dirty="0" smtClean="0"/>
              <a:t>). </a:t>
            </a:r>
          </a:p>
          <a:p>
            <a:pPr lvl="1">
              <a:lnSpc>
                <a:spcPct val="90000"/>
              </a:lnSpc>
            </a:pPr>
            <a:r>
              <a:rPr lang="nb-NO" sz="2000" dirty="0" err="1" smtClean="0"/>
              <a:t>Yellow</a:t>
            </a:r>
            <a:r>
              <a:rPr lang="nb-NO" sz="2000" dirty="0" smtClean="0"/>
              <a:t> </a:t>
            </a:r>
            <a:r>
              <a:rPr lang="nb-NO" sz="2000" dirty="0" err="1" smtClean="0"/>
              <a:t>fever</a:t>
            </a:r>
            <a:r>
              <a:rPr lang="nb-NO" sz="2000" dirty="0" smtClean="0"/>
              <a:t> in W. </a:t>
            </a:r>
            <a:r>
              <a:rPr lang="nb-NO" sz="2000" dirty="0" err="1" smtClean="0"/>
              <a:t>Africa</a:t>
            </a:r>
            <a:r>
              <a:rPr lang="nb-NO" sz="2000" dirty="0" smtClean="0"/>
              <a:t> </a:t>
            </a:r>
            <a:r>
              <a:rPr lang="nb-NO" sz="2000" dirty="0" err="1" smtClean="0"/>
              <a:t>was</a:t>
            </a:r>
            <a:r>
              <a:rPr lang="nb-NO" sz="2000" dirty="0" smtClean="0"/>
              <a:t> ’a strangers </a:t>
            </a:r>
            <a:r>
              <a:rPr lang="nb-NO" sz="2000" dirty="0" err="1" smtClean="0"/>
              <a:t>disease</a:t>
            </a:r>
            <a:r>
              <a:rPr lang="nb-NO" sz="2000" dirty="0" smtClean="0"/>
              <a:t>’.</a:t>
            </a:r>
          </a:p>
          <a:p>
            <a:pPr lvl="1">
              <a:lnSpc>
                <a:spcPct val="90000"/>
              </a:lnSpc>
            </a:pPr>
            <a:r>
              <a:rPr lang="nb-NO" sz="2000" dirty="0" smtClean="0"/>
              <a:t>… and </a:t>
            </a:r>
            <a:r>
              <a:rPr lang="nb-NO" sz="2000" dirty="0" err="1" smtClean="0"/>
              <a:t>had</a:t>
            </a:r>
            <a:r>
              <a:rPr lang="nb-NO" sz="2000" dirty="0" smtClean="0"/>
              <a:t> </a:t>
            </a:r>
            <a:r>
              <a:rPr lang="nb-NO" sz="2000" dirty="0" err="1" smtClean="0"/>
              <a:t>little</a:t>
            </a:r>
            <a:r>
              <a:rPr lang="nb-NO" sz="2000" dirty="0" smtClean="0"/>
              <a:t> </a:t>
            </a:r>
            <a:r>
              <a:rPr lang="nb-NO" sz="2000" dirty="0" err="1" smtClean="0"/>
              <a:t>effect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health</a:t>
            </a:r>
            <a:r>
              <a:rPr lang="nb-NO" sz="2000" dirty="0" smtClean="0"/>
              <a:t> and </a:t>
            </a:r>
            <a:r>
              <a:rPr lang="nb-NO" sz="2000" dirty="0" err="1" smtClean="0"/>
              <a:t>economy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indigenous</a:t>
            </a:r>
            <a:r>
              <a:rPr lang="nb-NO" sz="2000" dirty="0" smtClean="0"/>
              <a:t> </a:t>
            </a:r>
            <a:r>
              <a:rPr lang="nb-NO" sz="2000" dirty="0" err="1" smtClean="0"/>
              <a:t>people</a:t>
            </a:r>
            <a:r>
              <a:rPr lang="nb-NO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nb-NO" sz="2400" dirty="0" smtClean="0"/>
              <a:t>Settler </a:t>
            </a:r>
            <a:r>
              <a:rPr lang="nb-NO" sz="2400" dirty="0" err="1" smtClean="0"/>
              <a:t>mortality</a:t>
            </a:r>
            <a:r>
              <a:rPr lang="nb-NO" sz="2400" dirty="0" smtClean="0"/>
              <a:t> = </a:t>
            </a:r>
            <a:r>
              <a:rPr lang="nb-NO" sz="2000" dirty="0" err="1" smtClean="0"/>
              <a:t>Mortality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soldiers</a:t>
            </a:r>
            <a:r>
              <a:rPr lang="nb-NO" sz="2000" dirty="0" smtClean="0"/>
              <a:t>, </a:t>
            </a:r>
            <a:r>
              <a:rPr lang="nb-NO" sz="2000" dirty="0" err="1" smtClean="0"/>
              <a:t>bishops</a:t>
            </a:r>
            <a:r>
              <a:rPr lang="nb-NO" sz="2000" dirty="0" smtClean="0"/>
              <a:t> and </a:t>
            </a:r>
            <a:r>
              <a:rPr lang="nb-NO" sz="2000" dirty="0" err="1" smtClean="0"/>
              <a:t>sailors</a:t>
            </a:r>
            <a:r>
              <a:rPr lang="nb-NO" sz="2000" dirty="0" smtClean="0"/>
              <a:t> </a:t>
            </a:r>
            <a:r>
              <a:rPr lang="nb-NO" sz="2000" dirty="0" err="1" smtClean="0"/>
              <a:t>between</a:t>
            </a:r>
            <a:r>
              <a:rPr lang="nb-NO" sz="2000" dirty="0" smtClean="0"/>
              <a:t> 17th and 19th </a:t>
            </a:r>
            <a:r>
              <a:rPr lang="nb-NO" sz="2000" dirty="0" err="1" smtClean="0"/>
              <a:t>century</a:t>
            </a:r>
            <a:r>
              <a:rPr lang="nb-NO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b-NO" sz="4000" smtClean="0"/>
              <a:t>AJR approach rests on three premises</a:t>
            </a:r>
          </a:p>
        </p:txBody>
      </p:sp>
      <p:sp>
        <p:nvSpPr>
          <p:cNvPr id="15363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Different</a:t>
            </a:r>
            <a:r>
              <a:rPr lang="nb-NO" sz="2400" dirty="0" smtClean="0"/>
              <a:t> types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colonization</a:t>
            </a:r>
            <a:r>
              <a:rPr lang="nb-NO" sz="2400" dirty="0" smtClean="0"/>
              <a:t> </a:t>
            </a:r>
            <a:r>
              <a:rPr lang="nb-NO" sz="2400" dirty="0" err="1" smtClean="0"/>
              <a:t>policies</a:t>
            </a:r>
            <a:r>
              <a:rPr lang="nb-NO" sz="2400" dirty="0" smtClean="0"/>
              <a:t> </a:t>
            </a:r>
            <a:r>
              <a:rPr lang="nb-NO" sz="2400" dirty="0" err="1" smtClean="0"/>
              <a:t>created</a:t>
            </a:r>
            <a:r>
              <a:rPr lang="nb-NO" sz="2400" dirty="0" smtClean="0"/>
              <a:t> </a:t>
            </a:r>
            <a:r>
              <a:rPr lang="nb-NO" sz="2400" dirty="0" err="1" smtClean="0"/>
              <a:t>different</a:t>
            </a:r>
            <a:r>
              <a:rPr lang="nb-NO" sz="2400" dirty="0" smtClean="0"/>
              <a:t> </a:t>
            </a:r>
            <a:r>
              <a:rPr lang="nb-NO" sz="2400" dirty="0" err="1" smtClean="0"/>
              <a:t>sets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. </a:t>
            </a:r>
          </a:p>
          <a:p>
            <a:pPr marL="1371600" lvl="2" indent="-457200">
              <a:lnSpc>
                <a:spcPct val="90000"/>
              </a:lnSpc>
            </a:pPr>
            <a:r>
              <a:rPr lang="nb-NO" sz="2000" dirty="0" smtClean="0"/>
              <a:t>’</a:t>
            </a:r>
            <a:r>
              <a:rPr lang="nb-NO" sz="2000" dirty="0" err="1" smtClean="0"/>
              <a:t>Extractive</a:t>
            </a:r>
            <a:r>
              <a:rPr lang="nb-NO" sz="2000" dirty="0" smtClean="0"/>
              <a:t> </a:t>
            </a:r>
            <a:r>
              <a:rPr lang="nb-NO" sz="2000" dirty="0" err="1" smtClean="0"/>
              <a:t>states</a:t>
            </a:r>
            <a:r>
              <a:rPr lang="nb-NO" sz="2000" dirty="0" smtClean="0"/>
              <a:t>’ </a:t>
            </a:r>
            <a:r>
              <a:rPr lang="nb-NO" sz="2000" dirty="0" err="1" smtClean="0"/>
              <a:t>e.g</a:t>
            </a:r>
            <a:r>
              <a:rPr lang="nb-NO" sz="2000" dirty="0" smtClean="0"/>
              <a:t>. </a:t>
            </a:r>
            <a:r>
              <a:rPr lang="nb-NO" sz="2000" dirty="0" err="1" smtClean="0"/>
              <a:t>Congo</a:t>
            </a:r>
            <a:r>
              <a:rPr lang="nb-NO" sz="2000" dirty="0" smtClean="0"/>
              <a:t>, Nigeria, Tunisia</a:t>
            </a:r>
          </a:p>
          <a:p>
            <a:pPr marL="1752600" lvl="3" indent="-381000">
              <a:lnSpc>
                <a:spcPct val="90000"/>
              </a:lnSpc>
            </a:pPr>
            <a:r>
              <a:rPr lang="nb-NO" sz="1800" dirty="0" smtClean="0"/>
              <a:t>No </a:t>
            </a:r>
            <a:r>
              <a:rPr lang="nb-NO" sz="1800" dirty="0" err="1" smtClean="0"/>
              <a:t>protection</a:t>
            </a:r>
            <a:r>
              <a:rPr lang="nb-NO" sz="1800" dirty="0" smtClean="0"/>
              <a:t> </a:t>
            </a:r>
            <a:r>
              <a:rPr lang="nb-NO" sz="1800" dirty="0" err="1" smtClean="0"/>
              <a:t>of</a:t>
            </a:r>
            <a:r>
              <a:rPr lang="nb-NO" sz="1800" dirty="0" smtClean="0"/>
              <a:t> private </a:t>
            </a:r>
            <a:r>
              <a:rPr lang="nb-NO" sz="1800" dirty="0" err="1" smtClean="0"/>
              <a:t>property</a:t>
            </a:r>
            <a:endParaRPr lang="nb-NO" sz="1800" dirty="0" smtClean="0"/>
          </a:p>
          <a:p>
            <a:pPr marL="1752600" lvl="3" indent="-381000">
              <a:lnSpc>
                <a:spcPct val="90000"/>
              </a:lnSpc>
            </a:pPr>
            <a:r>
              <a:rPr lang="nb-NO" sz="1800" dirty="0" smtClean="0"/>
              <a:t>No </a:t>
            </a:r>
            <a:r>
              <a:rPr lang="nb-NO" sz="1800" dirty="0" err="1" smtClean="0"/>
              <a:t>checks</a:t>
            </a:r>
            <a:r>
              <a:rPr lang="nb-NO" sz="1800" dirty="0" smtClean="0"/>
              <a:t> and </a:t>
            </a:r>
            <a:r>
              <a:rPr lang="nb-NO" sz="1800" dirty="0" err="1" smtClean="0"/>
              <a:t>balances</a:t>
            </a:r>
            <a:r>
              <a:rPr lang="nb-NO" sz="1800" dirty="0" smtClean="0"/>
              <a:t> </a:t>
            </a:r>
            <a:r>
              <a:rPr lang="nb-NO" sz="1800" dirty="0" err="1" smtClean="0"/>
              <a:t>against</a:t>
            </a:r>
            <a:r>
              <a:rPr lang="nb-NO" sz="1800" dirty="0" smtClean="0"/>
              <a:t> </a:t>
            </a:r>
            <a:r>
              <a:rPr lang="nb-NO" sz="1800" dirty="0" err="1" smtClean="0"/>
              <a:t>government</a:t>
            </a:r>
            <a:r>
              <a:rPr lang="nb-NO" sz="1800" dirty="0" smtClean="0"/>
              <a:t>.</a:t>
            </a:r>
          </a:p>
          <a:p>
            <a:pPr marL="1752600" lvl="3" indent="-381000">
              <a:lnSpc>
                <a:spcPct val="90000"/>
              </a:lnSpc>
            </a:pPr>
            <a:r>
              <a:rPr lang="nb-NO" sz="1800" dirty="0" err="1" smtClean="0"/>
              <a:t>Confiscatory</a:t>
            </a:r>
            <a:r>
              <a:rPr lang="nb-NO" sz="1800" dirty="0" smtClean="0"/>
              <a:t> </a:t>
            </a:r>
            <a:r>
              <a:rPr lang="nb-NO" sz="1800" dirty="0" err="1" smtClean="0"/>
              <a:t>taxation</a:t>
            </a:r>
            <a:endParaRPr lang="nb-NO" sz="1800" dirty="0" smtClean="0"/>
          </a:p>
          <a:p>
            <a:pPr marL="1371600" lvl="2" indent="-457200">
              <a:lnSpc>
                <a:spcPct val="90000"/>
              </a:lnSpc>
            </a:pPr>
            <a:r>
              <a:rPr lang="nb-NO" sz="2000" dirty="0" err="1" smtClean="0"/>
              <a:t>Neo-Europes</a:t>
            </a:r>
            <a:r>
              <a:rPr lang="nb-NO" sz="2000" dirty="0" smtClean="0"/>
              <a:t>, i.e. US, NZ, AUS.</a:t>
            </a:r>
          </a:p>
          <a:p>
            <a:pPr marL="1752600" lvl="3" indent="-381000">
              <a:lnSpc>
                <a:spcPct val="90000"/>
              </a:lnSpc>
            </a:pPr>
            <a:r>
              <a:rPr lang="nb-NO" sz="1800" dirty="0" err="1" smtClean="0"/>
              <a:t>Protection</a:t>
            </a:r>
            <a:r>
              <a:rPr lang="nb-NO" sz="1800" dirty="0" smtClean="0"/>
              <a:t> </a:t>
            </a:r>
            <a:r>
              <a:rPr lang="nb-NO" sz="1800" dirty="0" err="1" smtClean="0"/>
              <a:t>of</a:t>
            </a:r>
            <a:r>
              <a:rPr lang="nb-NO" sz="1800" dirty="0" smtClean="0"/>
              <a:t> private </a:t>
            </a:r>
            <a:r>
              <a:rPr lang="nb-NO" sz="1800" dirty="0" err="1" smtClean="0"/>
              <a:t>property</a:t>
            </a:r>
            <a:endParaRPr lang="nb-NO" sz="1800" dirty="0" smtClean="0"/>
          </a:p>
          <a:p>
            <a:pPr marL="1752600" lvl="3" indent="-381000">
              <a:lnSpc>
                <a:spcPct val="90000"/>
              </a:lnSpc>
            </a:pPr>
            <a:r>
              <a:rPr lang="nb-NO" sz="1800" dirty="0" err="1" smtClean="0"/>
              <a:t>Law</a:t>
            </a:r>
            <a:r>
              <a:rPr lang="nb-NO" sz="1800" dirty="0" smtClean="0"/>
              <a:t> and order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Feasibility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settlements </a:t>
            </a:r>
            <a:r>
              <a:rPr lang="nb-NO" sz="2400" dirty="0" err="1" smtClean="0"/>
              <a:t>affected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probability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different</a:t>
            </a:r>
            <a:r>
              <a:rPr lang="nb-NO" sz="2400" dirty="0" smtClean="0"/>
              <a:t> </a:t>
            </a:r>
            <a:r>
              <a:rPr lang="nb-NO" sz="2400" dirty="0" err="1" smtClean="0"/>
              <a:t>sets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.</a:t>
            </a:r>
          </a:p>
          <a:p>
            <a:pPr marL="1752600" lvl="3" indent="-381000">
              <a:lnSpc>
                <a:spcPct val="90000"/>
              </a:lnSpc>
            </a:pPr>
            <a:r>
              <a:rPr lang="nb-NO" sz="1800" dirty="0" smtClean="0"/>
              <a:t>Do not </a:t>
            </a:r>
            <a:r>
              <a:rPr lang="nb-NO" sz="1800" dirty="0" err="1" smtClean="0"/>
              <a:t>argue</a:t>
            </a:r>
            <a:r>
              <a:rPr lang="nb-NO" sz="1800" dirty="0" smtClean="0"/>
              <a:t> </a:t>
            </a:r>
            <a:r>
              <a:rPr lang="nb-NO" sz="1800" dirty="0" err="1" smtClean="0"/>
              <a:t>that</a:t>
            </a:r>
            <a:r>
              <a:rPr lang="nb-NO" sz="1800" dirty="0" smtClean="0"/>
              <a:t> Eur. </a:t>
            </a:r>
            <a:r>
              <a:rPr lang="nb-NO" sz="1800" dirty="0" err="1" smtClean="0"/>
              <a:t>Influence</a:t>
            </a:r>
            <a:r>
              <a:rPr lang="nb-NO" sz="1800" dirty="0" smtClean="0"/>
              <a:t> in </a:t>
            </a:r>
            <a:r>
              <a:rPr lang="nb-NO" sz="1800" dirty="0" err="1" smtClean="0"/>
              <a:t>itself</a:t>
            </a:r>
            <a:r>
              <a:rPr lang="nb-NO" sz="1800" dirty="0" smtClean="0"/>
              <a:t> </a:t>
            </a:r>
            <a:r>
              <a:rPr lang="nb-NO" sz="1800" dirty="0" err="1" smtClean="0"/>
              <a:t>was</a:t>
            </a:r>
            <a:r>
              <a:rPr lang="nb-NO" sz="1800" dirty="0" smtClean="0"/>
              <a:t> positive or negative</a:t>
            </a:r>
          </a:p>
          <a:p>
            <a:pPr marL="1752600" lvl="3" indent="-381000">
              <a:lnSpc>
                <a:spcPct val="90000"/>
              </a:lnSpc>
            </a:pPr>
            <a:r>
              <a:rPr lang="nb-NO" sz="1800" dirty="0" err="1" smtClean="0"/>
              <a:t>Exploit</a:t>
            </a:r>
            <a:r>
              <a:rPr lang="nb-NO" sz="1800" dirty="0" smtClean="0"/>
              <a:t> </a:t>
            </a:r>
            <a:r>
              <a:rPr lang="nb-NO" sz="1800" dirty="0" err="1" smtClean="0"/>
              <a:t>variation</a:t>
            </a:r>
            <a:r>
              <a:rPr lang="nb-NO" sz="1800" dirty="0" smtClean="0"/>
              <a:t> </a:t>
            </a:r>
            <a:r>
              <a:rPr lang="nb-NO" sz="1800" dirty="0" err="1" smtClean="0"/>
              <a:t>generated</a:t>
            </a:r>
            <a:r>
              <a:rPr lang="nb-NO" sz="1800" dirty="0" smtClean="0"/>
              <a:t> by </a:t>
            </a:r>
            <a:r>
              <a:rPr lang="nb-NO" sz="1800" dirty="0" err="1" smtClean="0"/>
              <a:t>local</a:t>
            </a:r>
            <a:r>
              <a:rPr lang="nb-NO" sz="1800" dirty="0" smtClean="0"/>
              <a:t> </a:t>
            </a:r>
            <a:r>
              <a:rPr lang="nb-NO" sz="1800" dirty="0" err="1" smtClean="0"/>
              <a:t>disease</a:t>
            </a:r>
            <a:r>
              <a:rPr lang="nb-NO" sz="1800" dirty="0" smtClean="0"/>
              <a:t> </a:t>
            </a:r>
            <a:r>
              <a:rPr lang="nb-NO" sz="1800" dirty="0" err="1" smtClean="0"/>
              <a:t>environment</a:t>
            </a:r>
            <a:r>
              <a:rPr lang="nb-NO" sz="1800" dirty="0" smtClean="0"/>
              <a:t>, </a:t>
            </a:r>
            <a:r>
              <a:rPr lang="nb-NO" sz="1800" dirty="0" err="1" smtClean="0"/>
              <a:t>proxied</a:t>
            </a:r>
            <a:r>
              <a:rPr lang="nb-NO" sz="1800" dirty="0" smtClean="0"/>
              <a:t> by Europeans’ </a:t>
            </a:r>
            <a:r>
              <a:rPr lang="nb-NO" sz="1800" dirty="0" err="1" smtClean="0"/>
              <a:t>mortality</a:t>
            </a:r>
            <a:r>
              <a:rPr lang="nb-NO" sz="1800" dirty="0" smtClean="0"/>
              <a:t> rates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nb-NO" sz="2400" dirty="0" err="1" smtClean="0"/>
              <a:t>Early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r>
              <a:rPr lang="nb-NO" sz="2400" dirty="0" smtClean="0"/>
              <a:t> </a:t>
            </a:r>
            <a:r>
              <a:rPr lang="nb-NO" sz="2400" dirty="0" err="1" smtClean="0"/>
              <a:t>affect</a:t>
            </a:r>
            <a:r>
              <a:rPr lang="nb-NO" sz="2400" dirty="0" smtClean="0"/>
              <a:t> </a:t>
            </a:r>
            <a:r>
              <a:rPr lang="nb-NO" sz="2400" dirty="0" err="1" smtClean="0"/>
              <a:t>current</a:t>
            </a:r>
            <a:r>
              <a:rPr lang="nb-NO" sz="2400" dirty="0" smtClean="0"/>
              <a:t> </a:t>
            </a:r>
            <a:r>
              <a:rPr lang="nb-NO" sz="2400" dirty="0" err="1" smtClean="0"/>
              <a:t>institutions</a:t>
            </a:r>
            <a:endParaRPr lang="nb-NO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9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8175" y="2060575"/>
            <a:ext cx="5443538" cy="3497263"/>
          </a:xfrm>
          <a:noFill/>
        </p:spPr>
      </p:pic>
      <p:sp>
        <p:nvSpPr>
          <p:cNvPr id="16387" name="Rectangle 10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nb-NO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71678"/>
            <a:ext cx="637349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429124" y="357166"/>
            <a:ext cx="4572000" cy="16435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b-NO" sz="2000" dirty="0" err="1" smtClean="0"/>
              <a:t>Reduced</a:t>
            </a:r>
            <a:r>
              <a:rPr lang="nb-NO" sz="2000" dirty="0" smtClean="0"/>
              <a:t> form show </a:t>
            </a:r>
            <a:r>
              <a:rPr lang="nb-NO" sz="2000" dirty="0" err="1" smtClean="0"/>
              <a:t>strong</a:t>
            </a:r>
            <a:r>
              <a:rPr lang="nb-NO" sz="2000" dirty="0" smtClean="0"/>
              <a:t> negative </a:t>
            </a:r>
            <a:r>
              <a:rPr lang="nb-NO" sz="2000" dirty="0" err="1" smtClean="0"/>
              <a:t>relationship</a:t>
            </a:r>
            <a:r>
              <a:rPr lang="nb-NO" sz="2000" dirty="0" smtClean="0"/>
              <a:t> </a:t>
            </a:r>
            <a:r>
              <a:rPr lang="nb-NO" sz="2000" dirty="0" err="1" smtClean="0"/>
              <a:t>between</a:t>
            </a:r>
            <a:r>
              <a:rPr lang="nb-NO" sz="2000" dirty="0" smtClean="0"/>
              <a:t> settler </a:t>
            </a:r>
            <a:r>
              <a:rPr lang="nb-NO" sz="2000" dirty="0" err="1" smtClean="0"/>
              <a:t>mortality</a:t>
            </a:r>
            <a:r>
              <a:rPr lang="nb-NO" sz="2000" dirty="0" smtClean="0"/>
              <a:t> and </a:t>
            </a:r>
            <a:r>
              <a:rPr lang="nb-NO" sz="2000" dirty="0" err="1" smtClean="0"/>
              <a:t>current</a:t>
            </a:r>
            <a:r>
              <a:rPr lang="nb-NO" sz="2000" dirty="0" smtClean="0"/>
              <a:t> </a:t>
            </a:r>
            <a:r>
              <a:rPr lang="nb-NO" sz="2000" dirty="0" err="1" smtClean="0"/>
              <a:t>economic</a:t>
            </a:r>
            <a:r>
              <a:rPr lang="nb-NO" sz="2000" dirty="0" smtClean="0"/>
              <a:t> </a:t>
            </a:r>
            <a:r>
              <a:rPr lang="nb-NO" sz="2000" dirty="0" err="1" smtClean="0"/>
              <a:t>performance</a:t>
            </a:r>
            <a:r>
              <a:rPr lang="nb-NO" sz="2000" dirty="0" smtClean="0"/>
              <a:t>.</a:t>
            </a:r>
          </a:p>
          <a:p>
            <a:pPr>
              <a:lnSpc>
                <a:spcPct val="90000"/>
              </a:lnSpc>
            </a:pPr>
            <a:endParaRPr lang="nb-NO" sz="2000" dirty="0" smtClean="0"/>
          </a:p>
          <a:p>
            <a:pPr lvl="1">
              <a:lnSpc>
                <a:spcPct val="90000"/>
              </a:lnSpc>
            </a:pPr>
            <a:r>
              <a:rPr lang="nb-NO" sz="1600" dirty="0" smtClean="0"/>
              <a:t>AJR </a:t>
            </a:r>
            <a:r>
              <a:rPr lang="nb-NO" sz="1600" dirty="0" err="1" smtClean="0"/>
              <a:t>interpretation</a:t>
            </a:r>
            <a:r>
              <a:rPr lang="nb-NO" sz="1600" dirty="0" smtClean="0"/>
              <a:t>: </a:t>
            </a:r>
            <a:r>
              <a:rPr lang="nb-NO" sz="1600" dirty="0" err="1" smtClean="0"/>
              <a:t>Reflects</a:t>
            </a:r>
            <a:r>
              <a:rPr lang="nb-NO" sz="1600" dirty="0" smtClean="0"/>
              <a:t> </a:t>
            </a:r>
            <a:r>
              <a:rPr lang="nb-NO" sz="1600" dirty="0" err="1" smtClean="0"/>
              <a:t>impact</a:t>
            </a:r>
            <a:r>
              <a:rPr lang="nb-NO" sz="1600" dirty="0" smtClean="0"/>
              <a:t> </a:t>
            </a:r>
            <a:r>
              <a:rPr lang="nb-NO" sz="1600" dirty="0" err="1" smtClean="0"/>
              <a:t>of</a:t>
            </a:r>
            <a:r>
              <a:rPr lang="nb-NO" sz="1600" dirty="0" smtClean="0"/>
              <a:t> settler </a:t>
            </a:r>
            <a:r>
              <a:rPr lang="nb-NO" sz="1600" dirty="0" err="1" smtClean="0"/>
              <a:t>mortality</a:t>
            </a:r>
            <a:r>
              <a:rPr lang="nb-NO" sz="1600" dirty="0" smtClean="0"/>
              <a:t> </a:t>
            </a:r>
            <a:r>
              <a:rPr lang="nb-NO" sz="1600" dirty="0" err="1" smtClean="0"/>
              <a:t>on</a:t>
            </a:r>
            <a:r>
              <a:rPr lang="nb-NO" sz="1600" dirty="0" smtClean="0"/>
              <a:t> </a:t>
            </a:r>
            <a:r>
              <a:rPr lang="nb-NO" sz="1600" dirty="0" err="1" smtClean="0"/>
              <a:t>current</a:t>
            </a:r>
            <a:r>
              <a:rPr lang="nb-NO" sz="1600" dirty="0" smtClean="0"/>
              <a:t> </a:t>
            </a:r>
            <a:r>
              <a:rPr lang="nb-NO" sz="1600" dirty="0" err="1" smtClean="0"/>
              <a:t>institutions</a:t>
            </a:r>
            <a:endParaRPr lang="nb-NO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b-NO" smtClean="0"/>
              <a:t>Current institutions</a:t>
            </a:r>
          </a:p>
        </p:txBody>
      </p:sp>
      <p:sp>
        <p:nvSpPr>
          <p:cNvPr id="19459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800" dirty="0" err="1" smtClean="0"/>
              <a:t>Focus</a:t>
            </a:r>
            <a:r>
              <a:rPr lang="nb-NO" sz="2800" dirty="0" smtClean="0"/>
              <a:t>: </a:t>
            </a:r>
            <a:r>
              <a:rPr lang="nb-NO" sz="2800" dirty="0" err="1" smtClean="0"/>
              <a:t>property</a:t>
            </a:r>
            <a:r>
              <a:rPr lang="nb-NO" sz="2800" dirty="0" smtClean="0"/>
              <a:t> rights and </a:t>
            </a:r>
            <a:r>
              <a:rPr lang="nb-NO" sz="2800" dirty="0" err="1" smtClean="0"/>
              <a:t>checks</a:t>
            </a:r>
            <a:r>
              <a:rPr lang="nb-NO" sz="2800" dirty="0" smtClean="0"/>
              <a:t> </a:t>
            </a:r>
            <a:r>
              <a:rPr lang="nb-NO" sz="2800" dirty="0" err="1" smtClean="0"/>
              <a:t>against</a:t>
            </a:r>
            <a:r>
              <a:rPr lang="nb-NO" sz="2800" dirty="0" smtClean="0"/>
              <a:t> </a:t>
            </a:r>
            <a:r>
              <a:rPr lang="nb-NO" sz="2800" dirty="0" err="1" smtClean="0"/>
              <a:t>government</a:t>
            </a:r>
            <a:r>
              <a:rPr lang="nb-NO" sz="2800" dirty="0" smtClean="0"/>
              <a:t> </a:t>
            </a:r>
            <a:r>
              <a:rPr lang="nb-NO" sz="2800" dirty="0" err="1" smtClean="0"/>
              <a:t>power</a:t>
            </a:r>
            <a:r>
              <a:rPr lang="nb-NO" sz="2800" dirty="0" smtClean="0"/>
              <a:t> (’</a:t>
            </a:r>
            <a:r>
              <a:rPr lang="nb-NO" sz="2800" dirty="0" err="1" smtClean="0"/>
              <a:t>property</a:t>
            </a:r>
            <a:r>
              <a:rPr lang="nb-NO" sz="2800" dirty="0" smtClean="0"/>
              <a:t> rights </a:t>
            </a:r>
            <a:r>
              <a:rPr lang="nb-NO" sz="2800" dirty="0" err="1" smtClean="0"/>
              <a:t>institutions</a:t>
            </a:r>
            <a:r>
              <a:rPr lang="nb-NO" sz="2800" dirty="0" smtClean="0"/>
              <a:t>’)</a:t>
            </a:r>
          </a:p>
          <a:p>
            <a:pPr>
              <a:lnSpc>
                <a:spcPct val="90000"/>
              </a:lnSpc>
            </a:pPr>
            <a:r>
              <a:rPr lang="nb-NO" sz="2800" dirty="0" smtClean="0"/>
              <a:t>Proxy for </a:t>
            </a:r>
            <a:r>
              <a:rPr lang="nb-NO" sz="2800" dirty="0" err="1" smtClean="0"/>
              <a:t>institutions</a:t>
            </a:r>
            <a:r>
              <a:rPr lang="nb-NO" sz="2800" dirty="0" smtClean="0"/>
              <a:t>: </a:t>
            </a:r>
            <a:r>
              <a:rPr lang="nb-NO" sz="2800" dirty="0" err="1" smtClean="0"/>
              <a:t>Protection</a:t>
            </a:r>
            <a:r>
              <a:rPr lang="nb-NO" sz="2800" dirty="0" smtClean="0"/>
              <a:t> from </a:t>
            </a:r>
            <a:r>
              <a:rPr lang="nb-NO" sz="2800" dirty="0" err="1" smtClean="0"/>
              <a:t>expropriation</a:t>
            </a:r>
            <a:r>
              <a:rPr lang="nb-NO" sz="2800" dirty="0" smtClean="0"/>
              <a:t> risks.</a:t>
            </a:r>
          </a:p>
          <a:p>
            <a:pPr lvl="1">
              <a:lnSpc>
                <a:spcPct val="90000"/>
              </a:lnSpc>
            </a:pPr>
            <a:r>
              <a:rPr lang="nb-NO" sz="2400" dirty="0" err="1" smtClean="0"/>
              <a:t>Vary</a:t>
            </a:r>
            <a:r>
              <a:rPr lang="nb-NO" sz="2400" dirty="0" smtClean="0"/>
              <a:t> from 0 to 10, for </a:t>
            </a:r>
            <a:r>
              <a:rPr lang="nb-NO" sz="2400" dirty="0" err="1" smtClean="0"/>
              <a:t>each</a:t>
            </a:r>
            <a:r>
              <a:rPr lang="nb-NO" sz="2400" dirty="0" smtClean="0"/>
              <a:t> </a:t>
            </a:r>
            <a:r>
              <a:rPr lang="nb-NO" sz="2400" dirty="0" err="1" smtClean="0"/>
              <a:t>country</a:t>
            </a:r>
            <a:r>
              <a:rPr lang="nb-NO" sz="2400" dirty="0" smtClean="0"/>
              <a:t> for </a:t>
            </a:r>
            <a:r>
              <a:rPr lang="nb-NO" sz="2400" dirty="0" err="1" smtClean="0"/>
              <a:t>each</a:t>
            </a:r>
            <a:r>
              <a:rPr lang="nb-NO" sz="2400" dirty="0" smtClean="0"/>
              <a:t> </a:t>
            </a:r>
            <a:r>
              <a:rPr lang="nb-NO" sz="2400" dirty="0" err="1" smtClean="0"/>
              <a:t>year</a:t>
            </a:r>
            <a:r>
              <a:rPr lang="nb-NO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nb-NO" sz="2400" dirty="0" smtClean="0"/>
              <a:t>AJR </a:t>
            </a:r>
            <a:r>
              <a:rPr lang="nb-NO" sz="2400" dirty="0" err="1" smtClean="0"/>
              <a:t>use</a:t>
            </a:r>
            <a:r>
              <a:rPr lang="nb-NO" sz="2400" dirty="0" smtClean="0"/>
              <a:t> </a:t>
            </a:r>
            <a:r>
              <a:rPr lang="nb-NO" sz="2400" dirty="0" err="1" smtClean="0"/>
              <a:t>average</a:t>
            </a:r>
            <a:r>
              <a:rPr lang="nb-NO" sz="2400" dirty="0" smtClean="0"/>
              <a:t> over 1985-1995</a:t>
            </a:r>
          </a:p>
          <a:p>
            <a:pPr lvl="1">
              <a:lnSpc>
                <a:spcPct val="90000"/>
              </a:lnSpc>
            </a:pPr>
            <a:r>
              <a:rPr lang="nb-NO" sz="2400" dirty="0" err="1" smtClean="0"/>
              <a:t>Extractive</a:t>
            </a:r>
            <a:r>
              <a:rPr lang="nb-NO" sz="2400" dirty="0" smtClean="0"/>
              <a:t> </a:t>
            </a:r>
            <a:r>
              <a:rPr lang="nb-NO" sz="2400" dirty="0" err="1" smtClean="0"/>
              <a:t>state</a:t>
            </a:r>
            <a:r>
              <a:rPr lang="nb-NO" sz="2400" dirty="0" smtClean="0"/>
              <a:t> </a:t>
            </a:r>
            <a:r>
              <a:rPr lang="nb-NO" sz="2400" dirty="0" smtClean="0">
                <a:sym typeface="Wingdings" pitchFamily="2" charset="2"/>
              </a:rPr>
              <a:t> </a:t>
            </a:r>
            <a:r>
              <a:rPr lang="nb-NO" sz="2400" dirty="0" err="1" smtClean="0">
                <a:sym typeface="Wingdings" pitchFamily="2" charset="2"/>
              </a:rPr>
              <a:t>low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value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on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this</a:t>
            </a:r>
            <a:r>
              <a:rPr lang="nb-NO" sz="2400" dirty="0" smtClean="0">
                <a:sym typeface="Wingdings" pitchFamily="2" charset="2"/>
              </a:rPr>
              <a:t> </a:t>
            </a:r>
            <a:r>
              <a:rPr lang="nb-NO" sz="2400" dirty="0" err="1" smtClean="0">
                <a:sym typeface="Wingdings" pitchFamily="2" charset="2"/>
              </a:rPr>
              <a:t>index</a:t>
            </a:r>
            <a:r>
              <a:rPr lang="nb-NO" sz="2400" dirty="0" smtClean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nb-NO" sz="2800" dirty="0" err="1" smtClean="0"/>
              <a:t>Broad</a:t>
            </a:r>
            <a:r>
              <a:rPr lang="nb-NO" sz="2800" dirty="0" smtClean="0"/>
              <a:t> </a:t>
            </a:r>
            <a:r>
              <a:rPr lang="nb-NO" sz="2800" dirty="0" err="1" smtClean="0"/>
              <a:t>measure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property</a:t>
            </a:r>
            <a:r>
              <a:rPr lang="nb-NO" sz="2800" dirty="0" smtClean="0"/>
              <a:t> rights.</a:t>
            </a:r>
          </a:p>
          <a:p>
            <a:pPr>
              <a:lnSpc>
                <a:spcPct val="90000"/>
              </a:lnSpc>
            </a:pPr>
            <a:r>
              <a:rPr lang="nb-NO" sz="2800" dirty="0" smtClean="0"/>
              <a:t>Data from </a:t>
            </a:r>
            <a:r>
              <a:rPr lang="nb-NO" sz="2800" dirty="0" err="1" smtClean="0"/>
              <a:t>Political</a:t>
            </a:r>
            <a:r>
              <a:rPr lang="nb-NO" sz="2800" dirty="0" smtClean="0"/>
              <a:t> Risk Services</a:t>
            </a:r>
          </a:p>
          <a:p>
            <a:pPr lvl="1">
              <a:lnSpc>
                <a:spcPct val="90000"/>
              </a:lnSpc>
            </a:pPr>
            <a:r>
              <a:rPr lang="nb-NO" sz="2400" dirty="0" smtClean="0"/>
              <a:t>Private </a:t>
            </a:r>
            <a:r>
              <a:rPr lang="nb-NO" sz="2400" dirty="0" err="1" smtClean="0"/>
              <a:t>company</a:t>
            </a:r>
            <a:r>
              <a:rPr lang="nb-NO" sz="2400" dirty="0" smtClean="0"/>
              <a:t> </a:t>
            </a:r>
            <a:r>
              <a:rPr lang="nb-NO" sz="2400" dirty="0" err="1" smtClean="0"/>
              <a:t>which</a:t>
            </a:r>
            <a:r>
              <a:rPr lang="nb-NO" sz="2400" dirty="0" smtClean="0"/>
              <a:t> </a:t>
            </a:r>
            <a:r>
              <a:rPr lang="nb-NO" sz="2400" dirty="0" err="1" smtClean="0"/>
              <a:t>assess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risk </a:t>
            </a:r>
            <a:r>
              <a:rPr lang="nb-NO" sz="2400" dirty="0" err="1" smtClean="0"/>
              <a:t>that</a:t>
            </a:r>
            <a:r>
              <a:rPr lang="nb-NO" sz="2400" dirty="0" smtClean="0"/>
              <a:t> foreign </a:t>
            </a:r>
            <a:r>
              <a:rPr lang="nb-NO" sz="2400" dirty="0" err="1" smtClean="0"/>
              <a:t>investment</a:t>
            </a:r>
            <a:r>
              <a:rPr lang="nb-NO" sz="2400" dirty="0" smtClean="0"/>
              <a:t> </a:t>
            </a:r>
            <a:r>
              <a:rPr lang="nb-NO" sz="2400" dirty="0" err="1" smtClean="0"/>
              <a:t>will</a:t>
            </a:r>
            <a:r>
              <a:rPr lang="nb-NO" sz="2400" dirty="0" smtClean="0"/>
              <a:t> be </a:t>
            </a:r>
            <a:r>
              <a:rPr lang="nb-NO" sz="2400" dirty="0" err="1" smtClean="0"/>
              <a:t>expropriated</a:t>
            </a:r>
            <a:r>
              <a:rPr lang="nb-NO" sz="2400" dirty="0" smtClean="0"/>
              <a:t> in </a:t>
            </a:r>
            <a:r>
              <a:rPr lang="nb-NO" sz="2400" dirty="0" err="1" smtClean="0"/>
              <a:t>different</a:t>
            </a:r>
            <a:r>
              <a:rPr lang="nb-NO" sz="2400" dirty="0" smtClean="0"/>
              <a:t> </a:t>
            </a:r>
            <a:r>
              <a:rPr lang="nb-NO" sz="2400" dirty="0" err="1" smtClean="0"/>
              <a:t>countiries</a:t>
            </a:r>
            <a:r>
              <a:rPr lang="nb-NO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2918</TotalTime>
  <Words>1500</Words>
  <Application>Microsoft Office PowerPoint</Application>
  <PresentationFormat>On-screen Show (4:3)</PresentationFormat>
  <Paragraphs>183</Paragraphs>
  <Slides>33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ECON 4921: Lecture 2  Jon Fiva, 2009</vt:lpstr>
      <vt:lpstr>Institutions and economic performance</vt:lpstr>
      <vt:lpstr>Possible Solution</vt:lpstr>
      <vt:lpstr>The colonial experiment</vt:lpstr>
      <vt:lpstr>Settler mortality</vt:lpstr>
      <vt:lpstr>AJR approach rests on three premises</vt:lpstr>
      <vt:lpstr>Slide 7</vt:lpstr>
      <vt:lpstr>Slide 8</vt:lpstr>
      <vt:lpstr>Current institutions</vt:lpstr>
      <vt:lpstr>Slide 10</vt:lpstr>
      <vt:lpstr>The equation of interest</vt:lpstr>
      <vt:lpstr>OLS</vt:lpstr>
      <vt:lpstr>IV</vt:lpstr>
      <vt:lpstr>Slide 14</vt:lpstr>
      <vt:lpstr>Slide 15</vt:lpstr>
      <vt:lpstr>Slide 16</vt:lpstr>
      <vt:lpstr>Slide 17</vt:lpstr>
      <vt:lpstr>Slide 18</vt:lpstr>
      <vt:lpstr>Slide 19</vt:lpstr>
      <vt:lpstr>IV cont.</vt:lpstr>
      <vt:lpstr>IV cont.</vt:lpstr>
      <vt:lpstr>Reversal of fortune</vt:lpstr>
      <vt:lpstr>Reversal of fortune cont.</vt:lpstr>
      <vt:lpstr>Main point</vt:lpstr>
      <vt:lpstr>Unbundling institutions</vt:lpstr>
      <vt:lpstr>Conditions in the colonies</vt:lpstr>
      <vt:lpstr>Paths of development</vt:lpstr>
      <vt:lpstr>Factor endowments</vt:lpstr>
      <vt:lpstr>Persistence</vt:lpstr>
      <vt:lpstr>Slide 30</vt:lpstr>
      <vt:lpstr>Slide 31</vt:lpstr>
      <vt:lpstr>Slide 32</vt:lpstr>
      <vt:lpstr>Further reading</vt:lpstr>
    </vt:vector>
  </TitlesOfParts>
  <Company>Universitetet i Oslo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institutions matter?</dc:title>
  <dc:creator>Jon H. Fiva</dc:creator>
  <cp:lastModifiedBy>Jon H. Fiva</cp:lastModifiedBy>
  <cp:revision>186</cp:revision>
  <dcterms:created xsi:type="dcterms:W3CDTF">2007-11-06T17:36:18Z</dcterms:created>
  <dcterms:modified xsi:type="dcterms:W3CDTF">2009-08-26T10:27:55Z</dcterms:modified>
</cp:coreProperties>
</file>