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83" r:id="rId4"/>
    <p:sldId id="285" r:id="rId5"/>
    <p:sldId id="286" r:id="rId6"/>
    <p:sldId id="287" r:id="rId7"/>
  </p:sldIdLst>
  <p:sldSz cx="9906000" cy="6858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Myriad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6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8" autoAdjust="0"/>
    <p:restoredTop sz="94660"/>
  </p:normalViewPr>
  <p:slideViewPr>
    <p:cSldViewPr>
      <p:cViewPr varScale="1">
        <p:scale>
          <a:sx n="90" d="100"/>
          <a:sy n="90" d="100"/>
        </p:scale>
        <p:origin x="1004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D33A9E42-3C57-4C90-97CE-FA56E3030CEC}" type="datetimeFigureOut">
              <a:rPr lang="nb-NO"/>
              <a:pPr>
                <a:defRPr/>
              </a:pPr>
              <a:t>01.11.2015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A1E65457-5115-494F-8082-579B304980D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3472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/>
            </a:lvl1pPr>
          </a:lstStyle>
          <a:p>
            <a:pPr>
              <a:defRPr/>
            </a:pPr>
            <a:fld id="{B5D72FAD-0A1B-4A8E-88CB-FF5823F67667}" type="datetimeFigureOut">
              <a:rPr lang="nb-NO"/>
              <a:pPr>
                <a:defRPr/>
              </a:pPr>
              <a:t>01.11.2015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8350"/>
            <a:ext cx="55403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nb-NO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2513"/>
            <a:ext cx="5680075" cy="4605337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b-N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4988" cy="511175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 smtClean="0"/>
            </a:lvl1pPr>
          </a:lstStyle>
          <a:p>
            <a:pPr>
              <a:defRPr/>
            </a:pPr>
            <a:fld id="{E54728F1-7560-4666-8192-0529FC6CF4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980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2617788" y="395288"/>
            <a:ext cx="5930900" cy="369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>
              <a:defRPr sz="2000" i="1">
                <a:solidFill>
                  <a:schemeClr val="tx1"/>
                </a:solidFill>
                <a:latin typeface="Myriad" pitchFamily="2" charset="0"/>
              </a:defRPr>
            </a:lvl1pPr>
            <a:lvl2pPr marL="742950" indent="-285750">
              <a:defRPr sz="2000" i="1">
                <a:solidFill>
                  <a:schemeClr val="tx1"/>
                </a:solidFill>
                <a:latin typeface="Myriad" pitchFamily="2" charset="0"/>
              </a:defRPr>
            </a:lvl2pPr>
            <a:lvl3pPr marL="11430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3pPr>
            <a:lvl4pPr marL="16002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4pPr>
            <a:lvl5pPr marL="2057400" indent="-228600">
              <a:defRPr sz="2000" i="1">
                <a:solidFill>
                  <a:schemeClr val="tx1"/>
                </a:solidFill>
                <a:latin typeface="Myriad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Myriad" pitchFamily="2" charset="0"/>
              </a:defRPr>
            </a:lvl9pPr>
          </a:lstStyle>
          <a:p>
            <a:pPr eaLnBrk="0" hangingPunct="0">
              <a:defRPr/>
            </a:pPr>
            <a:r>
              <a:rPr lang="en-GB" sz="1800" i="0" dirty="0" smtClean="0">
                <a:latin typeface="Times New Roman" charset="0"/>
                <a:cs typeface="+mn-cs"/>
              </a:rPr>
              <a:t>- Oslo Centre of Research on Environmentally friendly Energy</a:t>
            </a:r>
          </a:p>
        </p:txBody>
      </p:sp>
      <p:pic>
        <p:nvPicPr>
          <p:cNvPr id="7" name="Picture 2" descr="W:\cree\img\cree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700" y="271463"/>
            <a:ext cx="1874838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143000"/>
            <a:ext cx="4743450" cy="1905000"/>
          </a:xfrm>
        </p:spPr>
        <p:txBody>
          <a:bodyPr/>
          <a:lstStyle>
            <a:lvl1pPr algn="r">
              <a:defRPr b="1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124200"/>
            <a:ext cx="4743450" cy="1524000"/>
          </a:xfrm>
        </p:spPr>
        <p:txBody>
          <a:bodyPr/>
          <a:lstStyle>
            <a:lvl1pPr marL="0" indent="0" algn="r">
              <a:buFontTx/>
              <a:buNone/>
              <a:defRPr sz="24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76" b="41573"/>
          <a:stretch>
            <a:fillRect/>
          </a:stretch>
        </p:blipFill>
        <p:spPr bwMode="auto">
          <a:xfrm>
            <a:off x="3717925" y="5695950"/>
            <a:ext cx="59150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388" y="381000"/>
            <a:ext cx="21256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1000"/>
            <a:ext cx="62245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447800"/>
            <a:ext cx="41338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381000"/>
            <a:ext cx="842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447800"/>
            <a:ext cx="84201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198" name="Picture 7" descr="W:\cree\img\cree6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4850" y="6051550"/>
            <a:ext cx="2016125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76" b="41573"/>
          <a:stretch>
            <a:fillRect/>
          </a:stretch>
        </p:blipFill>
        <p:spPr bwMode="auto">
          <a:xfrm>
            <a:off x="6042025" y="6049963"/>
            <a:ext cx="32321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Myria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8504" y="1143000"/>
            <a:ext cx="8928992" cy="1905000"/>
          </a:xfrm>
        </p:spPr>
        <p:txBody>
          <a:bodyPr/>
          <a:lstStyle/>
          <a:p>
            <a:pPr algn="ctr" eaLnBrk="1" hangingPunct="1"/>
            <a:r>
              <a:rPr lang="nb-NO" sz="2800" dirty="0" err="1" smtClean="0"/>
              <a:t>Carbon</a:t>
            </a:r>
            <a:r>
              <a:rPr lang="nb-NO" sz="2800" dirty="0" smtClean="0"/>
              <a:t> </a:t>
            </a:r>
            <a:r>
              <a:rPr lang="nb-NO" sz="2800" dirty="0" err="1" smtClean="0"/>
              <a:t>leakage</a:t>
            </a:r>
            <a:r>
              <a:rPr lang="nb-NO" sz="2800" dirty="0" smtClean="0"/>
              <a:t> via </a:t>
            </a:r>
            <a:r>
              <a:rPr lang="nb-NO" sz="2800" dirty="0" err="1" smtClean="0"/>
              <a:t>the</a:t>
            </a:r>
            <a:r>
              <a:rPr lang="nb-NO" sz="2800" dirty="0" smtClean="0"/>
              <a:t> </a:t>
            </a:r>
            <a:r>
              <a:rPr lang="nb-NO" sz="2800" dirty="0" err="1" smtClean="0"/>
              <a:t>oil</a:t>
            </a:r>
            <a:r>
              <a:rPr lang="nb-NO" sz="2800" dirty="0" smtClean="0"/>
              <a:t> </a:t>
            </a:r>
            <a:r>
              <a:rPr lang="nb-NO" sz="2800" dirty="0" err="1" smtClean="0"/>
              <a:t>market</a:t>
            </a: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/>
              <a:t>(</a:t>
            </a:r>
            <a:r>
              <a:rPr lang="nb-NO" sz="2800" dirty="0" err="1" smtClean="0"/>
              <a:t>some</a:t>
            </a:r>
            <a:r>
              <a:rPr lang="nb-NO" sz="2800" dirty="0" smtClean="0"/>
              <a:t> slides </a:t>
            </a:r>
            <a:r>
              <a:rPr lang="nb-NO" sz="2800" dirty="0" err="1" smtClean="0"/>
              <a:t>are</a:t>
            </a:r>
            <a:r>
              <a:rPr lang="nb-NO" sz="2800" dirty="0" smtClean="0"/>
              <a:t> in Norwegian, </a:t>
            </a:r>
            <a:r>
              <a:rPr lang="nb-NO" sz="2800" dirty="0" err="1" smtClean="0"/>
              <a:t>but</a:t>
            </a:r>
            <a:r>
              <a:rPr lang="nb-NO" sz="2800" dirty="0" smtClean="0"/>
              <a:t> </a:t>
            </a:r>
            <a:r>
              <a:rPr lang="nb-NO" sz="2800" dirty="0" err="1" smtClean="0"/>
              <a:t>should</a:t>
            </a:r>
            <a:r>
              <a:rPr lang="nb-NO" sz="2800" dirty="0" smtClean="0"/>
              <a:t> be </a:t>
            </a:r>
            <a:r>
              <a:rPr lang="nb-NO" sz="2800" dirty="0" err="1" smtClean="0"/>
              <a:t>understandable</a:t>
            </a:r>
            <a:r>
              <a:rPr lang="nb-NO" sz="2800" dirty="0" smtClean="0"/>
              <a:t>)</a:t>
            </a:r>
            <a:endParaRPr lang="en-GB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42950" y="3141663"/>
            <a:ext cx="4743450" cy="1524000"/>
          </a:xfrm>
        </p:spPr>
        <p:txBody>
          <a:bodyPr/>
          <a:lstStyle/>
          <a:p>
            <a:pPr algn="ctr" eaLnBrk="1" hangingPunct="1"/>
            <a:r>
              <a:rPr lang="nb-NO" sz="2000" dirty="0" smtClean="0"/>
              <a:t>For </a:t>
            </a:r>
            <a:r>
              <a:rPr lang="nb-NO" sz="2000" dirty="0" err="1" smtClean="0"/>
              <a:t>use</a:t>
            </a:r>
            <a:r>
              <a:rPr lang="nb-NO" sz="2000" dirty="0" smtClean="0"/>
              <a:t> in </a:t>
            </a:r>
            <a:r>
              <a:rPr lang="nb-NO" sz="2000" dirty="0" err="1" smtClean="0"/>
              <a:t>course</a:t>
            </a:r>
            <a:r>
              <a:rPr lang="nb-NO" sz="2000" dirty="0" smtClean="0"/>
              <a:t> 4925, </a:t>
            </a:r>
            <a:r>
              <a:rPr lang="nb-NO" sz="2000" dirty="0" err="1" smtClean="0"/>
              <a:t>autumn</a:t>
            </a:r>
            <a:r>
              <a:rPr lang="nb-NO" sz="2000" dirty="0" smtClean="0"/>
              <a:t> 2015</a:t>
            </a:r>
          </a:p>
          <a:p>
            <a:pPr algn="ctr" eaLnBrk="1" hangingPunct="1"/>
            <a:r>
              <a:rPr lang="nb-NO" sz="2000" dirty="0" smtClean="0"/>
              <a:t>By</a:t>
            </a:r>
          </a:p>
          <a:p>
            <a:pPr algn="ctr" eaLnBrk="1" hangingPunct="1"/>
            <a:r>
              <a:rPr lang="nb-NO" sz="2000" dirty="0" smtClean="0"/>
              <a:t>Michael Hoel</a:t>
            </a:r>
          </a:p>
          <a:p>
            <a:pPr algn="ctr" eaLnBrk="1" hangingPunct="1"/>
            <a:endParaRPr 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48680"/>
            <a:ext cx="8420100" cy="576064"/>
          </a:xfrm>
        </p:spPr>
        <p:txBody>
          <a:bodyPr/>
          <a:lstStyle/>
          <a:p>
            <a:r>
              <a:rPr lang="en-US" sz="2800" b="1" dirty="0" smtClean="0"/>
              <a:t>Reduced demand of oil</a:t>
            </a:r>
            <a:endParaRPr lang="nb-NO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4648" y="1156064"/>
            <a:ext cx="5640619" cy="445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48680"/>
            <a:ext cx="8420100" cy="576064"/>
          </a:xfrm>
        </p:spPr>
        <p:txBody>
          <a:bodyPr/>
          <a:lstStyle/>
          <a:p>
            <a:r>
              <a:rPr lang="en-US" sz="2800" b="1" dirty="0"/>
              <a:t>Reduced demand of </a:t>
            </a:r>
            <a:r>
              <a:rPr lang="en-US" sz="2800" b="1" dirty="0" smtClean="0"/>
              <a:t>oil</a:t>
            </a:r>
            <a:endParaRPr lang="nb-NO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480" y="1556792"/>
            <a:ext cx="4090980" cy="32299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3040" y="1700808"/>
            <a:ext cx="3456384" cy="325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4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48680"/>
            <a:ext cx="8420100" cy="576064"/>
          </a:xfrm>
        </p:spPr>
        <p:txBody>
          <a:bodyPr/>
          <a:lstStyle/>
          <a:p>
            <a:r>
              <a:rPr lang="en-US" sz="2800" b="1" dirty="0"/>
              <a:t>Reduced </a:t>
            </a:r>
            <a:r>
              <a:rPr lang="en-US" sz="2800" b="1" dirty="0" smtClean="0"/>
              <a:t>supply of oil</a:t>
            </a:r>
            <a:endParaRPr lang="nb-NO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6616" y="1023275"/>
            <a:ext cx="6089517" cy="46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8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48680"/>
            <a:ext cx="8420100" cy="576064"/>
          </a:xfrm>
        </p:spPr>
        <p:txBody>
          <a:bodyPr/>
          <a:lstStyle/>
          <a:p>
            <a:r>
              <a:rPr lang="en-US" sz="2800" b="1" dirty="0"/>
              <a:t>Reduced supply of oil</a:t>
            </a:r>
            <a:endParaRPr lang="nb-NO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488" y="1607865"/>
            <a:ext cx="4392488" cy="33477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104" y="2060848"/>
            <a:ext cx="3246437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548680"/>
            <a:ext cx="8420100" cy="576064"/>
          </a:xfrm>
        </p:spPr>
        <p:txBody>
          <a:bodyPr/>
          <a:lstStyle/>
          <a:p>
            <a:r>
              <a:rPr lang="en-US" sz="2800" b="1" dirty="0" smtClean="0"/>
              <a:t>Oil as a non-renewable resource with extraction </a:t>
            </a:r>
            <a:r>
              <a:rPr lang="en-US" sz="2800" b="1" dirty="0" smtClean="0"/>
              <a:t>costs increasing with accumulated extraction (A)</a:t>
            </a:r>
            <a:endParaRPr lang="nb-NO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480" y="1628800"/>
            <a:ext cx="5164667" cy="4022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73080" y="2354347"/>
            <a:ext cx="3312368" cy="346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not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nb-NO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Long-run </a:t>
            </a:r>
            <a:r>
              <a:rPr lang="nb-NO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arbon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leakage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b-NO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shifts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curve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upwards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A</a:t>
            </a:r>
            <a:r>
              <a:rPr lang="nb-NO" baseline="30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is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</a:t>
            </a:r>
            <a:endParaRPr lang="nb-N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Long-run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arbon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leakage</a:t>
            </a:r>
            <a:r>
              <a:rPr lang="nb-NO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0</a:t>
            </a:r>
            <a:endParaRPr lang="nb-N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EE and Frisch liggende engelsk">
  <a:themeElements>
    <a:clrScheme name="Office Theme 8">
      <a:dk1>
        <a:srgbClr val="000000"/>
      </a:dk1>
      <a:lt1>
        <a:srgbClr val="FFFFFF"/>
      </a:lt1>
      <a:dk2>
        <a:srgbClr val="406679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yriad" pitchFamily="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406679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4322</TotalTime>
  <Words>64</Words>
  <Application>Microsoft Office PowerPoint</Application>
  <PresentationFormat>A4 Paper (210x297 mm)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</vt:lpstr>
      <vt:lpstr>Times New Roman</vt:lpstr>
      <vt:lpstr>CREE and Frisch liggende engelsk</vt:lpstr>
      <vt:lpstr>Carbon leakage via the oil market (some slides are in Norwegian, but should be understandable)</vt:lpstr>
      <vt:lpstr>Reduced demand of oil</vt:lpstr>
      <vt:lpstr>Reduced demand of oil</vt:lpstr>
      <vt:lpstr>Reduced supply of oil</vt:lpstr>
      <vt:lpstr>Reduced supply of oil</vt:lpstr>
      <vt:lpstr>Oil as a non-renewable resource with extraction costs increasing with accumulated extraction (A)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Jørg Michael Gjestvang</dc:creator>
  <cp:lastModifiedBy>Michael Hoel</cp:lastModifiedBy>
  <cp:revision>903</cp:revision>
  <cp:lastPrinted>1999-10-25T15:51:01Z</cp:lastPrinted>
  <dcterms:created xsi:type="dcterms:W3CDTF">2011-12-15T12:36:21Z</dcterms:created>
  <dcterms:modified xsi:type="dcterms:W3CDTF">2015-11-01T13:57:37Z</dcterms:modified>
</cp:coreProperties>
</file>