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88" r:id="rId1"/>
  </p:sldMasterIdLst>
  <p:notesMasterIdLst>
    <p:notesMasterId r:id="rId15"/>
  </p:notesMasterIdLst>
  <p:sldIdLst>
    <p:sldId id="256" r:id="rId2"/>
    <p:sldId id="257" r:id="rId3"/>
    <p:sldId id="258" r:id="rId4"/>
    <p:sldId id="259" r:id="rId5"/>
    <p:sldId id="260" r:id="rId6"/>
    <p:sldId id="261" r:id="rId7"/>
    <p:sldId id="262" r:id="rId8"/>
    <p:sldId id="263" r:id="rId9"/>
    <p:sldId id="265" r:id="rId10"/>
    <p:sldId id="266" r:id="rId11"/>
    <p:sldId id="267" r:id="rId12"/>
    <p:sldId id="268" r:id="rId13"/>
    <p:sldId id="264" r:id="rId14"/>
  </p:sldIdLst>
  <p:sldSz cx="9144000" cy="6858000" type="screen4x3"/>
  <p:notesSz cx="6794500" cy="9906000"/>
  <p:defaultTextStyle>
    <a:defPPr>
      <a:defRPr lang="nb-N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76" d="100"/>
          <a:sy n="76" d="100"/>
        </p:scale>
        <p:origin x="-5286" y="-205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nb-NO"/>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B425ACA9-BA1F-44F1-A4CB-A11A1E675970}" type="datetimeFigureOut">
              <a:rPr lang="nb-NO" smtClean="0"/>
              <a:t>09.02.2015</a:t>
            </a:fld>
            <a:endParaRPr lang="nb-NO"/>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nb-NO"/>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nb-NO"/>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nb-NO"/>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EB535C0B-E064-4160-9295-ED951564ABB5}" type="slidenum">
              <a:rPr lang="nb-NO" smtClean="0"/>
              <a:t>‹#›</a:t>
            </a:fld>
            <a:endParaRPr lang="nb-NO"/>
          </a:p>
        </p:txBody>
      </p:sp>
    </p:spTree>
    <p:extLst>
      <p:ext uri="{BB962C8B-B14F-4D97-AF65-F5344CB8AC3E}">
        <p14:creationId xmlns:p14="http://schemas.microsoft.com/office/powerpoint/2010/main" val="37276638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D269A52-D53E-4F12-9E9C-D4C768419F81}" type="datetimeFigureOut">
              <a:rPr lang="nb-NO" smtClean="0"/>
              <a:t>09.02.2015</a:t>
            </a:fld>
            <a:endParaRPr lang="nb-NO"/>
          </a:p>
        </p:txBody>
      </p:sp>
      <p:sp>
        <p:nvSpPr>
          <p:cNvPr id="5" name="Footer Placeholder 4"/>
          <p:cNvSpPr>
            <a:spLocks noGrp="1"/>
          </p:cNvSpPr>
          <p:nvPr>
            <p:ph type="ftr" sz="quarter" idx="11"/>
          </p:nvPr>
        </p:nvSpPr>
        <p:spPr/>
        <p:txBody>
          <a:bodyPr/>
          <a:lstStyle/>
          <a:p>
            <a:endParaRPr lang="nb-NO"/>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9083A6BD-4398-42EB-8418-58F677D6B325}" type="slidenum">
              <a:rPr lang="nb-NO" smtClean="0"/>
              <a:t>‹#›</a:t>
            </a:fld>
            <a:endParaRPr lang="nb-NO"/>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269A52-D53E-4F12-9E9C-D4C768419F81}" type="datetimeFigureOut">
              <a:rPr lang="nb-NO" smtClean="0"/>
              <a:t>09.02.2015</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9083A6BD-4398-42EB-8418-58F677D6B325}" type="slidenum">
              <a:rPr lang="nb-NO" smtClean="0"/>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D269A52-D53E-4F12-9E9C-D4C768419F81}" type="datetimeFigureOut">
              <a:rPr lang="nb-NO" smtClean="0"/>
              <a:t>09.02.2015</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9083A6BD-4398-42EB-8418-58F677D6B325}" type="slidenum">
              <a:rPr lang="nb-NO" smtClean="0"/>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D269A52-D53E-4F12-9E9C-D4C768419F81}" type="datetimeFigureOut">
              <a:rPr lang="nb-NO" smtClean="0"/>
              <a:t>09.02.2015</a:t>
            </a:fld>
            <a:endParaRPr lang="nb-NO"/>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9083A6BD-4398-42EB-8418-58F677D6B325}" type="slidenum">
              <a:rPr lang="nb-NO" smtClean="0"/>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6D269A52-D53E-4F12-9E9C-D4C768419F81}" type="datetimeFigureOut">
              <a:rPr lang="nb-NO" smtClean="0"/>
              <a:t>09.02.2015</a:t>
            </a:fld>
            <a:endParaRPr lang="nb-NO"/>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nb-NO"/>
          </a:p>
        </p:txBody>
      </p:sp>
      <p:sp>
        <p:nvSpPr>
          <p:cNvPr id="6" name="Slide Number Placeholder 5"/>
          <p:cNvSpPr>
            <a:spLocks noGrp="1"/>
          </p:cNvSpPr>
          <p:nvPr>
            <p:ph type="sldNum" sz="quarter" idx="12"/>
          </p:nvPr>
        </p:nvSpPr>
        <p:spPr/>
        <p:txBody>
          <a:bodyPr/>
          <a:lstStyle/>
          <a:p>
            <a:fld id="{9083A6BD-4398-42EB-8418-58F677D6B325}" type="slidenum">
              <a:rPr lang="nb-NO" smtClean="0"/>
              <a:t>‹#›</a:t>
            </a:fld>
            <a:endParaRPr lang="nb-NO"/>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269A52-D53E-4F12-9E9C-D4C768419F81}" type="datetimeFigureOut">
              <a:rPr lang="nb-NO" smtClean="0"/>
              <a:t>09.02.2015</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9083A6BD-4398-42EB-8418-58F677D6B325}" type="slidenum">
              <a:rPr lang="nb-NO" smtClean="0"/>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D269A52-D53E-4F12-9E9C-D4C768419F81}" type="datetimeFigureOut">
              <a:rPr lang="nb-NO" smtClean="0"/>
              <a:t>09.02.2015</a:t>
            </a:fld>
            <a:endParaRPr lang="nb-NO"/>
          </a:p>
        </p:txBody>
      </p:sp>
      <p:sp>
        <p:nvSpPr>
          <p:cNvPr id="8" name="Footer Placeholder 7"/>
          <p:cNvSpPr>
            <a:spLocks noGrp="1"/>
          </p:cNvSpPr>
          <p:nvPr>
            <p:ph type="ftr" sz="quarter" idx="11"/>
          </p:nvPr>
        </p:nvSpPr>
        <p:spPr/>
        <p:txBody>
          <a:bodyPr/>
          <a:lstStyle/>
          <a:p>
            <a:endParaRPr lang="nb-NO"/>
          </a:p>
        </p:txBody>
      </p:sp>
      <p:sp>
        <p:nvSpPr>
          <p:cNvPr id="9" name="Slide Number Placeholder 8"/>
          <p:cNvSpPr>
            <a:spLocks noGrp="1"/>
          </p:cNvSpPr>
          <p:nvPr>
            <p:ph type="sldNum" sz="quarter" idx="12"/>
          </p:nvPr>
        </p:nvSpPr>
        <p:spPr/>
        <p:txBody>
          <a:bodyPr/>
          <a:lstStyle/>
          <a:p>
            <a:fld id="{9083A6BD-4398-42EB-8418-58F677D6B325}" type="slidenum">
              <a:rPr lang="nb-NO" smtClean="0"/>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D269A52-D53E-4F12-9E9C-D4C768419F81}" type="datetimeFigureOut">
              <a:rPr lang="nb-NO" smtClean="0"/>
              <a:t>09.02.2015</a:t>
            </a:fld>
            <a:endParaRPr lang="nb-NO"/>
          </a:p>
        </p:txBody>
      </p:sp>
      <p:sp>
        <p:nvSpPr>
          <p:cNvPr id="4" name="Footer Placeholder 3"/>
          <p:cNvSpPr>
            <a:spLocks noGrp="1"/>
          </p:cNvSpPr>
          <p:nvPr>
            <p:ph type="ftr" sz="quarter" idx="11"/>
          </p:nvPr>
        </p:nvSpPr>
        <p:spPr/>
        <p:txBody>
          <a:bodyPr/>
          <a:lstStyle/>
          <a:p>
            <a:endParaRPr lang="nb-NO"/>
          </a:p>
        </p:txBody>
      </p:sp>
      <p:sp>
        <p:nvSpPr>
          <p:cNvPr id="5" name="Slide Number Placeholder 4"/>
          <p:cNvSpPr>
            <a:spLocks noGrp="1"/>
          </p:cNvSpPr>
          <p:nvPr>
            <p:ph type="sldNum" sz="quarter" idx="12"/>
          </p:nvPr>
        </p:nvSpPr>
        <p:spPr/>
        <p:txBody>
          <a:bodyPr/>
          <a:lstStyle/>
          <a:p>
            <a:fld id="{9083A6BD-4398-42EB-8418-58F677D6B325}" type="slidenum">
              <a:rPr lang="nb-NO" smtClean="0"/>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6D269A52-D53E-4F12-9E9C-D4C768419F81}" type="datetimeFigureOut">
              <a:rPr lang="nb-NO" smtClean="0"/>
              <a:t>09.02.2015</a:t>
            </a:fld>
            <a:endParaRPr lang="nb-NO"/>
          </a:p>
        </p:txBody>
      </p:sp>
      <p:sp>
        <p:nvSpPr>
          <p:cNvPr id="3" name="Footer Placeholder 2"/>
          <p:cNvSpPr>
            <a:spLocks noGrp="1"/>
          </p:cNvSpPr>
          <p:nvPr>
            <p:ph type="ftr" sz="quarter" idx="11"/>
          </p:nvPr>
        </p:nvSpPr>
        <p:spPr/>
        <p:txBody>
          <a:bodyPr/>
          <a:lstStyle/>
          <a:p>
            <a:endParaRPr lang="nb-NO"/>
          </a:p>
        </p:txBody>
      </p:sp>
      <p:sp>
        <p:nvSpPr>
          <p:cNvPr id="4" name="Slide Number Placeholder 3"/>
          <p:cNvSpPr>
            <a:spLocks noGrp="1"/>
          </p:cNvSpPr>
          <p:nvPr>
            <p:ph type="sldNum" sz="quarter" idx="12"/>
          </p:nvPr>
        </p:nvSpPr>
        <p:spPr/>
        <p:txBody>
          <a:bodyPr/>
          <a:lstStyle/>
          <a:p>
            <a:fld id="{9083A6BD-4398-42EB-8418-58F677D6B325}" type="slidenum">
              <a:rPr lang="nb-NO" smtClean="0"/>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D269A52-D53E-4F12-9E9C-D4C768419F81}" type="datetimeFigureOut">
              <a:rPr lang="nb-NO" smtClean="0"/>
              <a:t>09.02.2015</a:t>
            </a:fld>
            <a:endParaRPr lang="nb-NO"/>
          </a:p>
        </p:txBody>
      </p:sp>
      <p:sp>
        <p:nvSpPr>
          <p:cNvPr id="6" name="Footer Placeholder 5"/>
          <p:cNvSpPr>
            <a:spLocks noGrp="1"/>
          </p:cNvSpPr>
          <p:nvPr>
            <p:ph type="ftr" sz="quarter" idx="11"/>
          </p:nvPr>
        </p:nvSpPr>
        <p:spPr/>
        <p:txBody>
          <a:bodyPr/>
          <a:lstStyle/>
          <a:p>
            <a:endParaRPr lang="nb-NO"/>
          </a:p>
        </p:txBody>
      </p:sp>
      <p:sp>
        <p:nvSpPr>
          <p:cNvPr id="7" name="Slide Number Placeholder 6"/>
          <p:cNvSpPr>
            <a:spLocks noGrp="1"/>
          </p:cNvSpPr>
          <p:nvPr>
            <p:ph type="sldNum" sz="quarter" idx="12"/>
          </p:nvPr>
        </p:nvSpPr>
        <p:spPr/>
        <p:txBody>
          <a:bodyPr/>
          <a:lstStyle/>
          <a:p>
            <a:fld id="{9083A6BD-4398-42EB-8418-58F677D6B325}" type="slidenum">
              <a:rPr lang="nb-NO" smtClean="0"/>
              <a:t>‹#›</a:t>
            </a:fld>
            <a:endParaRPr lang="nb-NO"/>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6D269A52-D53E-4F12-9E9C-D4C768419F81}" type="datetimeFigureOut">
              <a:rPr lang="nb-NO" smtClean="0"/>
              <a:t>09.02.2015</a:t>
            </a:fld>
            <a:endParaRPr lang="nb-NO"/>
          </a:p>
        </p:txBody>
      </p:sp>
      <p:sp>
        <p:nvSpPr>
          <p:cNvPr id="7" name="Slide Number Placeholder 6"/>
          <p:cNvSpPr>
            <a:spLocks noGrp="1"/>
          </p:cNvSpPr>
          <p:nvPr>
            <p:ph type="sldNum" sz="quarter" idx="12"/>
          </p:nvPr>
        </p:nvSpPr>
        <p:spPr/>
        <p:txBody>
          <a:bodyPr/>
          <a:lstStyle/>
          <a:p>
            <a:fld id="{9083A6BD-4398-42EB-8418-58F677D6B325}" type="slidenum">
              <a:rPr lang="nb-NO" smtClean="0"/>
              <a:t>‹#›</a:t>
            </a:fld>
            <a:endParaRPr lang="nb-NO"/>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nb-NO"/>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6D269A52-D53E-4F12-9E9C-D4C768419F81}" type="datetimeFigureOut">
              <a:rPr lang="nb-NO" smtClean="0"/>
              <a:t>09.02.2015</a:t>
            </a:fld>
            <a:endParaRPr lang="nb-NO"/>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nb-NO"/>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9083A6BD-4398-42EB-8418-58F677D6B325}" type="slidenum">
              <a:rPr lang="nb-NO" smtClean="0"/>
              <a:t>‹#›</a:t>
            </a:fld>
            <a:endParaRPr lang="nb-NO"/>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rmAutofit fontScale="85000" lnSpcReduction="20000"/>
          </a:bodyPr>
          <a:lstStyle/>
          <a:p>
            <a:r>
              <a:rPr lang="nb-NO" dirty="0" err="1" smtClean="0"/>
              <a:t>SpeciALIzATION</a:t>
            </a:r>
            <a:r>
              <a:rPr lang="nb-NO" dirty="0" smtClean="0"/>
              <a:t> </a:t>
            </a:r>
            <a:r>
              <a:rPr lang="nb-NO" dirty="0"/>
              <a:t>IN STS </a:t>
            </a:r>
            <a:br>
              <a:rPr lang="nb-NO" dirty="0"/>
            </a:br>
            <a:r>
              <a:rPr lang="nb-NO" dirty="0"/>
              <a:t>Spring </a:t>
            </a:r>
            <a:r>
              <a:rPr lang="nb-NO" dirty="0" smtClean="0"/>
              <a:t>2015: </a:t>
            </a:r>
            <a:r>
              <a:rPr lang="nb-NO" dirty="0" err="1" smtClean="0"/>
              <a:t>Kristin.Asdal@tik.uio.No</a:t>
            </a:r>
            <a:endParaRPr lang="nb-NO" dirty="0" smtClean="0"/>
          </a:p>
          <a:p>
            <a:endParaRPr lang="nb-NO" dirty="0"/>
          </a:p>
        </p:txBody>
      </p:sp>
      <p:sp>
        <p:nvSpPr>
          <p:cNvPr id="2" name="Title 1"/>
          <p:cNvSpPr>
            <a:spLocks noGrp="1"/>
          </p:cNvSpPr>
          <p:nvPr>
            <p:ph type="ctrTitle"/>
          </p:nvPr>
        </p:nvSpPr>
        <p:spPr/>
        <p:txBody>
          <a:bodyPr/>
          <a:lstStyle/>
          <a:p>
            <a:r>
              <a:rPr lang="nb-NO" sz="3200" dirty="0" smtClean="0"/>
              <a:t>SCIENCE AND TECHNOLOGY IN POLITICS AND SOCIETY</a:t>
            </a:r>
            <a:endParaRPr lang="nb-NO" sz="3200" dirty="0"/>
          </a:p>
        </p:txBody>
      </p:sp>
    </p:spTree>
    <p:extLst>
      <p:ext uri="{BB962C8B-B14F-4D97-AF65-F5344CB8AC3E}">
        <p14:creationId xmlns:p14="http://schemas.microsoft.com/office/powerpoint/2010/main" val="130483766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err="1" smtClean="0"/>
              <a:t>When</a:t>
            </a:r>
            <a:r>
              <a:rPr lang="nb-NO" dirty="0" smtClean="0"/>
              <a:t> </a:t>
            </a:r>
            <a:r>
              <a:rPr lang="nb-NO" dirty="0" err="1" smtClean="0"/>
              <a:t>Authorities</a:t>
            </a:r>
            <a:r>
              <a:rPr lang="nb-NO" dirty="0" smtClean="0"/>
              <a:t> </a:t>
            </a:r>
            <a:r>
              <a:rPr lang="nb-NO" dirty="0" err="1" smtClean="0"/>
              <a:t>Meet</a:t>
            </a:r>
            <a:endParaRPr lang="nb-NO" dirty="0"/>
          </a:p>
        </p:txBody>
      </p:sp>
      <p:sp>
        <p:nvSpPr>
          <p:cNvPr id="3" name="Content Placeholder 2"/>
          <p:cNvSpPr>
            <a:spLocks noGrp="1"/>
          </p:cNvSpPr>
          <p:nvPr>
            <p:ph idx="1"/>
          </p:nvPr>
        </p:nvSpPr>
        <p:spPr/>
        <p:txBody>
          <a:bodyPr/>
          <a:lstStyle/>
          <a:p>
            <a:r>
              <a:rPr lang="nb-NO" dirty="0" err="1" smtClean="0"/>
              <a:t>Politics</a:t>
            </a:r>
            <a:r>
              <a:rPr lang="nb-NO" dirty="0" smtClean="0"/>
              <a:t> in Action: The </a:t>
            </a:r>
            <a:r>
              <a:rPr lang="nb-NO" dirty="0" err="1" smtClean="0"/>
              <a:t>study</a:t>
            </a:r>
            <a:r>
              <a:rPr lang="nb-NO" dirty="0" smtClean="0"/>
              <a:t> </a:t>
            </a:r>
            <a:r>
              <a:rPr lang="nb-NO" dirty="0" err="1" smtClean="0"/>
              <a:t>of</a:t>
            </a:r>
            <a:r>
              <a:rPr lang="nb-NO" dirty="0" smtClean="0"/>
              <a:t> </a:t>
            </a:r>
            <a:r>
              <a:rPr lang="nb-NO" dirty="0" err="1" smtClean="0"/>
              <a:t>political</a:t>
            </a:r>
            <a:r>
              <a:rPr lang="nb-NO" dirty="0" smtClean="0"/>
              <a:t> </a:t>
            </a:r>
            <a:r>
              <a:rPr lang="nb-NO" dirty="0" err="1" smtClean="0"/>
              <a:t>authority</a:t>
            </a:r>
            <a:r>
              <a:rPr lang="nb-NO" dirty="0" smtClean="0"/>
              <a:t> as it </a:t>
            </a:r>
            <a:r>
              <a:rPr lang="nb-NO" dirty="0" err="1" smtClean="0"/>
              <a:t>unfolds</a:t>
            </a:r>
            <a:r>
              <a:rPr lang="nb-NO" dirty="0" smtClean="0"/>
              <a:t> in </a:t>
            </a:r>
            <a:r>
              <a:rPr lang="nb-NO" dirty="0" err="1" smtClean="0"/>
              <a:t>practice</a:t>
            </a:r>
            <a:r>
              <a:rPr lang="nb-NO" dirty="0" smtClean="0"/>
              <a:t> in </a:t>
            </a:r>
            <a:r>
              <a:rPr lang="nb-NO" dirty="0" err="1" smtClean="0"/>
              <a:t>parliament</a:t>
            </a:r>
            <a:r>
              <a:rPr lang="nb-NO" dirty="0" smtClean="0"/>
              <a:t>. E.g. The </a:t>
            </a:r>
            <a:r>
              <a:rPr lang="nb-NO" dirty="0" err="1" smtClean="0"/>
              <a:t>climate-agreement</a:t>
            </a:r>
            <a:r>
              <a:rPr lang="nb-NO" dirty="0" smtClean="0"/>
              <a:t>, </a:t>
            </a:r>
            <a:r>
              <a:rPr lang="nb-NO" dirty="0" err="1" smtClean="0"/>
              <a:t>public</a:t>
            </a:r>
            <a:r>
              <a:rPr lang="nb-NO" dirty="0" smtClean="0"/>
              <a:t> </a:t>
            </a:r>
            <a:r>
              <a:rPr lang="nb-NO" dirty="0" err="1" smtClean="0"/>
              <a:t>hearings</a:t>
            </a:r>
            <a:r>
              <a:rPr lang="nb-NO" dirty="0" smtClean="0"/>
              <a:t>…</a:t>
            </a:r>
          </a:p>
          <a:p>
            <a:r>
              <a:rPr lang="nb-NO" dirty="0" smtClean="0"/>
              <a:t>The Nature </a:t>
            </a:r>
            <a:r>
              <a:rPr lang="nb-NO" dirty="0" err="1" smtClean="0"/>
              <a:t>of</a:t>
            </a:r>
            <a:r>
              <a:rPr lang="nb-NO" dirty="0" smtClean="0"/>
              <a:t> Parliament: How </a:t>
            </a:r>
            <a:r>
              <a:rPr lang="nb-NO" dirty="0" err="1" smtClean="0"/>
              <a:t>parliament</a:t>
            </a:r>
            <a:r>
              <a:rPr lang="nb-NO" dirty="0" smtClean="0"/>
              <a:t> </a:t>
            </a:r>
            <a:r>
              <a:rPr lang="nb-NO" dirty="0" err="1" smtClean="0"/>
              <a:t>deals</a:t>
            </a:r>
            <a:r>
              <a:rPr lang="nb-NO" dirty="0" smtClean="0"/>
              <a:t> </a:t>
            </a:r>
            <a:r>
              <a:rPr lang="nb-NO" dirty="0" err="1" smtClean="0"/>
              <a:t>with</a:t>
            </a:r>
            <a:r>
              <a:rPr lang="nb-NO" dirty="0" smtClean="0"/>
              <a:t> nature-</a:t>
            </a:r>
            <a:r>
              <a:rPr lang="nb-NO" dirty="0" err="1" smtClean="0"/>
              <a:t>issues</a:t>
            </a:r>
            <a:r>
              <a:rPr lang="nb-NO" dirty="0" smtClean="0"/>
              <a:t>, e.g. </a:t>
            </a:r>
            <a:r>
              <a:rPr lang="nb-NO" dirty="0" err="1" smtClean="0"/>
              <a:t>the</a:t>
            </a:r>
            <a:r>
              <a:rPr lang="nb-NO" dirty="0" smtClean="0"/>
              <a:t> </a:t>
            </a:r>
            <a:r>
              <a:rPr lang="nb-NO" dirty="0" err="1" smtClean="0"/>
              <a:t>whaling-controversy</a:t>
            </a:r>
            <a:r>
              <a:rPr lang="nb-NO" dirty="0" smtClean="0"/>
              <a:t>.</a:t>
            </a:r>
          </a:p>
          <a:p>
            <a:r>
              <a:rPr lang="nb-NO" dirty="0" err="1" smtClean="0"/>
              <a:t>Related</a:t>
            </a:r>
            <a:r>
              <a:rPr lang="nb-NO" dirty="0" smtClean="0"/>
              <a:t> to </a:t>
            </a:r>
            <a:r>
              <a:rPr lang="nb-NO" dirty="0" err="1" smtClean="0"/>
              <a:t>this</a:t>
            </a:r>
            <a:r>
              <a:rPr lang="nb-NO" dirty="0" smtClean="0"/>
              <a:t>; </a:t>
            </a:r>
            <a:r>
              <a:rPr lang="nb-NO" dirty="0" err="1" smtClean="0"/>
              <a:t>the</a:t>
            </a:r>
            <a:r>
              <a:rPr lang="nb-NO" dirty="0" smtClean="0"/>
              <a:t> </a:t>
            </a:r>
            <a:r>
              <a:rPr lang="nb-NO" dirty="0" err="1" smtClean="0"/>
              <a:t>climate-project</a:t>
            </a:r>
            <a:r>
              <a:rPr lang="nb-NO" dirty="0" smtClean="0"/>
              <a:t> (Göran and Erlend) – </a:t>
            </a:r>
            <a:r>
              <a:rPr lang="nb-NO" dirty="0" err="1" smtClean="0"/>
              <a:t>how</a:t>
            </a:r>
            <a:r>
              <a:rPr lang="nb-NO" dirty="0" smtClean="0"/>
              <a:t> </a:t>
            </a:r>
            <a:r>
              <a:rPr lang="nb-NO" dirty="0" err="1" smtClean="0"/>
              <a:t>climate</a:t>
            </a:r>
            <a:r>
              <a:rPr lang="nb-NO" dirty="0" smtClean="0"/>
              <a:t> </a:t>
            </a:r>
            <a:r>
              <a:rPr lang="nb-NO" dirty="0" err="1" smtClean="0"/>
              <a:t>science</a:t>
            </a:r>
            <a:r>
              <a:rPr lang="nb-NO" dirty="0" smtClean="0"/>
              <a:t> is </a:t>
            </a:r>
            <a:r>
              <a:rPr lang="nb-NO" dirty="0" err="1" smtClean="0"/>
              <a:t>taken</a:t>
            </a:r>
            <a:r>
              <a:rPr lang="nb-NO" dirty="0" smtClean="0"/>
              <a:t> </a:t>
            </a:r>
            <a:r>
              <a:rPr lang="nb-NO" dirty="0" err="1" smtClean="0"/>
              <a:t>into</a:t>
            </a:r>
            <a:r>
              <a:rPr lang="nb-NO" dirty="0" smtClean="0"/>
              <a:t> </a:t>
            </a:r>
            <a:r>
              <a:rPr lang="nb-NO" dirty="0" err="1" smtClean="0"/>
              <a:t>account</a:t>
            </a:r>
            <a:r>
              <a:rPr lang="nb-NO" dirty="0" smtClean="0"/>
              <a:t> in </a:t>
            </a:r>
            <a:r>
              <a:rPr lang="nb-NO" dirty="0" err="1" smtClean="0"/>
              <a:t>bureaucratic</a:t>
            </a:r>
            <a:r>
              <a:rPr lang="nb-NO" dirty="0" smtClean="0"/>
              <a:t> and </a:t>
            </a:r>
            <a:r>
              <a:rPr lang="nb-NO" dirty="0" err="1" smtClean="0"/>
              <a:t>political</a:t>
            </a:r>
            <a:r>
              <a:rPr lang="nb-NO" dirty="0" smtClean="0"/>
              <a:t> </a:t>
            </a:r>
            <a:r>
              <a:rPr lang="nb-NO" dirty="0" err="1" smtClean="0"/>
              <a:t>practice</a:t>
            </a:r>
            <a:r>
              <a:rPr lang="nb-NO" dirty="0" smtClean="0"/>
              <a:t>.    </a:t>
            </a:r>
            <a:endParaRPr lang="nb-NO" dirty="0"/>
          </a:p>
        </p:txBody>
      </p:sp>
    </p:spTree>
    <p:extLst>
      <p:ext uri="{BB962C8B-B14F-4D97-AF65-F5344CB8AC3E}">
        <p14:creationId xmlns:p14="http://schemas.microsoft.com/office/powerpoint/2010/main" val="201408096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Method</a:t>
            </a:r>
            <a:endParaRPr lang="nb-NO" dirty="0"/>
          </a:p>
        </p:txBody>
      </p:sp>
      <p:sp>
        <p:nvSpPr>
          <p:cNvPr id="3" name="Content Placeholder 2"/>
          <p:cNvSpPr>
            <a:spLocks noGrp="1"/>
          </p:cNvSpPr>
          <p:nvPr>
            <p:ph idx="1"/>
          </p:nvPr>
        </p:nvSpPr>
        <p:spPr/>
        <p:txBody>
          <a:bodyPr>
            <a:normAutofit/>
          </a:bodyPr>
          <a:lstStyle/>
          <a:p>
            <a:r>
              <a:rPr lang="nb-NO" dirty="0" err="1" smtClean="0"/>
              <a:t>Interested</a:t>
            </a:r>
            <a:r>
              <a:rPr lang="nb-NO" dirty="0" smtClean="0"/>
              <a:t> in </a:t>
            </a:r>
            <a:r>
              <a:rPr lang="nb-NO" dirty="0" err="1" smtClean="0"/>
              <a:t>method</a:t>
            </a:r>
            <a:r>
              <a:rPr lang="nb-NO" dirty="0" smtClean="0"/>
              <a:t>: </a:t>
            </a:r>
            <a:r>
              <a:rPr lang="nb-NO" i="1" dirty="0" smtClean="0"/>
              <a:t>How </a:t>
            </a:r>
            <a:r>
              <a:rPr lang="nb-NO" dirty="0" smtClean="0"/>
              <a:t>do </a:t>
            </a:r>
            <a:r>
              <a:rPr lang="nb-NO" dirty="0" err="1" smtClean="0"/>
              <a:t>we</a:t>
            </a:r>
            <a:r>
              <a:rPr lang="nb-NO" dirty="0" smtClean="0"/>
              <a:t> </a:t>
            </a:r>
            <a:r>
              <a:rPr lang="nb-NO" dirty="0" err="1" smtClean="0"/>
              <a:t>study</a:t>
            </a:r>
            <a:r>
              <a:rPr lang="nb-NO" dirty="0" smtClean="0"/>
              <a:t>? </a:t>
            </a:r>
            <a:r>
              <a:rPr lang="nb-NO" dirty="0" err="1" smtClean="0"/>
              <a:t>Particularly</a:t>
            </a:r>
            <a:r>
              <a:rPr lang="nb-NO" dirty="0" smtClean="0"/>
              <a:t> </a:t>
            </a:r>
            <a:r>
              <a:rPr lang="nb-NO" dirty="0" err="1" smtClean="0"/>
              <a:t>interested</a:t>
            </a:r>
            <a:r>
              <a:rPr lang="nb-NO" dirty="0" smtClean="0"/>
              <a:t> in </a:t>
            </a:r>
            <a:r>
              <a:rPr lang="nb-NO" dirty="0" err="1" smtClean="0"/>
              <a:t>the</a:t>
            </a:r>
            <a:r>
              <a:rPr lang="nb-NO" dirty="0" smtClean="0"/>
              <a:t> </a:t>
            </a:r>
            <a:r>
              <a:rPr lang="nb-NO" dirty="0" err="1" smtClean="0"/>
              <a:t>study</a:t>
            </a:r>
            <a:r>
              <a:rPr lang="nb-NO" dirty="0" smtClean="0"/>
              <a:t> </a:t>
            </a:r>
            <a:r>
              <a:rPr lang="nb-NO" dirty="0" err="1" smtClean="0"/>
              <a:t>of</a:t>
            </a:r>
            <a:r>
              <a:rPr lang="nb-NO" dirty="0" smtClean="0"/>
              <a:t> </a:t>
            </a:r>
            <a:r>
              <a:rPr lang="nb-NO" dirty="0" err="1" smtClean="0"/>
              <a:t>documents</a:t>
            </a:r>
            <a:r>
              <a:rPr lang="nb-NO" dirty="0" smtClean="0"/>
              <a:t>. </a:t>
            </a:r>
            <a:r>
              <a:rPr lang="nb-NO" dirty="0" err="1" smtClean="0"/>
              <a:t>What</a:t>
            </a:r>
            <a:r>
              <a:rPr lang="nb-NO" dirty="0" smtClean="0"/>
              <a:t> is it </a:t>
            </a:r>
            <a:r>
              <a:rPr lang="nb-NO" dirty="0" err="1" smtClean="0"/>
              <a:t>that</a:t>
            </a:r>
            <a:r>
              <a:rPr lang="nb-NO" dirty="0" smtClean="0"/>
              <a:t> </a:t>
            </a:r>
            <a:r>
              <a:rPr lang="nb-NO" dirty="0" err="1" smtClean="0"/>
              <a:t>political</a:t>
            </a:r>
            <a:r>
              <a:rPr lang="nb-NO" dirty="0" smtClean="0"/>
              <a:t> </a:t>
            </a:r>
            <a:r>
              <a:rPr lang="nb-NO" dirty="0" err="1" smtClean="0"/>
              <a:t>docouments</a:t>
            </a:r>
            <a:r>
              <a:rPr lang="nb-NO" dirty="0" smtClean="0"/>
              <a:t>, or </a:t>
            </a:r>
            <a:r>
              <a:rPr lang="nb-NO" dirty="0" err="1" smtClean="0"/>
              <a:t>expert</a:t>
            </a:r>
            <a:r>
              <a:rPr lang="nb-NO" dirty="0" smtClean="0"/>
              <a:t> report do? How </a:t>
            </a:r>
            <a:r>
              <a:rPr lang="nb-NO" dirty="0" err="1" smtClean="0"/>
              <a:t>can</a:t>
            </a:r>
            <a:r>
              <a:rPr lang="nb-NO" dirty="0" smtClean="0"/>
              <a:t> </a:t>
            </a:r>
            <a:r>
              <a:rPr lang="nb-NO" dirty="0" err="1" smtClean="0"/>
              <a:t>we</a:t>
            </a:r>
            <a:r>
              <a:rPr lang="nb-NO" dirty="0" smtClean="0"/>
              <a:t> understand, for </a:t>
            </a:r>
            <a:r>
              <a:rPr lang="nb-NO" dirty="0" err="1" smtClean="0"/>
              <a:t>instance</a:t>
            </a:r>
            <a:r>
              <a:rPr lang="nb-NO" dirty="0" smtClean="0"/>
              <a:t> </a:t>
            </a:r>
            <a:r>
              <a:rPr lang="nb-NO" dirty="0" err="1" smtClean="0"/>
              <a:t>expertise</a:t>
            </a:r>
            <a:r>
              <a:rPr lang="nb-NO" dirty="0" smtClean="0"/>
              <a:t>, in </a:t>
            </a:r>
            <a:r>
              <a:rPr lang="nb-NO" dirty="0" err="1" smtClean="0"/>
              <a:t>better</a:t>
            </a:r>
            <a:r>
              <a:rPr lang="nb-NO" dirty="0" smtClean="0"/>
              <a:t> </a:t>
            </a:r>
            <a:r>
              <a:rPr lang="nb-NO" dirty="0" err="1" smtClean="0"/>
              <a:t>ways</a:t>
            </a:r>
            <a:r>
              <a:rPr lang="nb-NO" dirty="0" smtClean="0"/>
              <a:t> </a:t>
            </a:r>
            <a:r>
              <a:rPr lang="nb-NO" dirty="0" err="1" smtClean="0"/>
              <a:t>if</a:t>
            </a:r>
            <a:r>
              <a:rPr lang="nb-NO" dirty="0" smtClean="0"/>
              <a:t> </a:t>
            </a:r>
            <a:r>
              <a:rPr lang="nb-NO" dirty="0" err="1" smtClean="0"/>
              <a:t>we</a:t>
            </a:r>
            <a:r>
              <a:rPr lang="nb-NO" dirty="0" smtClean="0"/>
              <a:t> </a:t>
            </a:r>
            <a:r>
              <a:rPr lang="nb-NO" dirty="0" err="1" smtClean="0"/>
              <a:t>study</a:t>
            </a:r>
            <a:r>
              <a:rPr lang="nb-NO" dirty="0" smtClean="0"/>
              <a:t> </a:t>
            </a:r>
            <a:r>
              <a:rPr lang="nb-NO" dirty="0" err="1" smtClean="0"/>
              <a:t>the</a:t>
            </a:r>
            <a:r>
              <a:rPr lang="nb-NO" dirty="0" smtClean="0"/>
              <a:t> report-</a:t>
            </a:r>
            <a:r>
              <a:rPr lang="nb-NO" dirty="0" err="1" smtClean="0"/>
              <a:t>work</a:t>
            </a:r>
            <a:r>
              <a:rPr lang="nb-NO" dirty="0" smtClean="0"/>
              <a:t> </a:t>
            </a:r>
            <a:r>
              <a:rPr lang="nb-NO" dirty="0" err="1" smtClean="0"/>
              <a:t>experts</a:t>
            </a:r>
            <a:r>
              <a:rPr lang="nb-NO" dirty="0" smtClean="0"/>
              <a:t> </a:t>
            </a:r>
            <a:r>
              <a:rPr lang="nb-NO" dirty="0" err="1" smtClean="0"/>
              <a:t>partake</a:t>
            </a:r>
            <a:r>
              <a:rPr lang="nb-NO" dirty="0" smtClean="0"/>
              <a:t> in?</a:t>
            </a:r>
          </a:p>
          <a:p>
            <a:r>
              <a:rPr lang="nb-NO" dirty="0" err="1" smtClean="0"/>
              <a:t>Advantage</a:t>
            </a:r>
            <a:r>
              <a:rPr lang="nb-NO" dirty="0" smtClean="0"/>
              <a:t> </a:t>
            </a:r>
            <a:r>
              <a:rPr lang="nb-NO" dirty="0" err="1" smtClean="0"/>
              <a:t>with</a:t>
            </a:r>
            <a:r>
              <a:rPr lang="nb-NO" dirty="0" smtClean="0"/>
              <a:t> </a:t>
            </a:r>
            <a:r>
              <a:rPr lang="nb-NO" dirty="0" err="1" smtClean="0"/>
              <a:t>the</a:t>
            </a:r>
            <a:r>
              <a:rPr lang="nb-NO" dirty="0" smtClean="0"/>
              <a:t> </a:t>
            </a:r>
            <a:r>
              <a:rPr lang="nb-NO" dirty="0" err="1" smtClean="0"/>
              <a:t>study</a:t>
            </a:r>
            <a:r>
              <a:rPr lang="nb-NO" dirty="0" smtClean="0"/>
              <a:t> </a:t>
            </a:r>
            <a:r>
              <a:rPr lang="nb-NO" dirty="0" err="1" smtClean="0"/>
              <a:t>of</a:t>
            </a:r>
            <a:r>
              <a:rPr lang="nb-NO" dirty="0" smtClean="0"/>
              <a:t> </a:t>
            </a:r>
            <a:r>
              <a:rPr lang="nb-NO" dirty="0" err="1" smtClean="0"/>
              <a:t>documents</a:t>
            </a:r>
            <a:r>
              <a:rPr lang="nb-NO" dirty="0" smtClean="0"/>
              <a:t> as a </a:t>
            </a:r>
            <a:r>
              <a:rPr lang="nb-NO" dirty="0" err="1" smtClean="0"/>
              <a:t>method</a:t>
            </a:r>
            <a:r>
              <a:rPr lang="nb-NO" dirty="0" smtClean="0"/>
              <a:t>: </a:t>
            </a:r>
            <a:r>
              <a:rPr lang="nb-NO" dirty="0" err="1" smtClean="0"/>
              <a:t>often</a:t>
            </a:r>
            <a:r>
              <a:rPr lang="nb-NO" dirty="0" smtClean="0"/>
              <a:t> </a:t>
            </a:r>
            <a:r>
              <a:rPr lang="nb-NO" dirty="0" err="1" smtClean="0"/>
              <a:t>easily</a:t>
            </a:r>
            <a:r>
              <a:rPr lang="nb-NO" dirty="0" smtClean="0"/>
              <a:t> </a:t>
            </a:r>
            <a:r>
              <a:rPr lang="nb-NO" dirty="0" err="1" smtClean="0"/>
              <a:t>accessible</a:t>
            </a:r>
            <a:r>
              <a:rPr lang="nb-NO" dirty="0" smtClean="0"/>
              <a:t>, </a:t>
            </a:r>
            <a:r>
              <a:rPr lang="nb-NO" dirty="0" err="1" smtClean="0"/>
              <a:t>rich</a:t>
            </a:r>
            <a:r>
              <a:rPr lang="nb-NO" dirty="0" smtClean="0"/>
              <a:t> in </a:t>
            </a:r>
            <a:r>
              <a:rPr lang="nb-NO" dirty="0" err="1" smtClean="0"/>
              <a:t>meaning</a:t>
            </a:r>
            <a:r>
              <a:rPr lang="nb-NO" dirty="0" smtClean="0"/>
              <a:t>, a lot is </a:t>
            </a:r>
            <a:r>
              <a:rPr lang="nb-NO" dirty="0" err="1" smtClean="0"/>
              <a:t>invested</a:t>
            </a:r>
            <a:r>
              <a:rPr lang="nb-NO" dirty="0" smtClean="0"/>
              <a:t> in </a:t>
            </a:r>
            <a:r>
              <a:rPr lang="nb-NO" dirty="0" err="1" smtClean="0"/>
              <a:t>them</a:t>
            </a:r>
            <a:r>
              <a:rPr lang="nb-NO" dirty="0" smtClean="0"/>
              <a:t>, live </a:t>
            </a:r>
            <a:r>
              <a:rPr lang="nb-NO" dirty="0" err="1" smtClean="0"/>
              <a:t>sometimes</a:t>
            </a:r>
            <a:r>
              <a:rPr lang="nb-NO" dirty="0" smtClean="0"/>
              <a:t> </a:t>
            </a:r>
            <a:r>
              <a:rPr lang="nb-NO" dirty="0" err="1" smtClean="0"/>
              <a:t>very</a:t>
            </a:r>
            <a:r>
              <a:rPr lang="nb-NO" dirty="0" smtClean="0"/>
              <a:t> </a:t>
            </a:r>
            <a:r>
              <a:rPr lang="nb-NO" dirty="0" err="1" smtClean="0"/>
              <a:t>interesting</a:t>
            </a:r>
            <a:r>
              <a:rPr lang="nb-NO" dirty="0" smtClean="0"/>
              <a:t> lives (</a:t>
            </a:r>
            <a:r>
              <a:rPr lang="nb-NO" dirty="0" err="1" smtClean="0"/>
              <a:t>that</a:t>
            </a:r>
            <a:r>
              <a:rPr lang="nb-NO" dirty="0" smtClean="0"/>
              <a:t> is, </a:t>
            </a:r>
            <a:r>
              <a:rPr lang="nb-NO" dirty="0" err="1" smtClean="0"/>
              <a:t>we</a:t>
            </a:r>
            <a:r>
              <a:rPr lang="nb-NO" dirty="0" smtClean="0"/>
              <a:t> </a:t>
            </a:r>
            <a:r>
              <a:rPr lang="nb-NO" dirty="0" err="1" smtClean="0"/>
              <a:t>can</a:t>
            </a:r>
            <a:r>
              <a:rPr lang="nb-NO" dirty="0" smtClean="0"/>
              <a:t> </a:t>
            </a:r>
            <a:r>
              <a:rPr lang="nb-NO" dirty="0" err="1" smtClean="0"/>
              <a:t>follow</a:t>
            </a:r>
            <a:r>
              <a:rPr lang="nb-NO" dirty="0" smtClean="0"/>
              <a:t> </a:t>
            </a:r>
            <a:r>
              <a:rPr lang="nb-NO" dirty="0" err="1" smtClean="0"/>
              <a:t>them</a:t>
            </a:r>
            <a:r>
              <a:rPr lang="nb-NO" dirty="0" smtClean="0"/>
              <a:t>!) </a:t>
            </a:r>
          </a:p>
          <a:p>
            <a:r>
              <a:rPr lang="nb-NO" dirty="0" err="1" smtClean="0"/>
              <a:t>Sometimes</a:t>
            </a:r>
            <a:r>
              <a:rPr lang="nb-NO" dirty="0" smtClean="0"/>
              <a:t> </a:t>
            </a:r>
            <a:r>
              <a:rPr lang="nb-NO" dirty="0" err="1" smtClean="0"/>
              <a:t>important</a:t>
            </a:r>
            <a:r>
              <a:rPr lang="nb-NO" dirty="0" smtClean="0"/>
              <a:t> </a:t>
            </a:r>
            <a:r>
              <a:rPr lang="nb-NO" dirty="0" err="1" smtClean="0"/>
              <a:t>documents</a:t>
            </a:r>
            <a:r>
              <a:rPr lang="nb-NO" dirty="0" smtClean="0"/>
              <a:t> </a:t>
            </a:r>
            <a:r>
              <a:rPr lang="nb-NO" dirty="0" err="1" smtClean="0"/>
              <a:t>can</a:t>
            </a:r>
            <a:r>
              <a:rPr lang="nb-NO" dirty="0" smtClean="0"/>
              <a:t> </a:t>
            </a:r>
            <a:r>
              <a:rPr lang="nb-NO" dirty="0" err="1" smtClean="0"/>
              <a:t>change</a:t>
            </a:r>
            <a:r>
              <a:rPr lang="nb-NO" dirty="0" smtClean="0"/>
              <a:t> </a:t>
            </a:r>
            <a:r>
              <a:rPr lang="nb-NO" dirty="0" err="1" smtClean="0"/>
              <a:t>issues</a:t>
            </a:r>
            <a:r>
              <a:rPr lang="nb-NO" dirty="0" smtClean="0"/>
              <a:t> (</a:t>
            </a:r>
            <a:r>
              <a:rPr lang="nb-NO" dirty="0" err="1" smtClean="0"/>
              <a:t>the</a:t>
            </a:r>
            <a:r>
              <a:rPr lang="nb-NO" dirty="0" smtClean="0"/>
              <a:t> transformative </a:t>
            </a:r>
            <a:r>
              <a:rPr lang="nb-NO" dirty="0" err="1" smtClean="0"/>
              <a:t>capacity</a:t>
            </a:r>
            <a:r>
              <a:rPr lang="nb-NO" dirty="0" smtClean="0"/>
              <a:t> </a:t>
            </a:r>
            <a:r>
              <a:rPr lang="nb-NO" dirty="0" err="1" smtClean="0"/>
              <a:t>of</a:t>
            </a:r>
            <a:r>
              <a:rPr lang="nb-NO" dirty="0" smtClean="0"/>
              <a:t> </a:t>
            </a:r>
            <a:r>
              <a:rPr lang="nb-NO" dirty="0" err="1" smtClean="0"/>
              <a:t>documents</a:t>
            </a:r>
            <a:r>
              <a:rPr lang="nb-NO" dirty="0" smtClean="0"/>
              <a:t>) </a:t>
            </a:r>
          </a:p>
          <a:p>
            <a:pPr marL="114300" indent="0">
              <a:buNone/>
            </a:pPr>
            <a:endParaRPr lang="nb-NO" dirty="0"/>
          </a:p>
        </p:txBody>
      </p:sp>
    </p:spTree>
    <p:extLst>
      <p:ext uri="{BB962C8B-B14F-4D97-AF65-F5344CB8AC3E}">
        <p14:creationId xmlns:p14="http://schemas.microsoft.com/office/powerpoint/2010/main" val="156604619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332656"/>
            <a:ext cx="8260672" cy="1039427"/>
          </a:xfrm>
        </p:spPr>
        <p:txBody>
          <a:bodyPr>
            <a:normAutofit fontScale="90000"/>
          </a:bodyPr>
          <a:lstStyle/>
          <a:p>
            <a:r>
              <a:rPr lang="nb-NO" dirty="0" smtClean="0"/>
              <a:t>INTERESTED IN THE THEORY OF SCIENCE? </a:t>
            </a:r>
            <a:endParaRPr lang="nb-NO" dirty="0"/>
          </a:p>
        </p:txBody>
      </p:sp>
      <p:sp>
        <p:nvSpPr>
          <p:cNvPr id="3" name="Content Placeholder 2"/>
          <p:cNvSpPr>
            <a:spLocks noGrp="1"/>
          </p:cNvSpPr>
          <p:nvPr>
            <p:ph idx="1"/>
          </p:nvPr>
        </p:nvSpPr>
        <p:spPr/>
        <p:txBody>
          <a:bodyPr>
            <a:normAutofit/>
          </a:bodyPr>
          <a:lstStyle/>
          <a:p>
            <a:r>
              <a:rPr lang="nb-NO" dirty="0" smtClean="0"/>
              <a:t>The seminar in </a:t>
            </a:r>
            <a:r>
              <a:rPr lang="nb-NO" dirty="0" err="1" smtClean="0"/>
              <a:t>science</a:t>
            </a:r>
            <a:r>
              <a:rPr lang="nb-NO" dirty="0" smtClean="0"/>
              <a:t> studies </a:t>
            </a:r>
            <a:r>
              <a:rPr lang="nb-NO" dirty="0" err="1" smtClean="0"/>
              <a:t>can</a:t>
            </a:r>
            <a:r>
              <a:rPr lang="nb-NO" dirty="0" smtClean="0"/>
              <a:t> be a </a:t>
            </a:r>
            <a:r>
              <a:rPr lang="nb-NO" dirty="0" err="1" smtClean="0"/>
              <a:t>source</a:t>
            </a:r>
            <a:r>
              <a:rPr lang="nb-NO" dirty="0" smtClean="0"/>
              <a:t> </a:t>
            </a:r>
            <a:r>
              <a:rPr lang="nb-NO" dirty="0" err="1" smtClean="0"/>
              <a:t>of</a:t>
            </a:r>
            <a:r>
              <a:rPr lang="nb-NO" dirty="0" smtClean="0"/>
              <a:t> stipend for students </a:t>
            </a:r>
            <a:r>
              <a:rPr lang="nb-NO" dirty="0" err="1" smtClean="0"/>
              <a:t>who</a:t>
            </a:r>
            <a:r>
              <a:rPr lang="nb-NO" dirty="0" smtClean="0"/>
              <a:t> </a:t>
            </a:r>
            <a:r>
              <a:rPr lang="nb-NO" dirty="0" err="1" smtClean="0"/>
              <a:t>will</a:t>
            </a:r>
            <a:r>
              <a:rPr lang="nb-NO" dirty="0" smtClean="0"/>
              <a:t> </a:t>
            </a:r>
            <a:r>
              <a:rPr lang="nb-NO" dirty="0" err="1" smtClean="0"/>
              <a:t>write</a:t>
            </a:r>
            <a:r>
              <a:rPr lang="nb-NO" dirty="0" smtClean="0"/>
              <a:t> </a:t>
            </a:r>
            <a:r>
              <a:rPr lang="nb-NO" dirty="0" err="1" smtClean="0"/>
              <a:t>their</a:t>
            </a:r>
            <a:r>
              <a:rPr lang="nb-NO" dirty="0" smtClean="0"/>
              <a:t> </a:t>
            </a:r>
            <a:r>
              <a:rPr lang="nb-NO" dirty="0" err="1" smtClean="0"/>
              <a:t>thesis</a:t>
            </a:r>
            <a:r>
              <a:rPr lang="nb-NO" dirty="0" smtClean="0"/>
              <a:t> </a:t>
            </a:r>
            <a:r>
              <a:rPr lang="nb-NO" dirty="0" err="1" smtClean="0"/>
              <a:t>on</a:t>
            </a:r>
            <a:r>
              <a:rPr lang="nb-NO" dirty="0" smtClean="0"/>
              <a:t> </a:t>
            </a:r>
            <a:r>
              <a:rPr lang="nb-NO" dirty="0" err="1" smtClean="0"/>
              <a:t>science</a:t>
            </a:r>
            <a:r>
              <a:rPr lang="nb-NO" dirty="0" smtClean="0"/>
              <a:t>/</a:t>
            </a:r>
            <a:r>
              <a:rPr lang="nb-NO" dirty="0" err="1" smtClean="0"/>
              <a:t>the</a:t>
            </a:r>
            <a:r>
              <a:rPr lang="nb-NO" dirty="0" smtClean="0"/>
              <a:t> </a:t>
            </a:r>
            <a:r>
              <a:rPr lang="nb-NO" dirty="0" err="1" smtClean="0"/>
              <a:t>theory</a:t>
            </a:r>
            <a:r>
              <a:rPr lang="nb-NO" dirty="0" smtClean="0"/>
              <a:t> </a:t>
            </a:r>
            <a:r>
              <a:rPr lang="nb-NO" dirty="0" err="1" smtClean="0"/>
              <a:t>of</a:t>
            </a:r>
            <a:r>
              <a:rPr lang="nb-NO" dirty="0" smtClean="0"/>
              <a:t> </a:t>
            </a:r>
            <a:r>
              <a:rPr lang="nb-NO" dirty="0" err="1" smtClean="0"/>
              <a:t>science</a:t>
            </a:r>
            <a:r>
              <a:rPr lang="nb-NO" dirty="0" smtClean="0"/>
              <a:t>. </a:t>
            </a:r>
            <a:r>
              <a:rPr lang="nb-NO" dirty="0" err="1" smtClean="0"/>
              <a:t>Does</a:t>
            </a:r>
            <a:r>
              <a:rPr lang="nb-NO" dirty="0" smtClean="0"/>
              <a:t> not have to be done </a:t>
            </a:r>
            <a:r>
              <a:rPr lang="nb-NO" i="1" dirty="0" err="1" smtClean="0"/>
              <a:t>theoretically</a:t>
            </a:r>
            <a:r>
              <a:rPr lang="nb-NO" dirty="0" smtClean="0"/>
              <a:t>, </a:t>
            </a:r>
            <a:r>
              <a:rPr lang="nb-NO" dirty="0" err="1" smtClean="0"/>
              <a:t>also</a:t>
            </a:r>
            <a:r>
              <a:rPr lang="nb-NO" dirty="0" smtClean="0"/>
              <a:t> </a:t>
            </a:r>
            <a:r>
              <a:rPr lang="nb-NO" dirty="0" err="1" smtClean="0"/>
              <a:t>how</a:t>
            </a:r>
            <a:r>
              <a:rPr lang="nb-NO" dirty="0" smtClean="0"/>
              <a:t> </a:t>
            </a:r>
            <a:r>
              <a:rPr lang="nb-NO" dirty="0" err="1" smtClean="0"/>
              <a:t>science</a:t>
            </a:r>
            <a:r>
              <a:rPr lang="nb-NO" dirty="0" smtClean="0"/>
              <a:t> </a:t>
            </a:r>
            <a:r>
              <a:rPr lang="nb-NO" dirty="0" err="1" smtClean="0"/>
              <a:t>are</a:t>
            </a:r>
            <a:r>
              <a:rPr lang="nb-NO" dirty="0" smtClean="0"/>
              <a:t> </a:t>
            </a:r>
            <a:r>
              <a:rPr lang="nb-NO" dirty="0" err="1" smtClean="0"/>
              <a:t>employed</a:t>
            </a:r>
            <a:r>
              <a:rPr lang="nb-NO" dirty="0" smtClean="0"/>
              <a:t> in </a:t>
            </a:r>
            <a:r>
              <a:rPr lang="nb-NO" dirty="0" err="1" smtClean="0"/>
              <a:t>practice</a:t>
            </a:r>
            <a:r>
              <a:rPr lang="nb-NO" dirty="0" smtClean="0"/>
              <a:t>. </a:t>
            </a:r>
          </a:p>
          <a:p>
            <a:r>
              <a:rPr lang="nb-NO" dirty="0" smtClean="0"/>
              <a:t>Ask Kristin or Göran </a:t>
            </a:r>
            <a:r>
              <a:rPr lang="nb-NO" dirty="0" err="1" smtClean="0"/>
              <a:t>if</a:t>
            </a:r>
            <a:r>
              <a:rPr lang="nb-NO" dirty="0" smtClean="0"/>
              <a:t> </a:t>
            </a:r>
            <a:r>
              <a:rPr lang="nb-NO" dirty="0" err="1" smtClean="0"/>
              <a:t>you</a:t>
            </a:r>
            <a:r>
              <a:rPr lang="nb-NO" dirty="0" smtClean="0"/>
              <a:t> </a:t>
            </a:r>
            <a:r>
              <a:rPr lang="nb-NO" dirty="0" err="1" smtClean="0"/>
              <a:t>are</a:t>
            </a:r>
            <a:r>
              <a:rPr lang="nb-NO" dirty="0" smtClean="0"/>
              <a:t> </a:t>
            </a:r>
            <a:r>
              <a:rPr lang="nb-NO" dirty="0" err="1" smtClean="0"/>
              <a:t>interested</a:t>
            </a:r>
            <a:r>
              <a:rPr lang="nb-NO" dirty="0" smtClean="0"/>
              <a:t> and </a:t>
            </a:r>
            <a:r>
              <a:rPr lang="nb-NO" dirty="0" err="1" smtClean="0"/>
              <a:t>want</a:t>
            </a:r>
            <a:r>
              <a:rPr lang="nb-NO" dirty="0" smtClean="0"/>
              <a:t> more </a:t>
            </a:r>
            <a:r>
              <a:rPr lang="nb-NO" dirty="0" err="1" smtClean="0"/>
              <a:t>information</a:t>
            </a:r>
            <a:r>
              <a:rPr lang="nb-NO" dirty="0" smtClean="0"/>
              <a:t>.</a:t>
            </a:r>
            <a:endParaRPr lang="nb-NO" dirty="0"/>
          </a:p>
        </p:txBody>
      </p:sp>
    </p:spTree>
    <p:extLst>
      <p:ext uri="{BB962C8B-B14F-4D97-AF65-F5344CB8AC3E}">
        <p14:creationId xmlns:p14="http://schemas.microsoft.com/office/powerpoint/2010/main" val="23181122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The </a:t>
            </a:r>
            <a:r>
              <a:rPr lang="nb-NO" dirty="0" err="1" smtClean="0"/>
              <a:t>GOOd</a:t>
            </a:r>
            <a:r>
              <a:rPr lang="nb-NO" dirty="0" smtClean="0"/>
              <a:t> </a:t>
            </a:r>
            <a:r>
              <a:rPr lang="nb-NO" dirty="0" err="1" smtClean="0"/>
              <a:t>economy</a:t>
            </a:r>
            <a:endParaRPr lang="nb-NO" dirty="0"/>
          </a:p>
        </p:txBody>
      </p:sp>
      <p:sp>
        <p:nvSpPr>
          <p:cNvPr id="3" name="Content Placeholder 2"/>
          <p:cNvSpPr>
            <a:spLocks noGrp="1"/>
          </p:cNvSpPr>
          <p:nvPr>
            <p:ph idx="1"/>
          </p:nvPr>
        </p:nvSpPr>
        <p:spPr/>
        <p:txBody>
          <a:bodyPr/>
          <a:lstStyle/>
          <a:p>
            <a:pPr marL="114300" indent="0">
              <a:buNone/>
            </a:pPr>
            <a:endParaRPr lang="nb-NO" dirty="0"/>
          </a:p>
        </p:txBody>
      </p:sp>
    </p:spTree>
    <p:extLst>
      <p:ext uri="{BB962C8B-B14F-4D97-AF65-F5344CB8AC3E}">
        <p14:creationId xmlns:p14="http://schemas.microsoft.com/office/powerpoint/2010/main" val="850428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nb-NO" dirty="0" smtClean="0"/>
              <a:t>Three TEMATIC THEMES</a:t>
            </a:r>
            <a:endParaRPr lang="nb-NO" dirty="0"/>
          </a:p>
        </p:txBody>
      </p:sp>
      <p:sp>
        <p:nvSpPr>
          <p:cNvPr id="3" name="Content Placeholder 2"/>
          <p:cNvSpPr>
            <a:spLocks noGrp="1"/>
          </p:cNvSpPr>
          <p:nvPr>
            <p:ph idx="1"/>
          </p:nvPr>
        </p:nvSpPr>
        <p:spPr/>
        <p:txBody>
          <a:bodyPr/>
          <a:lstStyle/>
          <a:p>
            <a:r>
              <a:rPr lang="nb-NO" dirty="0" smtClean="0"/>
              <a:t>1. The </a:t>
            </a:r>
            <a:r>
              <a:rPr lang="nb-NO" dirty="0" err="1" smtClean="0"/>
              <a:t>Climate</a:t>
            </a:r>
            <a:r>
              <a:rPr lang="nb-NO" dirty="0" smtClean="0"/>
              <a:t> </a:t>
            </a:r>
            <a:r>
              <a:rPr lang="nb-NO" dirty="0" err="1" smtClean="0"/>
              <a:t>Society</a:t>
            </a:r>
            <a:r>
              <a:rPr lang="nb-NO" dirty="0" smtClean="0"/>
              <a:t>: Knowledge, </a:t>
            </a:r>
            <a:r>
              <a:rPr lang="nb-NO" dirty="0"/>
              <a:t>P</a:t>
            </a:r>
            <a:r>
              <a:rPr lang="nb-NO" dirty="0" smtClean="0"/>
              <a:t>olitics and </a:t>
            </a:r>
            <a:r>
              <a:rPr lang="nb-NO" dirty="0" err="1"/>
              <a:t>P</a:t>
            </a:r>
            <a:r>
              <a:rPr lang="nb-NO" dirty="0" err="1" smtClean="0"/>
              <a:t>ractices</a:t>
            </a:r>
            <a:r>
              <a:rPr lang="nb-NO" dirty="0" smtClean="0"/>
              <a:t> </a:t>
            </a:r>
            <a:r>
              <a:rPr lang="nb-NO" dirty="0" err="1" smtClean="0"/>
              <a:t>of</a:t>
            </a:r>
            <a:r>
              <a:rPr lang="nb-NO" dirty="0" smtClean="0"/>
              <a:t> </a:t>
            </a:r>
            <a:r>
              <a:rPr lang="nb-NO" dirty="0" err="1" smtClean="0"/>
              <a:t>Transformation</a:t>
            </a:r>
            <a:endParaRPr lang="nb-NO" dirty="0" smtClean="0"/>
          </a:p>
          <a:p>
            <a:endParaRPr lang="nb-NO" dirty="0"/>
          </a:p>
          <a:p>
            <a:r>
              <a:rPr lang="nb-NO" dirty="0" smtClean="0"/>
              <a:t>2. The </a:t>
            </a:r>
            <a:r>
              <a:rPr lang="nb-NO" dirty="0" err="1" smtClean="0"/>
              <a:t>Good</a:t>
            </a:r>
            <a:r>
              <a:rPr lang="nb-NO" dirty="0" smtClean="0"/>
              <a:t> </a:t>
            </a:r>
            <a:r>
              <a:rPr lang="nb-NO" dirty="0" err="1" smtClean="0"/>
              <a:t>Economy</a:t>
            </a:r>
            <a:r>
              <a:rPr lang="nb-NO" dirty="0" smtClean="0"/>
              <a:t>: Values and </a:t>
            </a:r>
            <a:r>
              <a:rPr lang="nb-NO" dirty="0" err="1" smtClean="0"/>
              <a:t>Controversies</a:t>
            </a:r>
            <a:r>
              <a:rPr lang="nb-NO" dirty="0" smtClean="0"/>
              <a:t> in politics </a:t>
            </a:r>
            <a:r>
              <a:rPr lang="nb-NO" dirty="0" err="1" smtClean="0"/>
              <a:t>of</a:t>
            </a:r>
            <a:r>
              <a:rPr lang="nb-NO" dirty="0" smtClean="0"/>
              <a:t> </a:t>
            </a:r>
            <a:r>
              <a:rPr lang="nb-NO" dirty="0" err="1" smtClean="0"/>
              <a:t>the</a:t>
            </a:r>
            <a:r>
              <a:rPr lang="nb-NO" dirty="0" smtClean="0"/>
              <a:t> </a:t>
            </a:r>
            <a:r>
              <a:rPr lang="nb-NO" dirty="0" err="1" smtClean="0"/>
              <a:t>environment</a:t>
            </a:r>
            <a:r>
              <a:rPr lang="nb-NO" dirty="0" smtClean="0"/>
              <a:t>, </a:t>
            </a:r>
            <a:r>
              <a:rPr lang="nb-NO" dirty="0" err="1" smtClean="0"/>
              <a:t>politics</a:t>
            </a:r>
            <a:r>
              <a:rPr lang="nb-NO" dirty="0" smtClean="0"/>
              <a:t> </a:t>
            </a:r>
            <a:r>
              <a:rPr lang="nb-NO" dirty="0" err="1" smtClean="0"/>
              <a:t>of</a:t>
            </a:r>
            <a:r>
              <a:rPr lang="nb-NO" dirty="0" smtClean="0"/>
              <a:t> </a:t>
            </a:r>
            <a:r>
              <a:rPr lang="nb-NO" dirty="0" err="1" smtClean="0"/>
              <a:t>care</a:t>
            </a:r>
            <a:r>
              <a:rPr lang="nb-NO" dirty="0" smtClean="0"/>
              <a:t> and </a:t>
            </a:r>
            <a:r>
              <a:rPr lang="nb-NO" dirty="0" err="1" smtClean="0"/>
              <a:t>the</a:t>
            </a:r>
            <a:r>
              <a:rPr lang="nb-NO" dirty="0" smtClean="0"/>
              <a:t> </a:t>
            </a:r>
            <a:r>
              <a:rPr lang="nb-NO" dirty="0" err="1" smtClean="0"/>
              <a:t>life</a:t>
            </a:r>
            <a:r>
              <a:rPr lang="nb-NO" dirty="0" smtClean="0"/>
              <a:t> </a:t>
            </a:r>
            <a:r>
              <a:rPr lang="nb-NO" dirty="0" err="1" smtClean="0"/>
              <a:t>sciences</a:t>
            </a:r>
            <a:endParaRPr lang="nb-NO" dirty="0" smtClean="0"/>
          </a:p>
          <a:p>
            <a:endParaRPr lang="nb-NO" dirty="0" smtClean="0"/>
          </a:p>
          <a:p>
            <a:r>
              <a:rPr lang="nb-NO" dirty="0" smtClean="0"/>
              <a:t>3. </a:t>
            </a:r>
            <a:r>
              <a:rPr lang="nb-NO" dirty="0" err="1" smtClean="0"/>
              <a:t>Social</a:t>
            </a:r>
            <a:r>
              <a:rPr lang="nb-NO" dirty="0" smtClean="0"/>
              <a:t> Media, Digital STS, Market Research and The Public </a:t>
            </a:r>
          </a:p>
          <a:p>
            <a:endParaRPr lang="nb-NO" dirty="0"/>
          </a:p>
        </p:txBody>
      </p:sp>
    </p:spTree>
    <p:extLst>
      <p:ext uri="{BB962C8B-B14F-4D97-AF65-F5344CB8AC3E}">
        <p14:creationId xmlns:p14="http://schemas.microsoft.com/office/powerpoint/2010/main" val="222976626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b-NO" dirty="0"/>
              <a:t>1. </a:t>
            </a:r>
            <a:r>
              <a:rPr lang="nb-NO" sz="2700" dirty="0"/>
              <a:t>The </a:t>
            </a:r>
            <a:r>
              <a:rPr lang="nb-NO" sz="2700" dirty="0" err="1"/>
              <a:t>Climate</a:t>
            </a:r>
            <a:r>
              <a:rPr lang="nb-NO" sz="2700" dirty="0"/>
              <a:t> </a:t>
            </a:r>
            <a:r>
              <a:rPr lang="nb-NO" sz="2700" dirty="0" err="1"/>
              <a:t>Society</a:t>
            </a:r>
            <a:r>
              <a:rPr lang="nb-NO" sz="2700" dirty="0"/>
              <a:t>: Knowledge, Politics and </a:t>
            </a:r>
            <a:r>
              <a:rPr lang="nb-NO" sz="2700" dirty="0" err="1"/>
              <a:t>Practices</a:t>
            </a:r>
            <a:r>
              <a:rPr lang="nb-NO" sz="2700" dirty="0"/>
              <a:t> </a:t>
            </a:r>
            <a:r>
              <a:rPr lang="nb-NO" sz="2700" dirty="0" err="1"/>
              <a:t>of</a:t>
            </a:r>
            <a:r>
              <a:rPr lang="nb-NO" sz="2700" dirty="0"/>
              <a:t> </a:t>
            </a:r>
            <a:r>
              <a:rPr lang="nb-NO" sz="2700" dirty="0" err="1"/>
              <a:t>Transformation</a:t>
            </a:r>
            <a:r>
              <a:rPr lang="nb-NO" sz="2700" dirty="0"/>
              <a:t/>
            </a:r>
            <a:br>
              <a:rPr lang="nb-NO" sz="2700" dirty="0"/>
            </a:br>
            <a:endParaRPr lang="nb-NO" sz="2700" dirty="0"/>
          </a:p>
        </p:txBody>
      </p:sp>
      <p:sp>
        <p:nvSpPr>
          <p:cNvPr id="3" name="Content Placeholder 2"/>
          <p:cNvSpPr>
            <a:spLocks noGrp="1"/>
          </p:cNvSpPr>
          <p:nvPr>
            <p:ph idx="1"/>
          </p:nvPr>
        </p:nvSpPr>
        <p:spPr/>
        <p:txBody>
          <a:bodyPr>
            <a:noAutofit/>
          </a:bodyPr>
          <a:lstStyle/>
          <a:p>
            <a:r>
              <a:rPr lang="nb-NO" sz="1800" dirty="0" smtClean="0">
                <a:latin typeface="Calibri" panose="020F0502020204030204" pitchFamily="34" charset="0"/>
                <a:cs typeface="Aharoni" panose="02010803020104030203" pitchFamily="2" charset="-79"/>
              </a:rPr>
              <a:t>The </a:t>
            </a:r>
            <a:r>
              <a:rPr lang="nb-NO" sz="1800" dirty="0" err="1" smtClean="0">
                <a:latin typeface="Calibri" panose="020F0502020204030204" pitchFamily="34" charset="0"/>
                <a:cs typeface="Aharoni" panose="02010803020104030203" pitchFamily="2" charset="-79"/>
              </a:rPr>
              <a:t>public</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debate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about</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the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climate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issue</a:t>
            </a:r>
            <a:r>
              <a:rPr lang="nb-NO" sz="1800" dirty="0" smtClean="0">
                <a:latin typeface="Calibri" panose="020F0502020204030204" pitchFamily="34" charset="0"/>
                <a:cs typeface="Aharoni" panose="02010803020104030203" pitchFamily="2" charset="-79"/>
              </a:rPr>
              <a:t> has </a:t>
            </a:r>
            <a:r>
              <a:rPr lang="nb-NO" sz="1800" dirty="0" err="1" smtClean="0">
                <a:latin typeface="Calibri" panose="020F0502020204030204" pitchFamily="34" charset="0"/>
                <a:cs typeface="Aharoni" panose="02010803020104030203" pitchFamily="2" charset="-79"/>
              </a:rPr>
              <a:t>changed</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character</a:t>
            </a:r>
            <a:r>
              <a:rPr lang="nb-NO" sz="1800" dirty="0" smtClean="0">
                <a:latin typeface="Calibri" panose="020F0502020204030204" pitchFamily="34" charset="0"/>
                <a:cs typeface="Aharoni" panose="02010803020104030203" pitchFamily="2" charset="-79"/>
              </a:rPr>
              <a:t>: The </a:t>
            </a:r>
            <a:r>
              <a:rPr lang="nb-NO" sz="1800" dirty="0" err="1" smtClean="0">
                <a:latin typeface="Calibri" panose="020F0502020204030204" pitchFamily="34" charset="0"/>
                <a:cs typeface="Aharoni" panose="02010803020104030203" pitchFamily="2" charset="-79"/>
              </a:rPr>
              <a:t>discussion</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now</a:t>
            </a:r>
            <a:r>
              <a:rPr lang="nb-NO" sz="1800" dirty="0" smtClean="0">
                <a:latin typeface="Calibri" panose="020F0502020204030204" pitchFamily="34" charset="0"/>
                <a:cs typeface="Aharoni" panose="02010803020104030203" pitchFamily="2" charset="-79"/>
              </a:rPr>
              <a:t> is not so </a:t>
            </a:r>
            <a:r>
              <a:rPr lang="nb-NO" sz="1800" dirty="0" err="1" smtClean="0">
                <a:latin typeface="Calibri" panose="020F0502020204030204" pitchFamily="34" charset="0"/>
                <a:cs typeface="Aharoni" panose="02010803020104030203" pitchFamily="2" charset="-79"/>
              </a:rPr>
              <a:t>much</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about</a:t>
            </a:r>
            <a:r>
              <a:rPr lang="nb-NO" sz="1800" dirty="0" smtClean="0">
                <a:latin typeface="Calibri" panose="020F0502020204030204" pitchFamily="34" charset="0"/>
                <a:cs typeface="Aharoni" panose="02010803020104030203" pitchFamily="2" charset="-79"/>
              </a:rPr>
              <a:t> </a:t>
            </a:r>
            <a:r>
              <a:rPr lang="nb-NO" sz="1800" i="1" dirty="0" err="1" smtClean="0">
                <a:latin typeface="Calibri" panose="020F0502020204030204" pitchFamily="34" charset="0"/>
                <a:cs typeface="Aharoni" panose="02010803020104030203" pitchFamily="2" charset="-79"/>
              </a:rPr>
              <a:t>if</a:t>
            </a:r>
            <a:r>
              <a:rPr lang="nb-NO" sz="1800" i="1"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there</a:t>
            </a:r>
            <a:r>
              <a:rPr lang="nb-NO" sz="1800" dirty="0" smtClean="0">
                <a:latin typeface="Calibri" panose="020F0502020204030204" pitchFamily="34" charset="0"/>
                <a:cs typeface="Aharoni" panose="02010803020104030203" pitchFamily="2" charset="-79"/>
              </a:rPr>
              <a:t> is a human </a:t>
            </a:r>
            <a:r>
              <a:rPr lang="nb-NO" sz="1800" dirty="0" err="1" smtClean="0">
                <a:latin typeface="Calibri" panose="020F0502020204030204" pitchFamily="34" charset="0"/>
                <a:cs typeface="Aharoni" panose="02010803020104030203" pitchFamily="2" charset="-79"/>
              </a:rPr>
              <a:t>made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climate</a:t>
            </a:r>
            <a:r>
              <a:rPr lang="nb-NO" sz="1800" dirty="0" smtClean="0">
                <a:latin typeface="Calibri" panose="020F0502020204030204" pitchFamily="34" charset="0"/>
                <a:cs typeface="Aharoni" panose="02010803020104030203" pitchFamily="2" charset="-79"/>
              </a:rPr>
              <a:t> problem. The </a:t>
            </a:r>
            <a:r>
              <a:rPr lang="nb-NO" sz="1800" dirty="0" err="1" smtClean="0">
                <a:latin typeface="Calibri" panose="020F0502020204030204" pitchFamily="34" charset="0"/>
                <a:cs typeface="Aharoni" panose="02010803020104030203" pitchFamily="2" charset="-79"/>
              </a:rPr>
              <a:t>discussion</a:t>
            </a:r>
            <a:r>
              <a:rPr lang="nb-NO" sz="1800" dirty="0" smtClean="0">
                <a:latin typeface="Calibri" panose="020F0502020204030204" pitchFamily="34" charset="0"/>
                <a:cs typeface="Aharoni" panose="02010803020104030203" pitchFamily="2" charset="-79"/>
              </a:rPr>
              <a:t> is more </a:t>
            </a:r>
            <a:r>
              <a:rPr lang="nb-NO" sz="1800" dirty="0" err="1" smtClean="0">
                <a:latin typeface="Calibri" panose="020F0502020204030204" pitchFamily="34" charset="0"/>
                <a:cs typeface="Aharoni" panose="02010803020104030203" pitchFamily="2" charset="-79"/>
              </a:rPr>
              <a:t>about</a:t>
            </a:r>
            <a:r>
              <a:rPr lang="nb-NO" sz="1800" dirty="0" smtClean="0">
                <a:latin typeface="Calibri" panose="020F0502020204030204" pitchFamily="34" charset="0"/>
                <a:cs typeface="Aharoni" panose="02010803020104030203" pitchFamily="2" charset="-79"/>
              </a:rPr>
              <a:t> </a:t>
            </a:r>
            <a:r>
              <a:rPr lang="nb-NO" sz="1800" i="1" dirty="0" err="1" smtClean="0">
                <a:latin typeface="Calibri" panose="020F0502020204030204" pitchFamily="34" charset="0"/>
                <a:cs typeface="Aharoni" panose="02010803020104030203" pitchFamily="2" charset="-79"/>
              </a:rPr>
              <a:t>how</a:t>
            </a:r>
            <a:r>
              <a:rPr lang="nb-NO" sz="1800" i="1" dirty="0" smtClean="0">
                <a:latin typeface="Calibri" panose="020F0502020204030204" pitchFamily="34" charset="0"/>
                <a:cs typeface="Aharoni" panose="02010803020104030203" pitchFamily="2" charset="-79"/>
              </a:rPr>
              <a:t> </a:t>
            </a:r>
            <a:r>
              <a:rPr lang="nb-NO" sz="1800" dirty="0" smtClean="0">
                <a:latin typeface="Calibri" panose="020F0502020204030204" pitchFamily="34" charset="0"/>
                <a:cs typeface="Aharoni" panose="02010803020104030203" pitchFamily="2" charset="-79"/>
              </a:rPr>
              <a:t>to</a:t>
            </a:r>
            <a:r>
              <a:rPr lang="nb-NO" sz="1800" i="1"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enable</a:t>
            </a:r>
            <a:r>
              <a:rPr lang="nb-NO" sz="1800" i="1"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the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transformation</a:t>
            </a:r>
            <a:r>
              <a:rPr lang="nb-NO" sz="1800" dirty="0" smtClean="0">
                <a:latin typeface="Calibri" panose="020F0502020204030204" pitchFamily="34" charset="0"/>
                <a:cs typeface="Aharoni" panose="02010803020104030203" pitchFamily="2" charset="-79"/>
              </a:rPr>
              <a:t> to a </a:t>
            </a:r>
            <a:r>
              <a:rPr lang="nb-NO" sz="1800" dirty="0" err="1" smtClean="0">
                <a:latin typeface="Calibri" panose="020F0502020204030204" pitchFamily="34" charset="0"/>
                <a:cs typeface="Aharoni" panose="02010803020104030203" pitchFamily="2" charset="-79"/>
              </a:rPr>
              <a:t>climate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friendly</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society</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Science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the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social</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sciences</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included</a:t>
            </a:r>
            <a:r>
              <a:rPr lang="nb-NO" sz="1800" dirty="0" smtClean="0">
                <a:latin typeface="Calibri" panose="020F0502020204030204" pitchFamily="34" charset="0"/>
                <a:cs typeface="Aharoni" panose="02010803020104030203" pitchFamily="2" charset="-79"/>
              </a:rPr>
              <a:t>, is </a:t>
            </a:r>
            <a:r>
              <a:rPr lang="nb-NO" sz="1800" dirty="0" err="1" smtClean="0">
                <a:latin typeface="Calibri" panose="020F0502020204030204" pitchFamily="34" charset="0"/>
                <a:cs typeface="Aharoni" panose="02010803020104030203" pitchFamily="2" charset="-79"/>
              </a:rPr>
              <a:t>expected</a:t>
            </a:r>
            <a:r>
              <a:rPr lang="nb-NO" sz="1800" dirty="0" smtClean="0">
                <a:latin typeface="Calibri" panose="020F0502020204030204" pitchFamily="34" charset="0"/>
                <a:cs typeface="Aharoni" panose="02010803020104030203" pitchFamily="2" charset="-79"/>
              </a:rPr>
              <a:t> to play a </a:t>
            </a:r>
            <a:r>
              <a:rPr lang="nb-NO" sz="1800" dirty="0" err="1" smtClean="0">
                <a:latin typeface="Calibri" panose="020F0502020204030204" pitchFamily="34" charset="0"/>
                <a:cs typeface="Aharoni" panose="02010803020104030203" pitchFamily="2" charset="-79"/>
              </a:rPr>
              <a:t>key</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role</a:t>
            </a:r>
            <a:r>
              <a:rPr lang="nb-NO" sz="1800" dirty="0" smtClean="0">
                <a:latin typeface="Calibri" panose="020F0502020204030204" pitchFamily="34" charset="0"/>
                <a:cs typeface="Aharoni" panose="02010803020104030203" pitchFamily="2" charset="-79"/>
              </a:rPr>
              <a:t> in </a:t>
            </a:r>
            <a:r>
              <a:rPr lang="nb-NO" sz="1800" dirty="0" err="1" smtClean="0">
                <a:latin typeface="Calibri" panose="020F0502020204030204" pitchFamily="34" charset="0"/>
                <a:cs typeface="Aharoni" panose="02010803020104030203" pitchFamily="2" charset="-79"/>
              </a:rPr>
              <a:t>this</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transformation</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process</a:t>
            </a:r>
            <a:r>
              <a:rPr lang="nb-NO" sz="1800" dirty="0" smtClean="0">
                <a:latin typeface="Calibri" panose="020F0502020204030204" pitchFamily="34" charset="0"/>
                <a:cs typeface="Aharoni" panose="02010803020104030203" pitchFamily="2" charset="-79"/>
              </a:rPr>
              <a:t>.  In order to </a:t>
            </a:r>
            <a:r>
              <a:rPr lang="nb-NO" sz="1800" dirty="0" err="1" smtClean="0">
                <a:latin typeface="Calibri" panose="020F0502020204030204" pitchFamily="34" charset="0"/>
                <a:cs typeface="Aharoni" panose="02010803020104030203" pitchFamily="2" charset="-79"/>
              </a:rPr>
              <a:t>manage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this</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transformation</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well</a:t>
            </a:r>
            <a:r>
              <a:rPr lang="nb-NO" sz="1800" dirty="0" smtClean="0">
                <a:latin typeface="Calibri" panose="020F0502020204030204" pitchFamily="34" charset="0"/>
                <a:cs typeface="Aharoni" panose="02010803020104030203" pitchFamily="2" charset="-79"/>
              </a:rPr>
              <a:t>, it is </a:t>
            </a:r>
            <a:r>
              <a:rPr lang="nb-NO" sz="1800" dirty="0" err="1" smtClean="0">
                <a:latin typeface="Calibri" panose="020F0502020204030204" pitchFamily="34" charset="0"/>
                <a:cs typeface="Aharoni" panose="02010803020104030203" pitchFamily="2" charset="-79"/>
              </a:rPr>
              <a:t>crucial</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that</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we</a:t>
            </a:r>
            <a:r>
              <a:rPr lang="nb-NO" sz="1800" dirty="0" smtClean="0">
                <a:latin typeface="Calibri" panose="020F0502020204030204" pitchFamily="34" charset="0"/>
                <a:cs typeface="Aharoni" panose="02010803020104030203" pitchFamily="2" charset="-79"/>
              </a:rPr>
              <a:t> understand </a:t>
            </a:r>
            <a:r>
              <a:rPr lang="nb-NO" sz="1800" dirty="0" err="1" smtClean="0">
                <a:latin typeface="Calibri" panose="020F0502020204030204" pitchFamily="34" charset="0"/>
                <a:cs typeface="Aharoni" panose="02010803020104030203" pitchFamily="2" charset="-79"/>
              </a:rPr>
              <a:t>the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role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of</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science</a:t>
            </a:r>
            <a:r>
              <a:rPr lang="nb-NO" sz="1800" dirty="0" smtClean="0">
                <a:latin typeface="Calibri" panose="020F0502020204030204" pitchFamily="34" charset="0"/>
                <a:cs typeface="Aharoni" panose="02010803020104030203" pitchFamily="2" charset="-79"/>
              </a:rPr>
              <a:t> and </a:t>
            </a:r>
            <a:r>
              <a:rPr lang="nb-NO" sz="1800" dirty="0" err="1" smtClean="0">
                <a:latin typeface="Calibri" panose="020F0502020204030204" pitchFamily="34" charset="0"/>
                <a:cs typeface="Aharoni" panose="02010803020104030203" pitchFamily="2" charset="-79"/>
              </a:rPr>
              <a:t>technology</a:t>
            </a:r>
            <a:r>
              <a:rPr lang="nb-NO" sz="1800" dirty="0" smtClean="0">
                <a:latin typeface="Calibri" panose="020F0502020204030204" pitchFamily="34" charset="0"/>
                <a:cs typeface="Aharoni" panose="02010803020104030203" pitchFamily="2" charset="-79"/>
              </a:rPr>
              <a:t> in </a:t>
            </a:r>
            <a:r>
              <a:rPr lang="nb-NO" sz="1800" dirty="0" err="1" smtClean="0">
                <a:latin typeface="Calibri" panose="020F0502020204030204" pitchFamily="34" charset="0"/>
                <a:cs typeface="Aharoni" panose="02010803020104030203" pitchFamily="2" charset="-79"/>
              </a:rPr>
              <a:t>society</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But</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what</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kind</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of</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role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does</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knowledge</a:t>
            </a:r>
            <a:r>
              <a:rPr lang="nb-NO" sz="1800" dirty="0" smtClean="0">
                <a:latin typeface="Calibri" panose="020F0502020204030204" pitchFamily="34" charset="0"/>
                <a:cs typeface="Aharoni" panose="02010803020104030203" pitchFamily="2" charset="-79"/>
              </a:rPr>
              <a:t> play? How </a:t>
            </a:r>
            <a:r>
              <a:rPr lang="nb-NO" sz="1800" dirty="0" err="1" smtClean="0">
                <a:latin typeface="Calibri" panose="020F0502020204030204" pitchFamily="34" charset="0"/>
                <a:cs typeface="Aharoni" panose="02010803020104030203" pitchFamily="2" charset="-79"/>
              </a:rPr>
              <a:t>does</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science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take</a:t>
            </a:r>
            <a:r>
              <a:rPr lang="nb-NO" sz="1800" dirty="0" smtClean="0">
                <a:latin typeface="Calibri" panose="020F0502020204030204" pitchFamily="34" charset="0"/>
                <a:cs typeface="Aharoni" panose="02010803020104030203" pitchFamily="2" charset="-79"/>
              </a:rPr>
              <a:t> part in politics and </a:t>
            </a:r>
            <a:r>
              <a:rPr lang="nb-NO" sz="1800" dirty="0" err="1" smtClean="0">
                <a:latin typeface="Calibri" panose="020F0502020204030204" pitchFamily="34" charset="0"/>
                <a:cs typeface="Aharoni" panose="02010803020104030203" pitchFamily="2" charset="-79"/>
              </a:rPr>
              <a:t>bureaucratic</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practices</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What</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happens</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when</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science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become</a:t>
            </a:r>
            <a:r>
              <a:rPr lang="nb-NO" sz="1800" dirty="0" smtClean="0">
                <a:latin typeface="Calibri" panose="020F0502020204030204" pitchFamily="34" charset="0"/>
                <a:cs typeface="Aharoni" panose="02010803020104030203" pitchFamily="2" charset="-79"/>
              </a:rPr>
              <a:t> part </a:t>
            </a:r>
            <a:r>
              <a:rPr lang="nb-NO" sz="1800" dirty="0" err="1" smtClean="0">
                <a:latin typeface="Calibri" panose="020F0502020204030204" pitchFamily="34" charset="0"/>
                <a:cs typeface="Aharoni" panose="02010803020104030203" pitchFamily="2" charset="-79"/>
              </a:rPr>
              <a:t>of</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political</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practices</a:t>
            </a:r>
            <a:r>
              <a:rPr lang="nb-NO" sz="1800" dirty="0" smtClean="0">
                <a:latin typeface="Calibri" panose="020F0502020204030204" pitchFamily="34" charset="0"/>
                <a:cs typeface="Aharoni" panose="02010803020104030203" pitchFamily="2" charset="-79"/>
              </a:rPr>
              <a:t>? How is </a:t>
            </a:r>
            <a:r>
              <a:rPr lang="nb-NO" sz="1800" dirty="0" err="1" smtClean="0">
                <a:latin typeface="Calibri" panose="020F0502020204030204" pitchFamily="34" charset="0"/>
                <a:cs typeface="Aharoni" panose="02010803020104030203" pitchFamily="2" charset="-79"/>
              </a:rPr>
              <a:t>knowledge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taken</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into</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account</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What</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happens</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when</a:t>
            </a:r>
            <a:r>
              <a:rPr lang="nb-NO" sz="1800" dirty="0" smtClean="0">
                <a:latin typeface="Calibri" panose="020F0502020204030204" pitchFamily="34" charset="0"/>
                <a:cs typeface="Aharoni" panose="02010803020104030203" pitchFamily="2" charset="-79"/>
              </a:rPr>
              <a:t> different versions </a:t>
            </a:r>
            <a:r>
              <a:rPr lang="nb-NO" sz="1800" dirty="0" err="1" smtClean="0">
                <a:latin typeface="Calibri" panose="020F0502020204030204" pitchFamily="34" charset="0"/>
                <a:cs typeface="Aharoni" panose="02010803020104030203" pitchFamily="2" charset="-79"/>
              </a:rPr>
              <a:t>of</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expertise</a:t>
            </a:r>
            <a:r>
              <a:rPr lang="nb-NO" sz="1800" dirty="0" smtClean="0">
                <a:latin typeface="Calibri" panose="020F0502020204030204" pitchFamily="34" charset="0"/>
                <a:cs typeface="Aharoni" panose="02010803020104030203" pitchFamily="2" charset="-79"/>
              </a:rPr>
              <a:t> and </a:t>
            </a:r>
            <a:r>
              <a:rPr lang="nb-NO" sz="1800" dirty="0" err="1" smtClean="0">
                <a:latin typeface="Calibri" panose="020F0502020204030204" pitchFamily="34" charset="0"/>
                <a:cs typeface="Aharoni" panose="02010803020104030203" pitchFamily="2" charset="-79"/>
              </a:rPr>
              <a:t>knowledge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encounter</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one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another</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What</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are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the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relations</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between</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science</a:t>
            </a:r>
            <a:r>
              <a:rPr lang="nb-NO" sz="1800" dirty="0" smtClean="0">
                <a:latin typeface="Calibri" panose="020F0502020204030204" pitchFamily="34" charset="0"/>
                <a:cs typeface="Aharoni" panose="02010803020104030203" pitchFamily="2" charset="-79"/>
              </a:rPr>
              <a:t> and </a:t>
            </a:r>
            <a:r>
              <a:rPr lang="nb-NO" sz="1800" dirty="0" err="1" smtClean="0">
                <a:latin typeface="Calibri" panose="020F0502020204030204" pitchFamily="34" charset="0"/>
                <a:cs typeface="Aharoni" panose="02010803020104030203" pitchFamily="2" charset="-79"/>
              </a:rPr>
              <a:t>the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technologies</a:t>
            </a:r>
            <a:r>
              <a:rPr lang="nb-NO" sz="1800" dirty="0" smtClean="0">
                <a:latin typeface="Calibri" panose="020F0502020204030204" pitchFamily="34" charset="0"/>
                <a:cs typeface="Aharoni" panose="02010803020104030203" pitchFamily="2" charset="-79"/>
              </a:rPr>
              <a:t> and </a:t>
            </a:r>
            <a:r>
              <a:rPr lang="nb-NO" sz="1800" dirty="0" err="1" smtClean="0">
                <a:latin typeface="Calibri" panose="020F0502020204030204" pitchFamily="34" charset="0"/>
                <a:cs typeface="Aharoni" panose="02010803020104030203" pitchFamily="2" charset="-79"/>
              </a:rPr>
              <a:t>practices</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of</a:t>
            </a:r>
            <a:r>
              <a:rPr lang="nb-NO" sz="1800" dirty="0" smtClean="0">
                <a:latin typeface="Calibri" panose="020F0502020204030204" pitchFamily="34" charset="0"/>
                <a:cs typeface="Aharoni" panose="02010803020104030203" pitchFamily="2" charset="-79"/>
              </a:rPr>
              <a:t> politics and </a:t>
            </a:r>
            <a:r>
              <a:rPr lang="nb-NO" sz="1800" dirty="0" err="1" smtClean="0">
                <a:latin typeface="Calibri" panose="020F0502020204030204" pitchFamily="34" charset="0"/>
                <a:cs typeface="Aharoni" panose="02010803020104030203" pitchFamily="2" charset="-79"/>
              </a:rPr>
              <a:t>administration</a:t>
            </a:r>
            <a:r>
              <a:rPr lang="nb-NO" sz="1800" dirty="0" smtClean="0">
                <a:latin typeface="Calibri" panose="020F0502020204030204" pitchFamily="34" charset="0"/>
                <a:cs typeface="Aharoni" panose="02010803020104030203" pitchFamily="2" charset="-79"/>
              </a:rPr>
              <a:t>? </a:t>
            </a:r>
          </a:p>
          <a:p>
            <a:endParaRPr lang="nb-NO" sz="1800" dirty="0" smtClean="0">
              <a:latin typeface="Calibri" panose="020F0502020204030204" pitchFamily="34" charset="0"/>
              <a:cs typeface="Aharoni" panose="02010803020104030203" pitchFamily="2" charset="-79"/>
            </a:endParaRPr>
          </a:p>
          <a:p>
            <a:r>
              <a:rPr lang="nb-NO" sz="1800" dirty="0" err="1" smtClean="0">
                <a:latin typeface="Calibri" panose="020F0502020204030204" pitchFamily="34" charset="0"/>
                <a:cs typeface="Aharoni" panose="02010803020104030203" pitchFamily="2" charset="-79"/>
              </a:rPr>
              <a:t>Empirically</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this</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thematic</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theme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will</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explore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efforts</a:t>
            </a:r>
            <a:r>
              <a:rPr lang="nb-NO" sz="1800" dirty="0" smtClean="0">
                <a:latin typeface="Calibri" panose="020F0502020204030204" pitchFamily="34" charset="0"/>
                <a:cs typeface="Aharoni" panose="02010803020104030203" pitchFamily="2" charset="-79"/>
              </a:rPr>
              <a:t> at </a:t>
            </a:r>
            <a:r>
              <a:rPr lang="nb-NO" sz="1800" dirty="0" err="1" smtClean="0">
                <a:latin typeface="Calibri" panose="020F0502020204030204" pitchFamily="34" charset="0"/>
                <a:cs typeface="Aharoni" panose="02010803020104030203" pitchFamily="2" charset="-79"/>
              </a:rPr>
              <a:t>enabling</a:t>
            </a:r>
            <a:r>
              <a:rPr lang="nb-NO" sz="1800" dirty="0" smtClean="0">
                <a:latin typeface="Calibri" panose="020F0502020204030204" pitchFamily="34" charset="0"/>
                <a:cs typeface="Aharoni" panose="02010803020104030203" pitchFamily="2" charset="-79"/>
              </a:rPr>
              <a:t> a </a:t>
            </a:r>
            <a:r>
              <a:rPr lang="nb-NO" sz="1800" dirty="0" err="1" smtClean="0">
                <a:latin typeface="Calibri" panose="020F0502020204030204" pitchFamily="34" charset="0"/>
                <a:cs typeface="Aharoni" panose="02010803020104030203" pitchFamily="2" charset="-79"/>
              </a:rPr>
              <a:t>climate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friendly</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society</a:t>
            </a:r>
            <a:r>
              <a:rPr lang="nb-NO" sz="1800" dirty="0" smtClean="0">
                <a:latin typeface="Calibri" panose="020F0502020204030204" pitchFamily="34" charset="0"/>
                <a:cs typeface="Aharoni" panose="02010803020104030203" pitchFamily="2" charset="-79"/>
              </a:rPr>
              <a:t> at </a:t>
            </a:r>
            <a:r>
              <a:rPr lang="nb-NO" sz="1800" dirty="0" err="1" smtClean="0">
                <a:latin typeface="Calibri" panose="020F0502020204030204" pitchFamily="34" charset="0"/>
                <a:cs typeface="Aharoni" panose="02010803020104030203" pitchFamily="2" charset="-79"/>
              </a:rPr>
              <a:t>key</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sites</a:t>
            </a:r>
            <a:r>
              <a:rPr lang="nb-NO" sz="1800" dirty="0" smtClean="0">
                <a:latin typeface="Calibri" panose="020F0502020204030204" pitchFamily="34" charset="0"/>
                <a:cs typeface="Aharoni" panose="02010803020104030203" pitchFamily="2" charset="-79"/>
              </a:rPr>
              <a:t> in </a:t>
            </a:r>
            <a:r>
              <a:rPr lang="nb-NO" sz="1800" dirty="0" err="1" smtClean="0">
                <a:latin typeface="Calibri" panose="020F0502020204030204" pitchFamily="34" charset="0"/>
                <a:cs typeface="Aharoni" panose="02010803020104030203" pitchFamily="2" charset="-79"/>
              </a:rPr>
              <a:t>society</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Theoretically</a:t>
            </a:r>
            <a:r>
              <a:rPr lang="nb-NO" sz="1800" dirty="0" smtClean="0">
                <a:latin typeface="Calibri" panose="020F0502020204030204" pitchFamily="34" charset="0"/>
                <a:cs typeface="Aharoni" panose="02010803020104030203" pitchFamily="2" charset="-79"/>
              </a:rPr>
              <a:t> It </a:t>
            </a:r>
            <a:r>
              <a:rPr lang="nb-NO" sz="1800" dirty="0" err="1" smtClean="0">
                <a:latin typeface="Calibri" panose="020F0502020204030204" pitchFamily="34" charset="0"/>
                <a:cs typeface="Aharoni" panose="02010803020104030203" pitchFamily="2" charset="-79"/>
              </a:rPr>
              <a:t>will</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use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the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climate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issue</a:t>
            </a:r>
            <a:r>
              <a:rPr lang="nb-NO" sz="1800" dirty="0" smtClean="0">
                <a:latin typeface="Calibri" panose="020F0502020204030204" pitchFamily="34" charset="0"/>
                <a:cs typeface="Aharoni" panose="02010803020104030203" pitchFamily="2" charset="-79"/>
              </a:rPr>
              <a:t> as a </a:t>
            </a:r>
            <a:r>
              <a:rPr lang="nb-NO" sz="1800" dirty="0" err="1" smtClean="0">
                <a:latin typeface="Calibri" panose="020F0502020204030204" pitchFamily="34" charset="0"/>
                <a:cs typeface="Aharoni" panose="02010803020104030203" pitchFamily="2" charset="-79"/>
              </a:rPr>
              <a:t>key</a:t>
            </a:r>
            <a:r>
              <a:rPr lang="nb-NO" sz="1800" dirty="0" smtClean="0">
                <a:latin typeface="Calibri" panose="020F0502020204030204" pitchFamily="34" charset="0"/>
                <a:cs typeface="Aharoni" panose="02010803020104030203" pitchFamily="2" charset="-79"/>
              </a:rPr>
              <a:t> case for </a:t>
            </a:r>
            <a:r>
              <a:rPr lang="nb-NO" sz="1800" dirty="0" err="1" smtClean="0">
                <a:latin typeface="Calibri" panose="020F0502020204030204" pitchFamily="34" charset="0"/>
                <a:cs typeface="Aharoni" panose="02010803020104030203" pitchFamily="2" charset="-79"/>
              </a:rPr>
              <a:t>exploring</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the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role</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of</a:t>
            </a:r>
            <a:r>
              <a:rPr lang="nb-NO" sz="1800" dirty="0" smtClean="0">
                <a:latin typeface="Calibri" panose="020F0502020204030204" pitchFamily="34" charset="0"/>
                <a:cs typeface="Aharoni" panose="02010803020104030203" pitchFamily="2" charset="-79"/>
              </a:rPr>
              <a:t> </a:t>
            </a:r>
            <a:r>
              <a:rPr lang="nb-NO" sz="1800" dirty="0" err="1" smtClean="0">
                <a:latin typeface="Calibri" panose="020F0502020204030204" pitchFamily="34" charset="0"/>
                <a:cs typeface="Aharoni" panose="02010803020104030203" pitchFamily="2" charset="-79"/>
              </a:rPr>
              <a:t>science</a:t>
            </a:r>
            <a:r>
              <a:rPr lang="nb-NO" sz="1800" dirty="0" smtClean="0">
                <a:latin typeface="Calibri" panose="020F0502020204030204" pitchFamily="34" charset="0"/>
                <a:cs typeface="Aharoni" panose="02010803020104030203" pitchFamily="2" charset="-79"/>
              </a:rPr>
              <a:t> and </a:t>
            </a:r>
            <a:r>
              <a:rPr lang="nb-NO" sz="1800" dirty="0" err="1" smtClean="0">
                <a:latin typeface="Calibri" panose="020F0502020204030204" pitchFamily="34" charset="0"/>
                <a:cs typeface="Aharoni" panose="02010803020104030203" pitchFamily="2" charset="-79"/>
              </a:rPr>
              <a:t>technology</a:t>
            </a:r>
            <a:r>
              <a:rPr lang="nb-NO" sz="1800" dirty="0" smtClean="0">
                <a:latin typeface="Calibri" panose="020F0502020204030204" pitchFamily="34" charset="0"/>
                <a:cs typeface="Aharoni" panose="02010803020104030203" pitchFamily="2" charset="-79"/>
              </a:rPr>
              <a:t> in </a:t>
            </a:r>
            <a:r>
              <a:rPr lang="nb-NO" sz="1800" dirty="0" err="1" smtClean="0">
                <a:latin typeface="Calibri" panose="020F0502020204030204" pitchFamily="34" charset="0"/>
                <a:cs typeface="Aharoni" panose="02010803020104030203" pitchFamily="2" charset="-79"/>
              </a:rPr>
              <a:t>society</a:t>
            </a:r>
            <a:r>
              <a:rPr lang="nb-NO" sz="1800" dirty="0">
                <a:latin typeface="Calibri" panose="020F0502020204030204" pitchFamily="34" charset="0"/>
                <a:cs typeface="Aharoni" panose="02010803020104030203" pitchFamily="2" charset="-79"/>
              </a:rPr>
              <a:t>.</a:t>
            </a:r>
            <a:r>
              <a:rPr lang="nb-NO" sz="1800" dirty="0" smtClean="0">
                <a:latin typeface="Calibri" panose="020F0502020204030204" pitchFamily="34" charset="0"/>
                <a:cs typeface="Aharoni" panose="02010803020104030203" pitchFamily="2" charset="-79"/>
              </a:rPr>
              <a:t>   </a:t>
            </a:r>
            <a:endParaRPr lang="nb-NO" sz="1800" i="1" dirty="0">
              <a:latin typeface="Calibri" panose="020F0502020204030204" pitchFamily="34" charset="0"/>
              <a:cs typeface="Aharoni" panose="02010803020104030203" pitchFamily="2" charset="-79"/>
            </a:endParaRPr>
          </a:p>
        </p:txBody>
      </p:sp>
    </p:spTree>
    <p:extLst>
      <p:ext uri="{BB962C8B-B14F-4D97-AF65-F5344CB8AC3E}">
        <p14:creationId xmlns:p14="http://schemas.microsoft.com/office/powerpoint/2010/main" val="413038787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nb-NO" sz="2400" dirty="0" smtClean="0"/>
              <a:t>2. The GOOD ECONOMY: </a:t>
            </a:r>
            <a:br>
              <a:rPr lang="nb-NO" sz="2400" dirty="0" smtClean="0"/>
            </a:br>
            <a:r>
              <a:rPr lang="nb-NO" sz="2400" dirty="0" err="1" smtClean="0"/>
              <a:t>VaLUES</a:t>
            </a:r>
            <a:r>
              <a:rPr lang="nb-NO" sz="2400" dirty="0" smtClean="0"/>
              <a:t> and CONTROVERSIES IN THE BIOECONOMY, POLITICS OF THE ENVIRONMENT AND MEDICINE</a:t>
            </a:r>
            <a:endParaRPr lang="nb-NO" sz="2400" dirty="0"/>
          </a:p>
        </p:txBody>
      </p:sp>
      <p:sp>
        <p:nvSpPr>
          <p:cNvPr id="3" name="Content Placeholder 2"/>
          <p:cNvSpPr>
            <a:spLocks noGrp="1"/>
          </p:cNvSpPr>
          <p:nvPr>
            <p:ph idx="1"/>
          </p:nvPr>
        </p:nvSpPr>
        <p:spPr>
          <a:xfrm>
            <a:off x="457200" y="1752600"/>
            <a:ext cx="8229600" cy="4988768"/>
          </a:xfrm>
        </p:spPr>
        <p:txBody>
          <a:bodyPr>
            <a:normAutofit fontScale="25000" lnSpcReduction="20000"/>
          </a:bodyPr>
          <a:lstStyle/>
          <a:p>
            <a:r>
              <a:rPr lang="en-GB" sz="6400" dirty="0" smtClean="0">
                <a:latin typeface="Calibri" panose="020F0502020204030204" pitchFamily="34" charset="0"/>
              </a:rPr>
              <a:t>The </a:t>
            </a:r>
            <a:r>
              <a:rPr lang="en-GB" sz="6400" dirty="0">
                <a:latin typeface="Calibri" panose="020F0502020204030204" pitchFamily="34" charset="0"/>
              </a:rPr>
              <a:t>European economy is undergoing an </a:t>
            </a:r>
            <a:r>
              <a:rPr lang="en-GB" sz="6400" dirty="0" err="1" smtClean="0">
                <a:latin typeface="Calibri" panose="020F0502020204030204" pitchFamily="34" charset="0"/>
              </a:rPr>
              <a:t>i</a:t>
            </a:r>
            <a:r>
              <a:rPr lang="en-GB" sz="6400" dirty="0" smtClean="0">
                <a:latin typeface="Calibri" panose="020F0502020204030204" pitchFamily="34" charset="0"/>
              </a:rPr>
              <a:t> </a:t>
            </a:r>
            <a:r>
              <a:rPr lang="en-GB" sz="6400" dirty="0">
                <a:latin typeface="Calibri" panose="020F0502020204030204" pitchFamily="34" charset="0"/>
              </a:rPr>
              <a:t>important experiment: A series of strategies, plans, and efforts are being put forward in order to realize </a:t>
            </a:r>
            <a:r>
              <a:rPr lang="en-GB" sz="6400" dirty="0" smtClean="0">
                <a:latin typeface="Calibri" panose="020F0502020204030204" pitchFamily="34" charset="0"/>
              </a:rPr>
              <a:t> a </a:t>
            </a:r>
            <a:r>
              <a:rPr lang="en-GB" sz="6400" i="1" dirty="0" err="1" smtClean="0">
                <a:latin typeface="Calibri" panose="020F0502020204030204" pitchFamily="34" charset="0"/>
              </a:rPr>
              <a:t>Bioeconomy</a:t>
            </a:r>
            <a:r>
              <a:rPr lang="en-GB" sz="6400" dirty="0">
                <a:latin typeface="Calibri" panose="020F0502020204030204" pitchFamily="34" charset="0"/>
              </a:rPr>
              <a:t>; this is an </a:t>
            </a:r>
            <a:r>
              <a:rPr lang="en-US" sz="6400" dirty="0">
                <a:latin typeface="Calibri" panose="020F0502020204030204" pitchFamily="34" charset="0"/>
              </a:rPr>
              <a:t>economy that seeks to produce value from life and the living in new and innovative ways. </a:t>
            </a:r>
            <a:r>
              <a:rPr lang="en-US" sz="6400" dirty="0" smtClean="0">
                <a:latin typeface="Calibri" panose="020F0502020204030204" pitchFamily="34" charset="0"/>
              </a:rPr>
              <a:t>The </a:t>
            </a:r>
            <a:r>
              <a:rPr lang="en-GB" sz="6400" dirty="0" err="1">
                <a:latin typeface="Calibri" panose="020F0502020204030204" pitchFamily="34" charset="0"/>
              </a:rPr>
              <a:t>Bioeconomy</a:t>
            </a:r>
            <a:r>
              <a:rPr lang="en-GB" sz="6400" dirty="0">
                <a:latin typeface="Calibri" panose="020F0502020204030204" pitchFamily="34" charset="0"/>
              </a:rPr>
              <a:t> is closely integrated with the vision that this economy also will have other virtues: That it will solve environmental problems, produce welfare, be responsible, and take care so that the European economy acts within limits. </a:t>
            </a:r>
            <a:r>
              <a:rPr lang="en-GB" sz="6400" dirty="0" smtClean="0">
                <a:latin typeface="Calibri" panose="020F0502020204030204" pitchFamily="34" charset="0"/>
              </a:rPr>
              <a:t>This </a:t>
            </a:r>
            <a:r>
              <a:rPr lang="en-GB" sz="6400" dirty="0">
                <a:latin typeface="Calibri" panose="020F0502020204030204" pitchFamily="34" charset="0"/>
              </a:rPr>
              <a:t>integrated complex is what </a:t>
            </a:r>
            <a:r>
              <a:rPr lang="en-GB" sz="6400" dirty="0" smtClean="0">
                <a:latin typeface="Calibri" panose="020F0502020204030204" pitchFamily="34" charset="0"/>
              </a:rPr>
              <a:t>this thematic theme names </a:t>
            </a:r>
            <a:r>
              <a:rPr lang="en-GB" sz="6400" dirty="0">
                <a:latin typeface="Calibri" panose="020F0502020204030204" pitchFamily="34" charset="0"/>
              </a:rPr>
              <a:t>“the good economy”. </a:t>
            </a:r>
            <a:endParaRPr lang="en-GB" sz="6400" dirty="0" smtClean="0">
              <a:latin typeface="Calibri" panose="020F0502020204030204" pitchFamily="34" charset="0"/>
            </a:endParaRPr>
          </a:p>
          <a:p>
            <a:r>
              <a:rPr lang="en-GB" sz="6400" dirty="0" smtClean="0">
                <a:latin typeface="Calibri" panose="020F0502020204030204" pitchFamily="34" charset="0"/>
              </a:rPr>
              <a:t>This thematic theme will explore key aspects of the </a:t>
            </a:r>
            <a:r>
              <a:rPr lang="en-GB" sz="6400" dirty="0" err="1" smtClean="0">
                <a:latin typeface="Calibri" panose="020F0502020204030204" pitchFamily="34" charset="0"/>
              </a:rPr>
              <a:t>bioeconomy</a:t>
            </a:r>
            <a:r>
              <a:rPr lang="en-GB" sz="6400" dirty="0" smtClean="0">
                <a:latin typeface="Calibri" panose="020F0502020204030204" pitchFamily="34" charset="0"/>
              </a:rPr>
              <a:t> and its problems and challenges.  But the notion “the good economy” will also be employed as an analytical resource more broadly: How to realize an economy that does not only produce economic growth but which is environmental friendly, provides care and good health, for humans as well as non-humans? How to </a:t>
            </a:r>
            <a:r>
              <a:rPr lang="en-GB" sz="6400" dirty="0">
                <a:latin typeface="Calibri" panose="020F0502020204030204" pitchFamily="34" charset="0"/>
              </a:rPr>
              <a:t>realize such an integrated complex, a “good” economy”  – in practice? </a:t>
            </a:r>
            <a:r>
              <a:rPr lang="en-GB" sz="6400" dirty="0" smtClean="0">
                <a:latin typeface="Calibri" panose="020F0502020204030204" pitchFamily="34" charset="0"/>
              </a:rPr>
              <a:t>What are the relations between the economy, politics of health and care, and the life sciences? What are the tools, devices or technologies of politics that are involved and take part in such efforts? </a:t>
            </a:r>
          </a:p>
          <a:p>
            <a:r>
              <a:rPr lang="en-GB" sz="6400" dirty="0" smtClean="0">
                <a:latin typeface="Calibri" panose="020F0502020204030204" pitchFamily="34" charset="0"/>
              </a:rPr>
              <a:t>The notion “the good economy” does not imply that the economy </a:t>
            </a:r>
            <a:r>
              <a:rPr lang="en-GB" sz="6400" i="1" dirty="0" smtClean="0">
                <a:latin typeface="Calibri" panose="020F0502020204030204" pitchFamily="34" charset="0"/>
              </a:rPr>
              <a:t>is </a:t>
            </a:r>
            <a:r>
              <a:rPr lang="en-GB" sz="6400" dirty="0" smtClean="0">
                <a:latin typeface="Calibri" panose="020F0502020204030204" pitchFamily="34" charset="0"/>
              </a:rPr>
              <a:t>good</a:t>
            </a:r>
            <a:r>
              <a:rPr lang="en-GB" sz="6400" dirty="0">
                <a:latin typeface="Calibri" panose="020F0502020204030204" pitchFamily="34" charset="0"/>
              </a:rPr>
              <a:t>. </a:t>
            </a:r>
            <a:r>
              <a:rPr lang="en-GB" sz="6400" dirty="0" smtClean="0">
                <a:latin typeface="Calibri" panose="020F0502020204030204" pitchFamily="34" charset="0"/>
              </a:rPr>
              <a:t>It points to that values </a:t>
            </a:r>
            <a:r>
              <a:rPr lang="en-GB" sz="6400" dirty="0">
                <a:latin typeface="Calibri" panose="020F0502020204030204" pitchFamily="34" charset="0"/>
              </a:rPr>
              <a:t>and practices of valuations </a:t>
            </a:r>
            <a:r>
              <a:rPr lang="en-GB" sz="6400" dirty="0" smtClean="0">
                <a:latin typeface="Calibri" panose="020F0502020204030204" pitchFamily="34" charset="0"/>
              </a:rPr>
              <a:t>must be included in studies of the economy. The aim is to explore how different visions and versions of “the good” interact, produce tensions and sometimes conflicts. Empirically the theme will address key sites and issues relevant to the good economy, for instance  animal welfare, the aquaculture industry, elderly and end of life care - in everyday practices, policy visions and innovation strategies. Theoretically it will address key theoretical resources in STS such as care studies, valuation studies, and studies of the </a:t>
            </a:r>
            <a:r>
              <a:rPr lang="en-GB" sz="6400" dirty="0" err="1" smtClean="0">
                <a:latin typeface="Calibri" panose="020F0502020204030204" pitchFamily="34" charset="0"/>
              </a:rPr>
              <a:t>bioeconomy</a:t>
            </a:r>
            <a:r>
              <a:rPr lang="en-GB" sz="6400" dirty="0" smtClean="0">
                <a:latin typeface="Calibri" panose="020F0502020204030204" pitchFamily="34" charset="0"/>
              </a:rPr>
              <a:t>.   </a:t>
            </a:r>
            <a:r>
              <a:rPr lang="en-GB" sz="6400" dirty="0">
                <a:latin typeface="Calibri" panose="020F0502020204030204" pitchFamily="34" charset="0"/>
              </a:rPr>
              <a:t> </a:t>
            </a:r>
            <a:endParaRPr lang="nb-NO" sz="6400" dirty="0">
              <a:latin typeface="Calibri" panose="020F0502020204030204" pitchFamily="34" charset="0"/>
            </a:endParaRPr>
          </a:p>
          <a:p>
            <a:endParaRPr lang="nb-NO" dirty="0">
              <a:latin typeface="Calibri" panose="020F0502020204030204" pitchFamily="34" charset="0"/>
            </a:endParaRPr>
          </a:p>
        </p:txBody>
      </p:sp>
    </p:spTree>
    <p:extLst>
      <p:ext uri="{BB962C8B-B14F-4D97-AF65-F5344CB8AC3E}">
        <p14:creationId xmlns:p14="http://schemas.microsoft.com/office/powerpoint/2010/main" val="29700387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576" y="260648"/>
            <a:ext cx="8260672" cy="1160958"/>
          </a:xfrm>
        </p:spPr>
        <p:txBody>
          <a:bodyPr>
            <a:noAutofit/>
          </a:bodyPr>
          <a:lstStyle/>
          <a:p>
            <a:r>
              <a:rPr lang="nb-NO" sz="2800" dirty="0" smtClean="0"/>
              <a:t> </a:t>
            </a:r>
            <a:r>
              <a:rPr lang="nb-NO" sz="2800" dirty="0" err="1" smtClean="0"/>
              <a:t>Social</a:t>
            </a:r>
            <a:r>
              <a:rPr lang="nb-NO" sz="2800" dirty="0" smtClean="0"/>
              <a:t> Media</a:t>
            </a:r>
            <a:r>
              <a:rPr lang="nb-NO" sz="2800" dirty="0"/>
              <a:t>, </a:t>
            </a:r>
            <a:r>
              <a:rPr lang="nb-NO" sz="2800" dirty="0" smtClean="0"/>
              <a:t>DIGITAL STS, Market </a:t>
            </a:r>
            <a:r>
              <a:rPr lang="nb-NO" sz="2800" dirty="0"/>
              <a:t>Research and The Public </a:t>
            </a:r>
            <a:br>
              <a:rPr lang="nb-NO" sz="2800" dirty="0"/>
            </a:br>
            <a:endParaRPr lang="nb-NO" sz="2800" dirty="0"/>
          </a:p>
        </p:txBody>
      </p:sp>
      <p:sp>
        <p:nvSpPr>
          <p:cNvPr id="3" name="Content Placeholder 2"/>
          <p:cNvSpPr>
            <a:spLocks noGrp="1"/>
          </p:cNvSpPr>
          <p:nvPr>
            <p:ph idx="1"/>
          </p:nvPr>
        </p:nvSpPr>
        <p:spPr/>
        <p:txBody>
          <a:bodyPr>
            <a:noAutofit/>
          </a:bodyPr>
          <a:lstStyle/>
          <a:p>
            <a:r>
              <a:rPr lang="nb-NO" sz="1600" dirty="0" smtClean="0"/>
              <a:t>New </a:t>
            </a:r>
            <a:r>
              <a:rPr lang="nb-NO" sz="1600" dirty="0" err="1" smtClean="0"/>
              <a:t>social</a:t>
            </a:r>
            <a:r>
              <a:rPr lang="nb-NO" sz="1600" dirty="0" smtClean="0"/>
              <a:t> media and «</a:t>
            </a:r>
            <a:r>
              <a:rPr lang="nb-NO" sz="1600" dirty="0" err="1" smtClean="0"/>
              <a:t>the</a:t>
            </a:r>
            <a:r>
              <a:rPr lang="nb-NO" sz="1600" dirty="0" smtClean="0"/>
              <a:t> digital» have </a:t>
            </a:r>
            <a:r>
              <a:rPr lang="nb-NO" sz="1600" dirty="0" err="1" smtClean="0"/>
              <a:t>become</a:t>
            </a:r>
            <a:r>
              <a:rPr lang="nb-NO" sz="1600" dirty="0" smtClean="0"/>
              <a:t> </a:t>
            </a:r>
            <a:r>
              <a:rPr lang="nb-NO" sz="1600" dirty="0" err="1" smtClean="0"/>
              <a:t>core</a:t>
            </a:r>
            <a:r>
              <a:rPr lang="nb-NO" sz="1600" dirty="0" smtClean="0"/>
              <a:t> to </a:t>
            </a:r>
            <a:r>
              <a:rPr lang="nb-NO" sz="1600" dirty="0" err="1" smtClean="0"/>
              <a:t>everyday</a:t>
            </a:r>
            <a:r>
              <a:rPr lang="nb-NO" sz="1600" dirty="0" smtClean="0"/>
              <a:t> </a:t>
            </a:r>
            <a:r>
              <a:rPr lang="nb-NO" sz="1600" dirty="0" err="1" smtClean="0"/>
              <a:t>interactions</a:t>
            </a:r>
            <a:r>
              <a:rPr lang="nb-NO" sz="1600" dirty="0" smtClean="0"/>
              <a:t>, for </a:t>
            </a:r>
            <a:r>
              <a:rPr lang="nb-NO" sz="1600" dirty="0" err="1" smtClean="0"/>
              <a:t>the</a:t>
            </a:r>
            <a:r>
              <a:rPr lang="nb-NO" sz="1600" dirty="0" smtClean="0"/>
              <a:t> shaping </a:t>
            </a:r>
            <a:r>
              <a:rPr lang="nb-NO" sz="1600" dirty="0" err="1" smtClean="0"/>
              <a:t>of</a:t>
            </a:r>
            <a:r>
              <a:rPr lang="nb-NO" sz="1600" dirty="0" smtClean="0"/>
              <a:t> </a:t>
            </a:r>
            <a:r>
              <a:rPr lang="nb-NO" sz="1600" dirty="0" err="1" smtClean="0"/>
              <a:t>individual</a:t>
            </a:r>
            <a:r>
              <a:rPr lang="nb-NO" sz="1600" dirty="0" smtClean="0"/>
              <a:t> </a:t>
            </a:r>
            <a:r>
              <a:rPr lang="nb-NO" sz="1600" dirty="0" err="1" smtClean="0"/>
              <a:t>identities</a:t>
            </a:r>
            <a:r>
              <a:rPr lang="nb-NO" sz="1600" dirty="0" smtClean="0"/>
              <a:t> and for </a:t>
            </a:r>
            <a:r>
              <a:rPr lang="nb-NO" sz="1600" dirty="0" err="1" smtClean="0"/>
              <a:t>the</a:t>
            </a:r>
            <a:r>
              <a:rPr lang="nb-NO" sz="1600" dirty="0" smtClean="0"/>
              <a:t> </a:t>
            </a:r>
            <a:r>
              <a:rPr lang="nb-NO" sz="1600" dirty="0" err="1" smtClean="0"/>
              <a:t>making</a:t>
            </a:r>
            <a:r>
              <a:rPr lang="nb-NO" sz="1600" dirty="0" smtClean="0"/>
              <a:t> </a:t>
            </a:r>
            <a:r>
              <a:rPr lang="nb-NO" sz="1600" dirty="0" err="1" smtClean="0"/>
              <a:t>of</a:t>
            </a:r>
            <a:r>
              <a:rPr lang="nb-NO" sz="1600" dirty="0" smtClean="0"/>
              <a:t> </a:t>
            </a:r>
            <a:r>
              <a:rPr lang="nb-NO" sz="1600" dirty="0" err="1" smtClean="0"/>
              <a:t>new</a:t>
            </a:r>
            <a:r>
              <a:rPr lang="nb-NO" sz="1600" dirty="0" smtClean="0"/>
              <a:t> forms </a:t>
            </a:r>
            <a:r>
              <a:rPr lang="nb-NO" sz="1600" dirty="0" err="1" smtClean="0"/>
              <a:t>of</a:t>
            </a:r>
            <a:r>
              <a:rPr lang="nb-NO" sz="1600" dirty="0" smtClean="0"/>
              <a:t> </a:t>
            </a:r>
            <a:r>
              <a:rPr lang="nb-NO" sz="1600" dirty="0" err="1" smtClean="0"/>
              <a:t>the</a:t>
            </a:r>
            <a:r>
              <a:rPr lang="nb-NO" sz="1600" dirty="0" smtClean="0"/>
              <a:t> </a:t>
            </a:r>
            <a:r>
              <a:rPr lang="nb-NO" sz="1600" dirty="0" err="1" smtClean="0"/>
              <a:t>social</a:t>
            </a:r>
            <a:r>
              <a:rPr lang="nb-NO" sz="1600" dirty="0" smtClean="0"/>
              <a:t> and </a:t>
            </a:r>
            <a:r>
              <a:rPr lang="nb-NO" sz="1600" dirty="0" err="1" smtClean="0"/>
              <a:t>the</a:t>
            </a:r>
            <a:r>
              <a:rPr lang="nb-NO" sz="1600" dirty="0" smtClean="0"/>
              <a:t> </a:t>
            </a:r>
            <a:r>
              <a:rPr lang="nb-NO" sz="1600" dirty="0" err="1" smtClean="0"/>
              <a:t>public</a:t>
            </a:r>
            <a:r>
              <a:rPr lang="nb-NO" sz="1600" dirty="0" smtClean="0"/>
              <a:t>. </a:t>
            </a:r>
            <a:r>
              <a:rPr lang="nb-NO" sz="1600" dirty="0" err="1" smtClean="0"/>
              <a:t>But</a:t>
            </a:r>
            <a:r>
              <a:rPr lang="nb-NO" sz="1600" dirty="0" smtClean="0"/>
              <a:t> </a:t>
            </a:r>
            <a:r>
              <a:rPr lang="nb-NO" sz="1600" dirty="0" err="1" smtClean="0"/>
              <a:t>they</a:t>
            </a:r>
            <a:r>
              <a:rPr lang="nb-NO" sz="1600" dirty="0" smtClean="0"/>
              <a:t> </a:t>
            </a:r>
            <a:r>
              <a:rPr lang="nb-NO" sz="1600" dirty="0" err="1" smtClean="0"/>
              <a:t>are</a:t>
            </a:r>
            <a:r>
              <a:rPr lang="nb-NO" sz="1600" dirty="0" smtClean="0"/>
              <a:t> </a:t>
            </a:r>
            <a:r>
              <a:rPr lang="nb-NO" sz="1600" dirty="0" err="1" smtClean="0"/>
              <a:t>also</a:t>
            </a:r>
            <a:r>
              <a:rPr lang="nb-NO" sz="1600" dirty="0" smtClean="0"/>
              <a:t> </a:t>
            </a:r>
            <a:r>
              <a:rPr lang="nb-NO" sz="1600" dirty="0" err="1" smtClean="0"/>
              <a:t>increasingly</a:t>
            </a:r>
            <a:r>
              <a:rPr lang="nb-NO" sz="1600" dirty="0" smtClean="0"/>
              <a:t> </a:t>
            </a:r>
            <a:r>
              <a:rPr lang="nb-NO" sz="1600" dirty="0" err="1" smtClean="0"/>
              <a:t>becoming</a:t>
            </a:r>
            <a:r>
              <a:rPr lang="nb-NO" sz="1600" dirty="0" smtClean="0"/>
              <a:t> </a:t>
            </a:r>
            <a:r>
              <a:rPr lang="nb-NO" sz="1600" dirty="0" err="1" smtClean="0"/>
              <a:t>core</a:t>
            </a:r>
            <a:r>
              <a:rPr lang="nb-NO" sz="1600" dirty="0" smtClean="0"/>
              <a:t> </a:t>
            </a:r>
            <a:r>
              <a:rPr lang="nb-NO" sz="1600" dirty="0" err="1" smtClean="0"/>
              <a:t>sites</a:t>
            </a:r>
            <a:r>
              <a:rPr lang="nb-NO" sz="1600" dirty="0" smtClean="0"/>
              <a:t> for </a:t>
            </a:r>
            <a:r>
              <a:rPr lang="nb-NO" sz="1600" dirty="0" err="1" smtClean="0"/>
              <a:t>tracking</a:t>
            </a:r>
            <a:r>
              <a:rPr lang="nb-NO" sz="1600" dirty="0" smtClean="0"/>
              <a:t> </a:t>
            </a:r>
            <a:r>
              <a:rPr lang="nb-NO" sz="1600" dirty="0" err="1" smtClean="0"/>
              <a:t>behavior</a:t>
            </a:r>
            <a:r>
              <a:rPr lang="nb-NO" sz="1600" dirty="0" smtClean="0"/>
              <a:t>, for </a:t>
            </a:r>
            <a:r>
              <a:rPr lang="nb-NO" sz="1600" dirty="0" err="1" smtClean="0"/>
              <a:t>gathering</a:t>
            </a:r>
            <a:r>
              <a:rPr lang="nb-NO" sz="1600" dirty="0" smtClean="0"/>
              <a:t> data and for </a:t>
            </a:r>
            <a:r>
              <a:rPr lang="nb-NO" sz="1600" dirty="0" err="1" smtClean="0"/>
              <a:t>the</a:t>
            </a:r>
            <a:r>
              <a:rPr lang="nb-NO" sz="1600" dirty="0" smtClean="0"/>
              <a:t> </a:t>
            </a:r>
            <a:r>
              <a:rPr lang="nb-NO" sz="1600" dirty="0" err="1" smtClean="0"/>
              <a:t>making</a:t>
            </a:r>
            <a:r>
              <a:rPr lang="nb-NO" sz="1600" dirty="0" smtClean="0"/>
              <a:t> </a:t>
            </a:r>
            <a:r>
              <a:rPr lang="nb-NO" sz="1600" dirty="0" err="1" smtClean="0"/>
              <a:t>of</a:t>
            </a:r>
            <a:r>
              <a:rPr lang="nb-NO" sz="1600" dirty="0" smtClean="0"/>
              <a:t> </a:t>
            </a:r>
            <a:r>
              <a:rPr lang="nb-NO" sz="1600" dirty="0" err="1" smtClean="0"/>
              <a:t>markets</a:t>
            </a:r>
            <a:r>
              <a:rPr lang="nb-NO" sz="1600" dirty="0" smtClean="0"/>
              <a:t>. </a:t>
            </a:r>
          </a:p>
          <a:p>
            <a:r>
              <a:rPr lang="nb-NO" sz="1600" dirty="0" err="1" smtClean="0"/>
              <a:t>Which</a:t>
            </a:r>
            <a:r>
              <a:rPr lang="nb-NO" sz="1600" dirty="0" smtClean="0"/>
              <a:t> </a:t>
            </a:r>
            <a:r>
              <a:rPr lang="nb-NO" sz="1600" dirty="0" err="1" smtClean="0"/>
              <a:t>versions</a:t>
            </a:r>
            <a:r>
              <a:rPr lang="nb-NO" sz="1600" dirty="0" smtClean="0"/>
              <a:t> </a:t>
            </a:r>
            <a:r>
              <a:rPr lang="nb-NO" sz="1600" dirty="0" err="1" smtClean="0"/>
              <a:t>of</a:t>
            </a:r>
            <a:r>
              <a:rPr lang="nb-NO" sz="1600" dirty="0" smtClean="0"/>
              <a:t> </a:t>
            </a:r>
            <a:r>
              <a:rPr lang="nb-NO" sz="1600" dirty="0" err="1" smtClean="0"/>
              <a:t>the</a:t>
            </a:r>
            <a:r>
              <a:rPr lang="nb-NO" sz="1600" dirty="0" smtClean="0"/>
              <a:t> ‘</a:t>
            </a:r>
            <a:r>
              <a:rPr lang="nb-NO" sz="1600" dirty="0" err="1" smtClean="0"/>
              <a:t>the</a:t>
            </a:r>
            <a:r>
              <a:rPr lang="nb-NO" sz="1600" dirty="0" smtClean="0"/>
              <a:t> </a:t>
            </a:r>
            <a:r>
              <a:rPr lang="nb-NO" sz="1600" dirty="0" err="1" smtClean="0"/>
              <a:t>social</a:t>
            </a:r>
            <a:r>
              <a:rPr lang="nb-NO" sz="1600" dirty="0" smtClean="0"/>
              <a:t>’ and ‘</a:t>
            </a:r>
            <a:r>
              <a:rPr lang="nb-NO" sz="1600" dirty="0" err="1" smtClean="0"/>
              <a:t>the</a:t>
            </a:r>
            <a:r>
              <a:rPr lang="nb-NO" sz="1600" dirty="0" smtClean="0"/>
              <a:t> </a:t>
            </a:r>
            <a:r>
              <a:rPr lang="nb-NO" sz="1600" dirty="0" err="1" smtClean="0"/>
              <a:t>public</a:t>
            </a:r>
            <a:r>
              <a:rPr lang="nb-NO" sz="1600" dirty="0" smtClean="0"/>
              <a:t>’ </a:t>
            </a:r>
            <a:r>
              <a:rPr lang="nb-NO" sz="1600" dirty="0" err="1" smtClean="0"/>
              <a:t>are</a:t>
            </a:r>
            <a:r>
              <a:rPr lang="nb-NO" sz="1600" dirty="0" smtClean="0"/>
              <a:t> </a:t>
            </a:r>
            <a:r>
              <a:rPr lang="nb-NO" sz="1600" dirty="0" err="1" smtClean="0"/>
              <a:t>enacted</a:t>
            </a:r>
            <a:r>
              <a:rPr lang="nb-NO" sz="1600" dirty="0" smtClean="0"/>
              <a:t> by </a:t>
            </a:r>
            <a:r>
              <a:rPr lang="nb-NO" sz="1600" dirty="0" err="1" smtClean="0"/>
              <a:t>way</a:t>
            </a:r>
            <a:r>
              <a:rPr lang="nb-NO" sz="1600" dirty="0" smtClean="0"/>
              <a:t> </a:t>
            </a:r>
            <a:r>
              <a:rPr lang="nb-NO" sz="1600" dirty="0" err="1" smtClean="0"/>
              <a:t>of</a:t>
            </a:r>
            <a:r>
              <a:rPr lang="nb-NO" sz="1600" dirty="0" smtClean="0"/>
              <a:t> </a:t>
            </a:r>
            <a:r>
              <a:rPr lang="nb-NO" sz="1600" dirty="0" err="1" smtClean="0"/>
              <a:t>new</a:t>
            </a:r>
            <a:r>
              <a:rPr lang="nb-NO" sz="1600" dirty="0" smtClean="0"/>
              <a:t> </a:t>
            </a:r>
            <a:r>
              <a:rPr lang="nb-NO" sz="1600" dirty="0" err="1" smtClean="0"/>
              <a:t>social</a:t>
            </a:r>
            <a:r>
              <a:rPr lang="nb-NO" sz="1600" dirty="0" smtClean="0"/>
              <a:t> media and ‘</a:t>
            </a:r>
            <a:r>
              <a:rPr lang="nb-NO" sz="1600" dirty="0" err="1" smtClean="0"/>
              <a:t>the</a:t>
            </a:r>
            <a:r>
              <a:rPr lang="nb-NO" sz="1600" dirty="0" smtClean="0"/>
              <a:t> digital’? How </a:t>
            </a:r>
            <a:r>
              <a:rPr lang="nb-NO" sz="1600" dirty="0" err="1" smtClean="0"/>
              <a:t>can</a:t>
            </a:r>
            <a:r>
              <a:rPr lang="nb-NO" sz="1600" dirty="0" smtClean="0"/>
              <a:t> </a:t>
            </a:r>
            <a:r>
              <a:rPr lang="nb-NO" sz="1600" dirty="0" err="1" smtClean="0"/>
              <a:t>we</a:t>
            </a:r>
            <a:r>
              <a:rPr lang="nb-NO" sz="1600" dirty="0" smtClean="0"/>
              <a:t> understand </a:t>
            </a:r>
            <a:r>
              <a:rPr lang="nb-NO" sz="1600" dirty="0" err="1" smtClean="0"/>
              <a:t>new</a:t>
            </a:r>
            <a:r>
              <a:rPr lang="nb-NO" sz="1600" dirty="0" smtClean="0"/>
              <a:t> </a:t>
            </a:r>
            <a:r>
              <a:rPr lang="nb-NO" sz="1600" dirty="0" err="1" smtClean="0"/>
              <a:t>social</a:t>
            </a:r>
            <a:r>
              <a:rPr lang="nb-NO" sz="1600" dirty="0" smtClean="0"/>
              <a:t> media </a:t>
            </a:r>
            <a:r>
              <a:rPr lang="nb-NO" sz="1600" dirty="0" err="1" smtClean="0"/>
              <a:t>compared</a:t>
            </a:r>
            <a:r>
              <a:rPr lang="nb-NO" sz="1600" dirty="0" smtClean="0"/>
              <a:t> to </a:t>
            </a:r>
            <a:r>
              <a:rPr lang="nb-NO" sz="1600" dirty="0" err="1" smtClean="0"/>
              <a:t>other</a:t>
            </a:r>
            <a:r>
              <a:rPr lang="nb-NO" sz="1600" dirty="0" smtClean="0"/>
              <a:t> </a:t>
            </a:r>
            <a:r>
              <a:rPr lang="nb-NO" sz="1600" dirty="0" err="1" smtClean="0"/>
              <a:t>versions</a:t>
            </a:r>
            <a:r>
              <a:rPr lang="nb-NO" sz="1600" dirty="0" smtClean="0"/>
              <a:t> </a:t>
            </a:r>
            <a:r>
              <a:rPr lang="nb-NO" sz="1600" dirty="0" err="1" smtClean="0"/>
              <a:t>of</a:t>
            </a:r>
            <a:r>
              <a:rPr lang="nb-NO" sz="1600" dirty="0" smtClean="0"/>
              <a:t> </a:t>
            </a:r>
            <a:r>
              <a:rPr lang="nb-NO" sz="1600" dirty="0" err="1" smtClean="0"/>
              <a:t>publics</a:t>
            </a:r>
            <a:r>
              <a:rPr lang="nb-NO" sz="1600" dirty="0" smtClean="0"/>
              <a:t> and </a:t>
            </a:r>
            <a:r>
              <a:rPr lang="nb-NO" sz="1600" dirty="0" err="1" smtClean="0"/>
              <a:t>the</a:t>
            </a:r>
            <a:r>
              <a:rPr lang="nb-NO" sz="1600" dirty="0" smtClean="0"/>
              <a:t> </a:t>
            </a:r>
            <a:r>
              <a:rPr lang="nb-NO" sz="1600" dirty="0" err="1" smtClean="0"/>
              <a:t>social</a:t>
            </a:r>
            <a:r>
              <a:rPr lang="nb-NO" sz="1600" dirty="0" smtClean="0"/>
              <a:t>? How do </a:t>
            </a:r>
            <a:r>
              <a:rPr lang="nb-NO" sz="1600" dirty="0" err="1" smtClean="0"/>
              <a:t>publics</a:t>
            </a:r>
            <a:r>
              <a:rPr lang="nb-NO" sz="1600" dirty="0" smtClean="0"/>
              <a:t> and </a:t>
            </a:r>
            <a:r>
              <a:rPr lang="nb-NO" sz="1600" dirty="0" err="1" smtClean="0"/>
              <a:t>public</a:t>
            </a:r>
            <a:r>
              <a:rPr lang="nb-NO" sz="1600" dirty="0" smtClean="0"/>
              <a:t> opinion </a:t>
            </a:r>
            <a:r>
              <a:rPr lang="nb-NO" sz="1600" dirty="0" err="1" smtClean="0"/>
              <a:t>take</a:t>
            </a:r>
            <a:r>
              <a:rPr lang="nb-NO" sz="1600" dirty="0" smtClean="0"/>
              <a:t> part in shaping </a:t>
            </a:r>
            <a:r>
              <a:rPr lang="nb-NO" sz="1600" dirty="0" err="1" smtClean="0"/>
              <a:t>social</a:t>
            </a:r>
            <a:r>
              <a:rPr lang="nb-NO" sz="1600" dirty="0" smtClean="0"/>
              <a:t> and </a:t>
            </a:r>
            <a:r>
              <a:rPr lang="nb-NO" sz="1600" dirty="0" err="1" smtClean="0"/>
              <a:t>political</a:t>
            </a:r>
            <a:r>
              <a:rPr lang="nb-NO" sz="1600" dirty="0" smtClean="0"/>
              <a:t> </a:t>
            </a:r>
            <a:r>
              <a:rPr lang="nb-NO" sz="1600" dirty="0" err="1" smtClean="0"/>
              <a:t>issues</a:t>
            </a:r>
            <a:r>
              <a:rPr lang="nb-NO" sz="1600" dirty="0" smtClean="0"/>
              <a:t>? How </a:t>
            </a:r>
            <a:r>
              <a:rPr lang="nb-NO" sz="1600" dirty="0" err="1" smtClean="0"/>
              <a:t>are</a:t>
            </a:r>
            <a:r>
              <a:rPr lang="nb-NO" sz="1600" dirty="0" smtClean="0"/>
              <a:t> </a:t>
            </a:r>
            <a:r>
              <a:rPr lang="nb-NO" sz="1600" dirty="0" err="1" smtClean="0"/>
              <a:t>participation</a:t>
            </a:r>
            <a:r>
              <a:rPr lang="nb-NO" sz="1600" dirty="0" smtClean="0"/>
              <a:t> co-</a:t>
            </a:r>
            <a:r>
              <a:rPr lang="nb-NO" sz="1600" dirty="0" err="1" smtClean="0"/>
              <a:t>produced</a:t>
            </a:r>
            <a:r>
              <a:rPr lang="nb-NO" sz="1600" dirty="0" smtClean="0"/>
              <a:t> </a:t>
            </a:r>
            <a:r>
              <a:rPr lang="nb-NO" sz="1600" dirty="0" err="1" smtClean="0"/>
              <a:t>with</a:t>
            </a:r>
            <a:r>
              <a:rPr lang="nb-NO" sz="1600" dirty="0" smtClean="0"/>
              <a:t> </a:t>
            </a:r>
            <a:r>
              <a:rPr lang="nb-NO" sz="1600" dirty="0" err="1" smtClean="0"/>
              <a:t>market</a:t>
            </a:r>
            <a:r>
              <a:rPr lang="nb-NO" sz="1600" dirty="0" smtClean="0"/>
              <a:t> </a:t>
            </a:r>
            <a:r>
              <a:rPr lang="nb-NO" sz="1600" dirty="0" err="1" smtClean="0"/>
              <a:t>devices</a:t>
            </a:r>
            <a:r>
              <a:rPr lang="nb-NO" sz="1600" dirty="0" smtClean="0"/>
              <a:t>, </a:t>
            </a:r>
            <a:r>
              <a:rPr lang="nb-NO" sz="1600" dirty="0" err="1" smtClean="0"/>
              <a:t>objects</a:t>
            </a:r>
            <a:r>
              <a:rPr lang="nb-NO" sz="1600" dirty="0" smtClean="0"/>
              <a:t> and </a:t>
            </a:r>
            <a:r>
              <a:rPr lang="nb-NO" sz="1600" dirty="0" err="1" smtClean="0"/>
              <a:t>technological</a:t>
            </a:r>
            <a:r>
              <a:rPr lang="nb-NO" sz="1600" dirty="0" smtClean="0"/>
              <a:t> </a:t>
            </a:r>
            <a:r>
              <a:rPr lang="nb-NO" sz="1600" dirty="0" err="1" smtClean="0"/>
              <a:t>devices</a:t>
            </a:r>
            <a:r>
              <a:rPr lang="nb-NO" sz="1600" dirty="0" smtClean="0"/>
              <a:t>? </a:t>
            </a:r>
          </a:p>
          <a:p>
            <a:r>
              <a:rPr lang="nb-NO" sz="1600" dirty="0" err="1" smtClean="0"/>
              <a:t>Science</a:t>
            </a:r>
            <a:r>
              <a:rPr lang="nb-NO" sz="1600" dirty="0" smtClean="0"/>
              <a:t> and Technology Studies (STS) has </a:t>
            </a:r>
            <a:r>
              <a:rPr lang="nb-NO" sz="1600" dirty="0" err="1" smtClean="0"/>
              <a:t>always</a:t>
            </a:r>
            <a:r>
              <a:rPr lang="nb-NO" sz="1600" dirty="0" smtClean="0"/>
              <a:t> </a:t>
            </a:r>
            <a:r>
              <a:rPr lang="nb-NO" sz="1600" dirty="0" err="1" smtClean="0"/>
              <a:t>been</a:t>
            </a:r>
            <a:r>
              <a:rPr lang="nb-NO" sz="1600" dirty="0" smtClean="0"/>
              <a:t> </a:t>
            </a:r>
            <a:r>
              <a:rPr lang="nb-NO" sz="1600" dirty="0" err="1" smtClean="0"/>
              <a:t>concerned</a:t>
            </a:r>
            <a:r>
              <a:rPr lang="nb-NO" sz="1600" dirty="0" smtClean="0"/>
              <a:t> </a:t>
            </a:r>
            <a:r>
              <a:rPr lang="nb-NO" sz="1600" dirty="0" err="1" smtClean="0"/>
              <a:t>with</a:t>
            </a:r>
            <a:r>
              <a:rPr lang="nb-NO" sz="1600" dirty="0" smtClean="0"/>
              <a:t> </a:t>
            </a:r>
            <a:r>
              <a:rPr lang="nb-NO" sz="1600" dirty="0" err="1" smtClean="0"/>
              <a:t>how</a:t>
            </a:r>
            <a:r>
              <a:rPr lang="nb-NO" sz="1600" dirty="0" smtClean="0"/>
              <a:t> </a:t>
            </a:r>
            <a:r>
              <a:rPr lang="nb-NO" sz="1600" dirty="0" err="1" smtClean="0"/>
              <a:t>science</a:t>
            </a:r>
            <a:r>
              <a:rPr lang="nb-NO" sz="1600" dirty="0" smtClean="0"/>
              <a:t> and </a:t>
            </a:r>
            <a:r>
              <a:rPr lang="nb-NO" sz="1600" dirty="0" err="1" smtClean="0"/>
              <a:t>technology</a:t>
            </a:r>
            <a:r>
              <a:rPr lang="nb-NO" sz="1600" dirty="0" smtClean="0"/>
              <a:t> </a:t>
            </a:r>
            <a:r>
              <a:rPr lang="nb-NO" sz="1600" dirty="0" err="1" smtClean="0"/>
              <a:t>take</a:t>
            </a:r>
            <a:r>
              <a:rPr lang="nb-NO" sz="1600" dirty="0" smtClean="0"/>
              <a:t> part in </a:t>
            </a:r>
            <a:r>
              <a:rPr lang="nb-NO" sz="1600" dirty="0" err="1" smtClean="0"/>
              <a:t>producing</a:t>
            </a:r>
            <a:r>
              <a:rPr lang="nb-NO" sz="1600" dirty="0" smtClean="0"/>
              <a:t> </a:t>
            </a:r>
            <a:r>
              <a:rPr lang="nb-NO" sz="1600" dirty="0" err="1" smtClean="0"/>
              <a:t>the</a:t>
            </a:r>
            <a:r>
              <a:rPr lang="nb-NO" sz="1600" dirty="0" smtClean="0"/>
              <a:t> </a:t>
            </a:r>
            <a:r>
              <a:rPr lang="nb-NO" sz="1600" dirty="0" err="1" smtClean="0"/>
              <a:t>social</a:t>
            </a:r>
            <a:r>
              <a:rPr lang="nb-NO" sz="1600" dirty="0" smtClean="0"/>
              <a:t>.  The </a:t>
            </a:r>
            <a:r>
              <a:rPr lang="nb-NO" sz="1600" dirty="0" err="1" smtClean="0"/>
              <a:t>objective</a:t>
            </a:r>
            <a:r>
              <a:rPr lang="nb-NO" sz="1600" dirty="0" smtClean="0"/>
              <a:t> </a:t>
            </a:r>
            <a:r>
              <a:rPr lang="nb-NO" sz="1600" dirty="0" err="1" smtClean="0"/>
              <a:t>of</a:t>
            </a:r>
            <a:r>
              <a:rPr lang="nb-NO" sz="1600" dirty="0" smtClean="0"/>
              <a:t> </a:t>
            </a:r>
            <a:r>
              <a:rPr lang="nb-NO" sz="1600" dirty="0" err="1" smtClean="0"/>
              <a:t>this</a:t>
            </a:r>
            <a:r>
              <a:rPr lang="nb-NO" sz="1600" dirty="0" smtClean="0"/>
              <a:t> </a:t>
            </a:r>
            <a:r>
              <a:rPr lang="nb-NO" sz="1600" dirty="0" err="1" smtClean="0"/>
              <a:t>theme</a:t>
            </a:r>
            <a:r>
              <a:rPr lang="nb-NO" sz="1600" dirty="0" smtClean="0"/>
              <a:t> is to </a:t>
            </a:r>
            <a:r>
              <a:rPr lang="nb-NO" sz="1600" dirty="0" err="1" smtClean="0"/>
              <a:t>explore</a:t>
            </a:r>
            <a:r>
              <a:rPr lang="nb-NO" sz="1600" dirty="0"/>
              <a:t> </a:t>
            </a:r>
            <a:r>
              <a:rPr lang="nb-NO" sz="1600" dirty="0" err="1" smtClean="0"/>
              <a:t>this</a:t>
            </a:r>
            <a:r>
              <a:rPr lang="nb-NO" sz="1600" dirty="0" smtClean="0"/>
              <a:t> </a:t>
            </a:r>
            <a:r>
              <a:rPr lang="nb-NO" sz="1600" dirty="0" err="1" smtClean="0"/>
              <a:t>topic</a:t>
            </a:r>
            <a:r>
              <a:rPr lang="nb-NO" sz="1600" dirty="0" smtClean="0"/>
              <a:t> </a:t>
            </a:r>
            <a:r>
              <a:rPr lang="nb-NO" sz="1600" dirty="0" err="1" smtClean="0"/>
              <a:t>further</a:t>
            </a:r>
            <a:r>
              <a:rPr lang="nb-NO" sz="1600" dirty="0" smtClean="0"/>
              <a:t> in </a:t>
            </a:r>
            <a:r>
              <a:rPr lang="nb-NO" sz="1600" dirty="0" err="1" smtClean="0"/>
              <a:t>relation</a:t>
            </a:r>
            <a:r>
              <a:rPr lang="nb-NO" sz="1600" dirty="0" smtClean="0"/>
              <a:t> to </a:t>
            </a:r>
            <a:r>
              <a:rPr lang="nb-NO" sz="1600" dirty="0" err="1" smtClean="0"/>
              <a:t>the</a:t>
            </a:r>
            <a:r>
              <a:rPr lang="nb-NO" sz="1600" dirty="0" smtClean="0"/>
              <a:t> digital and </a:t>
            </a:r>
            <a:r>
              <a:rPr lang="nb-NO" sz="1600" dirty="0" err="1" smtClean="0"/>
              <a:t>new</a:t>
            </a:r>
            <a:r>
              <a:rPr lang="nb-NO" sz="1600" dirty="0" smtClean="0"/>
              <a:t> </a:t>
            </a:r>
            <a:r>
              <a:rPr lang="nb-NO" sz="1600" dirty="0" err="1" smtClean="0"/>
              <a:t>social</a:t>
            </a:r>
            <a:r>
              <a:rPr lang="nb-NO" sz="1600" dirty="0" smtClean="0"/>
              <a:t> media. This </a:t>
            </a:r>
            <a:r>
              <a:rPr lang="nb-NO" sz="1600" dirty="0" err="1" smtClean="0"/>
              <a:t>theme</a:t>
            </a:r>
            <a:r>
              <a:rPr lang="nb-NO" sz="1600" dirty="0" smtClean="0"/>
              <a:t> </a:t>
            </a:r>
            <a:r>
              <a:rPr lang="nb-NO" sz="1600" dirty="0" err="1" smtClean="0"/>
              <a:t>will</a:t>
            </a:r>
            <a:r>
              <a:rPr lang="nb-NO" sz="1600" dirty="0" smtClean="0"/>
              <a:t> </a:t>
            </a:r>
            <a:r>
              <a:rPr lang="nb-NO" sz="1600" dirty="0" err="1" smtClean="0"/>
              <a:t>also</a:t>
            </a:r>
            <a:r>
              <a:rPr lang="nb-NO" sz="1600" dirty="0" smtClean="0"/>
              <a:t> </a:t>
            </a:r>
            <a:r>
              <a:rPr lang="nb-NO" sz="1600" dirty="0" err="1" smtClean="0"/>
              <a:t>explore</a:t>
            </a:r>
            <a:r>
              <a:rPr lang="nb-NO" sz="1600" dirty="0" smtClean="0"/>
              <a:t> </a:t>
            </a:r>
            <a:r>
              <a:rPr lang="nb-NO" sz="1600" dirty="0" err="1" smtClean="0"/>
              <a:t>how</a:t>
            </a:r>
            <a:r>
              <a:rPr lang="nb-NO" sz="1600" dirty="0" smtClean="0"/>
              <a:t> </a:t>
            </a:r>
            <a:r>
              <a:rPr lang="nb-NO" sz="1600" dirty="0" err="1" smtClean="0"/>
              <a:t>technologies</a:t>
            </a:r>
            <a:r>
              <a:rPr lang="nb-NO" sz="1600" dirty="0" smtClean="0"/>
              <a:t> </a:t>
            </a:r>
            <a:r>
              <a:rPr lang="nb-NO" sz="1600" dirty="0" err="1" smtClean="0"/>
              <a:t>take</a:t>
            </a:r>
            <a:r>
              <a:rPr lang="nb-NO" sz="1600" dirty="0" smtClean="0"/>
              <a:t> part in </a:t>
            </a:r>
            <a:r>
              <a:rPr lang="nb-NO" sz="1600" dirty="0" err="1" smtClean="0"/>
              <a:t>producing</a:t>
            </a:r>
            <a:r>
              <a:rPr lang="nb-NO" sz="1600" dirty="0" smtClean="0"/>
              <a:t> </a:t>
            </a:r>
            <a:r>
              <a:rPr lang="nb-NO" sz="1600" dirty="0" err="1" smtClean="0"/>
              <a:t>both</a:t>
            </a:r>
            <a:r>
              <a:rPr lang="nb-NO" sz="1600" dirty="0" smtClean="0"/>
              <a:t> </a:t>
            </a:r>
            <a:r>
              <a:rPr lang="nb-NO" sz="1600" dirty="0" err="1" smtClean="0"/>
              <a:t>issues</a:t>
            </a:r>
            <a:r>
              <a:rPr lang="nb-NO" sz="1600" dirty="0" smtClean="0"/>
              <a:t> and </a:t>
            </a:r>
            <a:r>
              <a:rPr lang="nb-NO" sz="1600" dirty="0" err="1" smtClean="0"/>
              <a:t>new</a:t>
            </a:r>
            <a:r>
              <a:rPr lang="nb-NO" sz="1600" dirty="0" smtClean="0"/>
              <a:t> </a:t>
            </a:r>
            <a:r>
              <a:rPr lang="nb-NO" sz="1600" dirty="0" err="1" smtClean="0"/>
              <a:t>publics</a:t>
            </a:r>
            <a:r>
              <a:rPr lang="nb-NO" sz="1600" dirty="0" smtClean="0"/>
              <a:t>. STS </a:t>
            </a:r>
            <a:r>
              <a:rPr lang="nb-NO" sz="1600" dirty="0" err="1" smtClean="0"/>
              <a:t>research</a:t>
            </a:r>
            <a:r>
              <a:rPr lang="nb-NO" sz="1600" dirty="0" smtClean="0"/>
              <a:t> </a:t>
            </a:r>
            <a:r>
              <a:rPr lang="nb-NO" sz="1600" dirty="0" err="1" smtClean="0"/>
              <a:t>will</a:t>
            </a:r>
            <a:r>
              <a:rPr lang="nb-NO" sz="1600" dirty="0" smtClean="0"/>
              <a:t> be </a:t>
            </a:r>
            <a:r>
              <a:rPr lang="nb-NO" sz="1600" dirty="0" err="1" smtClean="0"/>
              <a:t>drawn</a:t>
            </a:r>
            <a:r>
              <a:rPr lang="nb-NO" sz="1600" dirty="0" smtClean="0"/>
              <a:t> </a:t>
            </a:r>
            <a:r>
              <a:rPr lang="nb-NO" sz="1600" dirty="0" err="1" smtClean="0"/>
              <a:t>together</a:t>
            </a:r>
            <a:r>
              <a:rPr lang="nb-NO" sz="1600" dirty="0" smtClean="0"/>
              <a:t> </a:t>
            </a:r>
            <a:r>
              <a:rPr lang="nb-NO" sz="1600" dirty="0" err="1" smtClean="0"/>
              <a:t>with</a:t>
            </a:r>
            <a:r>
              <a:rPr lang="nb-NO" sz="1600" dirty="0" smtClean="0"/>
              <a:t> media studies and </a:t>
            </a:r>
            <a:r>
              <a:rPr lang="nb-NO" sz="1600" dirty="0" err="1" smtClean="0"/>
              <a:t>market</a:t>
            </a:r>
            <a:r>
              <a:rPr lang="nb-NO" sz="1600" dirty="0" smtClean="0"/>
              <a:t> </a:t>
            </a:r>
            <a:r>
              <a:rPr lang="nb-NO" sz="1600" dirty="0" err="1" smtClean="0"/>
              <a:t>research</a:t>
            </a:r>
            <a:r>
              <a:rPr lang="nb-NO" sz="1600" dirty="0" smtClean="0"/>
              <a:t>.    </a:t>
            </a:r>
          </a:p>
        </p:txBody>
      </p:sp>
    </p:spTree>
    <p:extLst>
      <p:ext uri="{BB962C8B-B14F-4D97-AF65-F5344CB8AC3E}">
        <p14:creationId xmlns:p14="http://schemas.microsoft.com/office/powerpoint/2010/main" val="3921273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b-NO" sz="2800" dirty="0" smtClean="0"/>
              <a:t>TIK </a:t>
            </a:r>
            <a:r>
              <a:rPr lang="nb-NO" sz="2800" dirty="0" err="1" smtClean="0"/>
              <a:t>PrOJECTS</a:t>
            </a:r>
            <a:r>
              <a:rPr lang="nb-NO" sz="2800" dirty="0" smtClean="0"/>
              <a:t> </a:t>
            </a:r>
            <a:br>
              <a:rPr lang="nb-NO" sz="2800" dirty="0" smtClean="0"/>
            </a:br>
            <a:r>
              <a:rPr lang="nb-NO" sz="2800" dirty="0" smtClean="0"/>
              <a:t>TO WHICH THE THEMES ARE ATTACHED</a:t>
            </a:r>
            <a:endParaRPr lang="nb-NO" sz="2800" dirty="0"/>
          </a:p>
        </p:txBody>
      </p:sp>
      <p:sp>
        <p:nvSpPr>
          <p:cNvPr id="3" name="Content Placeholder 2"/>
          <p:cNvSpPr>
            <a:spLocks noGrp="1"/>
          </p:cNvSpPr>
          <p:nvPr>
            <p:ph idx="1"/>
          </p:nvPr>
        </p:nvSpPr>
        <p:spPr/>
        <p:txBody>
          <a:bodyPr>
            <a:normAutofit lnSpcReduction="10000"/>
          </a:bodyPr>
          <a:lstStyle/>
          <a:p>
            <a:r>
              <a:rPr lang="nb-NO" dirty="0" smtClean="0"/>
              <a:t>IPCC </a:t>
            </a:r>
            <a:r>
              <a:rPr lang="nb-NO" dirty="0" err="1" smtClean="0"/>
              <a:t>Assessment</a:t>
            </a:r>
            <a:r>
              <a:rPr lang="nb-NO" dirty="0" smtClean="0"/>
              <a:t> Reports 5 in Europe, </a:t>
            </a:r>
            <a:r>
              <a:rPr lang="nb-NO" dirty="0" err="1" smtClean="0"/>
              <a:t>with</a:t>
            </a:r>
            <a:r>
              <a:rPr lang="nb-NO" dirty="0" smtClean="0"/>
              <a:t> Cicero, Center for International </a:t>
            </a:r>
            <a:r>
              <a:rPr lang="nb-NO" dirty="0" err="1" smtClean="0"/>
              <a:t>Climate</a:t>
            </a:r>
            <a:r>
              <a:rPr lang="nb-NO" dirty="0" smtClean="0"/>
              <a:t> and </a:t>
            </a:r>
            <a:r>
              <a:rPr lang="nb-NO" dirty="0" err="1" smtClean="0"/>
              <a:t>Environmental</a:t>
            </a:r>
            <a:r>
              <a:rPr lang="nb-NO" dirty="0" smtClean="0"/>
              <a:t> Research</a:t>
            </a:r>
          </a:p>
          <a:p>
            <a:r>
              <a:rPr lang="nb-NO" dirty="0" smtClean="0"/>
              <a:t>The </a:t>
            </a:r>
            <a:r>
              <a:rPr lang="nb-NO" dirty="0" err="1" smtClean="0"/>
              <a:t>Good</a:t>
            </a:r>
            <a:r>
              <a:rPr lang="nb-NO" dirty="0" smtClean="0"/>
              <a:t> </a:t>
            </a:r>
            <a:r>
              <a:rPr lang="nb-NO" dirty="0" err="1" smtClean="0"/>
              <a:t>Economy</a:t>
            </a:r>
            <a:r>
              <a:rPr lang="nb-NO" dirty="0" smtClean="0"/>
              <a:t>: </a:t>
            </a:r>
            <a:r>
              <a:rPr lang="nb-NO" dirty="0" err="1" smtClean="0"/>
              <a:t>Biocapitalization</a:t>
            </a:r>
            <a:r>
              <a:rPr lang="nb-NO" dirty="0" smtClean="0"/>
              <a:t> and </a:t>
            </a:r>
            <a:r>
              <a:rPr lang="nb-NO" dirty="0" err="1" smtClean="0"/>
              <a:t>the</a:t>
            </a:r>
            <a:r>
              <a:rPr lang="nb-NO" dirty="0" smtClean="0"/>
              <a:t> </a:t>
            </a:r>
            <a:r>
              <a:rPr lang="nb-NO" dirty="0" err="1" smtClean="0"/>
              <a:t>little</a:t>
            </a:r>
            <a:r>
              <a:rPr lang="nb-NO" dirty="0" smtClean="0"/>
              <a:t> </a:t>
            </a:r>
            <a:r>
              <a:rPr lang="nb-NO" dirty="0" err="1" smtClean="0"/>
              <a:t>tools</a:t>
            </a:r>
            <a:r>
              <a:rPr lang="nb-NO" dirty="0" smtClean="0"/>
              <a:t> </a:t>
            </a:r>
            <a:r>
              <a:rPr lang="nb-NO" dirty="0" err="1" smtClean="0"/>
              <a:t>of</a:t>
            </a:r>
            <a:r>
              <a:rPr lang="nb-NO" dirty="0" smtClean="0"/>
              <a:t> </a:t>
            </a:r>
            <a:r>
              <a:rPr lang="nb-NO" dirty="0" err="1" smtClean="0"/>
              <a:t>valuation</a:t>
            </a:r>
            <a:endParaRPr lang="nb-NO" dirty="0" smtClean="0"/>
          </a:p>
          <a:p>
            <a:r>
              <a:rPr lang="nb-NO" dirty="0" smtClean="0"/>
              <a:t>The </a:t>
            </a:r>
            <a:r>
              <a:rPr lang="nb-NO" dirty="0" err="1" smtClean="0"/>
              <a:t>Aquagenome</a:t>
            </a:r>
            <a:r>
              <a:rPr lang="nb-NO" dirty="0" smtClean="0"/>
              <a:t> </a:t>
            </a:r>
            <a:r>
              <a:rPr lang="nb-NO" dirty="0" err="1" smtClean="0"/>
              <a:t>project</a:t>
            </a:r>
            <a:r>
              <a:rPr lang="nb-NO" dirty="0"/>
              <a:t> http://www.aquagenome.uio.no/</a:t>
            </a:r>
            <a:endParaRPr lang="nb-NO" dirty="0" smtClean="0"/>
          </a:p>
          <a:p>
            <a:r>
              <a:rPr lang="nb-NO" dirty="0" err="1" smtClean="0"/>
              <a:t>When</a:t>
            </a:r>
            <a:r>
              <a:rPr lang="nb-NO" dirty="0" smtClean="0"/>
              <a:t> </a:t>
            </a:r>
            <a:r>
              <a:rPr lang="nb-NO" dirty="0" err="1" smtClean="0"/>
              <a:t>authorities</a:t>
            </a:r>
            <a:r>
              <a:rPr lang="nb-NO" dirty="0" smtClean="0"/>
              <a:t> </a:t>
            </a:r>
            <a:r>
              <a:rPr lang="nb-NO" dirty="0" err="1" smtClean="0"/>
              <a:t>meet</a:t>
            </a:r>
            <a:r>
              <a:rPr lang="nb-NO" dirty="0" smtClean="0"/>
              <a:t>, </a:t>
            </a:r>
            <a:r>
              <a:rPr lang="nb-NO" dirty="0" err="1" smtClean="0"/>
              <a:t>with</a:t>
            </a:r>
            <a:r>
              <a:rPr lang="nb-NO" dirty="0" smtClean="0"/>
              <a:t> (</a:t>
            </a:r>
            <a:r>
              <a:rPr lang="nb-NO" dirty="0" err="1" smtClean="0"/>
              <a:t>among</a:t>
            </a:r>
            <a:r>
              <a:rPr lang="nb-NO" dirty="0" smtClean="0"/>
              <a:t> </a:t>
            </a:r>
            <a:r>
              <a:rPr lang="nb-NO" dirty="0" err="1" smtClean="0"/>
              <a:t>others</a:t>
            </a:r>
            <a:r>
              <a:rPr lang="nb-NO" dirty="0" smtClean="0"/>
              <a:t>) John Law and Ingunn Moser</a:t>
            </a:r>
          </a:p>
          <a:p>
            <a:r>
              <a:rPr lang="nb-NO" dirty="0" smtClean="0"/>
              <a:t>Care at a </a:t>
            </a:r>
            <a:r>
              <a:rPr lang="nb-NO" dirty="0" err="1" smtClean="0"/>
              <a:t>distance</a:t>
            </a:r>
            <a:r>
              <a:rPr lang="nb-NO" dirty="0" smtClean="0"/>
              <a:t>, </a:t>
            </a:r>
            <a:r>
              <a:rPr lang="nb-NO" dirty="0" err="1" smtClean="0"/>
              <a:t>with</a:t>
            </a:r>
            <a:r>
              <a:rPr lang="nb-NO" dirty="0" smtClean="0"/>
              <a:t> Diakonhjemmet</a:t>
            </a:r>
          </a:p>
          <a:p>
            <a:r>
              <a:rPr lang="nb-NO" dirty="0" smtClean="0"/>
              <a:t>The Oslo-Berkeley </a:t>
            </a:r>
            <a:r>
              <a:rPr lang="nb-NO" dirty="0" err="1" smtClean="0"/>
              <a:t>initiative</a:t>
            </a:r>
            <a:r>
              <a:rPr lang="nb-NO" dirty="0" smtClean="0"/>
              <a:t> </a:t>
            </a:r>
            <a:r>
              <a:rPr lang="nb-NO" dirty="0" err="1" smtClean="0"/>
              <a:t>on</a:t>
            </a:r>
            <a:r>
              <a:rPr lang="nb-NO" dirty="0" smtClean="0"/>
              <a:t> </a:t>
            </a:r>
            <a:r>
              <a:rPr lang="nb-NO" dirty="0" err="1" smtClean="0"/>
              <a:t>valuation</a:t>
            </a:r>
            <a:r>
              <a:rPr lang="nb-NO" dirty="0" smtClean="0"/>
              <a:t> studies.</a:t>
            </a:r>
          </a:p>
          <a:p>
            <a:pPr marL="114300" indent="0">
              <a:buNone/>
            </a:pPr>
            <a:endParaRPr lang="nb-NO" sz="2000" dirty="0"/>
          </a:p>
        </p:txBody>
      </p:sp>
    </p:spTree>
    <p:extLst>
      <p:ext uri="{BB962C8B-B14F-4D97-AF65-F5344CB8AC3E}">
        <p14:creationId xmlns:p14="http://schemas.microsoft.com/office/powerpoint/2010/main" val="3174714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b-NO" sz="2800" dirty="0" smtClean="0"/>
              <a:t>Research </a:t>
            </a:r>
            <a:r>
              <a:rPr lang="nb-NO" sz="2800" dirty="0" err="1" smtClean="0"/>
              <a:t>InterestS</a:t>
            </a:r>
            <a:r>
              <a:rPr lang="nb-NO" sz="2800" dirty="0" smtClean="0"/>
              <a:t> And</a:t>
            </a:r>
            <a:br>
              <a:rPr lang="nb-NO" sz="2800" dirty="0" smtClean="0"/>
            </a:br>
            <a:r>
              <a:rPr lang="nb-NO" sz="2800" dirty="0" err="1" smtClean="0"/>
              <a:t>approaches</a:t>
            </a:r>
            <a:endParaRPr lang="nb-NO" sz="2800" dirty="0"/>
          </a:p>
        </p:txBody>
      </p:sp>
      <p:sp>
        <p:nvSpPr>
          <p:cNvPr id="3" name="Content Placeholder 2"/>
          <p:cNvSpPr>
            <a:spLocks noGrp="1"/>
          </p:cNvSpPr>
          <p:nvPr>
            <p:ph idx="1"/>
          </p:nvPr>
        </p:nvSpPr>
        <p:spPr/>
        <p:txBody>
          <a:bodyPr>
            <a:normAutofit lnSpcReduction="10000"/>
          </a:bodyPr>
          <a:lstStyle/>
          <a:p>
            <a:pPr marL="114300" indent="0">
              <a:buNone/>
            </a:pPr>
            <a:r>
              <a:rPr lang="nb-NO" dirty="0" smtClean="0"/>
              <a:t>Key </a:t>
            </a:r>
            <a:r>
              <a:rPr lang="nb-NO" dirty="0" err="1" smtClean="0"/>
              <a:t>interest</a:t>
            </a:r>
            <a:r>
              <a:rPr lang="nb-NO" dirty="0" smtClean="0"/>
              <a:t>: How is it </a:t>
            </a:r>
            <a:r>
              <a:rPr lang="nb-NO" dirty="0" err="1" smtClean="0"/>
              <a:t>that</a:t>
            </a:r>
            <a:r>
              <a:rPr lang="nb-NO" dirty="0" smtClean="0"/>
              <a:t> </a:t>
            </a:r>
            <a:r>
              <a:rPr lang="nb-NO" dirty="0" err="1" smtClean="0"/>
              <a:t>science</a:t>
            </a:r>
            <a:r>
              <a:rPr lang="nb-NO" dirty="0" smtClean="0"/>
              <a:t>, different forms </a:t>
            </a:r>
            <a:r>
              <a:rPr lang="nb-NO" dirty="0" err="1" smtClean="0"/>
              <a:t>of</a:t>
            </a:r>
            <a:r>
              <a:rPr lang="nb-NO" dirty="0" smtClean="0"/>
              <a:t> </a:t>
            </a:r>
            <a:r>
              <a:rPr lang="nb-NO" dirty="0" err="1" smtClean="0"/>
              <a:t>knowledge</a:t>
            </a:r>
            <a:r>
              <a:rPr lang="nb-NO" dirty="0" smtClean="0"/>
              <a:t> and </a:t>
            </a:r>
            <a:r>
              <a:rPr lang="nb-NO" dirty="0" err="1" smtClean="0"/>
              <a:t>expertise</a:t>
            </a:r>
            <a:r>
              <a:rPr lang="nb-NO" dirty="0" smtClean="0"/>
              <a:t>, </a:t>
            </a:r>
            <a:r>
              <a:rPr lang="nb-NO" dirty="0" err="1" smtClean="0"/>
              <a:t>take</a:t>
            </a:r>
            <a:r>
              <a:rPr lang="nb-NO" dirty="0" smtClean="0"/>
              <a:t> part in </a:t>
            </a:r>
            <a:r>
              <a:rPr lang="nb-NO" dirty="0" err="1" smtClean="0"/>
              <a:t>politics</a:t>
            </a:r>
            <a:r>
              <a:rPr lang="nb-NO" dirty="0"/>
              <a:t> </a:t>
            </a:r>
            <a:r>
              <a:rPr lang="nb-NO" dirty="0" smtClean="0"/>
              <a:t>and </a:t>
            </a:r>
            <a:r>
              <a:rPr lang="nb-NO" dirty="0" err="1" smtClean="0"/>
              <a:t>administration</a:t>
            </a:r>
            <a:r>
              <a:rPr lang="nb-NO" dirty="0" smtClean="0"/>
              <a:t>? </a:t>
            </a:r>
            <a:r>
              <a:rPr lang="nb-NO" dirty="0" err="1" smtClean="0"/>
              <a:t>What</a:t>
            </a:r>
            <a:r>
              <a:rPr lang="nb-NO" dirty="0" smtClean="0"/>
              <a:t> </a:t>
            </a:r>
            <a:r>
              <a:rPr lang="nb-NO" dirty="0" err="1" smtClean="0"/>
              <a:t>role</a:t>
            </a:r>
            <a:r>
              <a:rPr lang="nb-NO" dirty="0" smtClean="0"/>
              <a:t> </a:t>
            </a:r>
            <a:r>
              <a:rPr lang="nb-NO" dirty="0" err="1" smtClean="0"/>
              <a:t>does</a:t>
            </a:r>
            <a:r>
              <a:rPr lang="nb-NO" dirty="0" smtClean="0"/>
              <a:t> </a:t>
            </a:r>
            <a:r>
              <a:rPr lang="nb-NO" dirty="0" err="1" smtClean="0"/>
              <a:t>knowledge</a:t>
            </a:r>
            <a:r>
              <a:rPr lang="nb-NO" dirty="0" smtClean="0"/>
              <a:t> play in </a:t>
            </a:r>
            <a:r>
              <a:rPr lang="nb-NO" dirty="0" err="1" smtClean="0"/>
              <a:t>politics</a:t>
            </a:r>
            <a:r>
              <a:rPr lang="nb-NO" dirty="0" smtClean="0"/>
              <a:t>? </a:t>
            </a:r>
            <a:r>
              <a:rPr lang="nb-NO" dirty="0" err="1" smtClean="0"/>
              <a:t>What</a:t>
            </a:r>
            <a:r>
              <a:rPr lang="nb-NO" dirty="0" smtClean="0"/>
              <a:t> </a:t>
            </a:r>
            <a:r>
              <a:rPr lang="nb-NO" dirty="0" err="1" smtClean="0"/>
              <a:t>kind</a:t>
            </a:r>
            <a:r>
              <a:rPr lang="nb-NO" dirty="0" smtClean="0"/>
              <a:t> </a:t>
            </a:r>
            <a:r>
              <a:rPr lang="nb-NO" dirty="0" err="1" smtClean="0"/>
              <a:t>of</a:t>
            </a:r>
            <a:r>
              <a:rPr lang="nb-NO" dirty="0" smtClean="0"/>
              <a:t> </a:t>
            </a:r>
            <a:r>
              <a:rPr lang="nb-NO" dirty="0" err="1" smtClean="0"/>
              <a:t>knowledge</a:t>
            </a:r>
            <a:r>
              <a:rPr lang="nb-NO" dirty="0" smtClean="0"/>
              <a:t> is </a:t>
            </a:r>
            <a:r>
              <a:rPr lang="nb-NO" dirty="0" err="1" smtClean="0"/>
              <a:t>taken</a:t>
            </a:r>
            <a:r>
              <a:rPr lang="nb-NO" dirty="0" smtClean="0"/>
              <a:t> </a:t>
            </a:r>
            <a:r>
              <a:rPr lang="nb-NO" dirty="0" err="1" smtClean="0"/>
              <a:t>into</a:t>
            </a:r>
            <a:r>
              <a:rPr lang="nb-NO" dirty="0" smtClean="0"/>
              <a:t> </a:t>
            </a:r>
            <a:r>
              <a:rPr lang="nb-NO" dirty="0" err="1" smtClean="0"/>
              <a:t>account</a:t>
            </a:r>
            <a:r>
              <a:rPr lang="nb-NO" dirty="0" smtClean="0"/>
              <a:t>? With </a:t>
            </a:r>
            <a:r>
              <a:rPr lang="nb-NO" dirty="0" err="1" smtClean="0"/>
              <a:t>which</a:t>
            </a:r>
            <a:r>
              <a:rPr lang="nb-NO" dirty="0" smtClean="0"/>
              <a:t> </a:t>
            </a:r>
            <a:r>
              <a:rPr lang="nb-NO" dirty="0" err="1" smtClean="0"/>
              <a:t>consequences</a:t>
            </a:r>
            <a:r>
              <a:rPr lang="nb-NO" dirty="0" smtClean="0"/>
              <a:t>?</a:t>
            </a:r>
          </a:p>
          <a:p>
            <a:pPr marL="114300" indent="0">
              <a:buNone/>
            </a:pPr>
            <a:endParaRPr lang="nb-NO" dirty="0" smtClean="0"/>
          </a:p>
          <a:p>
            <a:pPr marL="114300" indent="0">
              <a:buNone/>
            </a:pPr>
            <a:r>
              <a:rPr lang="nb-NO" dirty="0" err="1" smtClean="0"/>
              <a:t>Ongoing</a:t>
            </a:r>
            <a:r>
              <a:rPr lang="nb-NO" dirty="0" smtClean="0"/>
              <a:t> </a:t>
            </a:r>
            <a:r>
              <a:rPr lang="nb-NO" dirty="0" err="1" smtClean="0"/>
              <a:t>projects</a:t>
            </a:r>
            <a:r>
              <a:rPr lang="nb-NO" dirty="0" smtClean="0"/>
              <a:t>: </a:t>
            </a:r>
          </a:p>
          <a:p>
            <a:pPr marL="571500" indent="-457200">
              <a:buAutoNum type="arabicPeriod"/>
            </a:pPr>
            <a:r>
              <a:rPr lang="nb-NO" dirty="0" smtClean="0"/>
              <a:t>How </a:t>
            </a:r>
            <a:r>
              <a:rPr lang="nb-NO" dirty="0" err="1" smtClean="0"/>
              <a:t>economists</a:t>
            </a:r>
            <a:r>
              <a:rPr lang="nb-NO" dirty="0" smtClean="0"/>
              <a:t> </a:t>
            </a:r>
            <a:r>
              <a:rPr lang="nb-NO" dirty="0" err="1" smtClean="0"/>
              <a:t>value</a:t>
            </a:r>
            <a:r>
              <a:rPr lang="nb-NO" dirty="0" smtClean="0"/>
              <a:t> </a:t>
            </a:r>
            <a:r>
              <a:rPr lang="nb-NO" dirty="0" err="1" smtClean="0"/>
              <a:t>the</a:t>
            </a:r>
            <a:r>
              <a:rPr lang="nb-NO" dirty="0" smtClean="0"/>
              <a:t> </a:t>
            </a:r>
            <a:r>
              <a:rPr lang="nb-NO" dirty="0" err="1" smtClean="0"/>
              <a:t>environment</a:t>
            </a:r>
            <a:endParaRPr lang="nb-NO" dirty="0" smtClean="0"/>
          </a:p>
          <a:p>
            <a:pPr marL="571500" indent="-457200">
              <a:buAutoNum type="arabicPeriod"/>
            </a:pPr>
            <a:r>
              <a:rPr lang="nb-NO" dirty="0" smtClean="0"/>
              <a:t>The </a:t>
            </a:r>
            <a:r>
              <a:rPr lang="nb-NO" dirty="0" err="1" smtClean="0"/>
              <a:t>good</a:t>
            </a:r>
            <a:r>
              <a:rPr lang="nb-NO" dirty="0" smtClean="0"/>
              <a:t> </a:t>
            </a:r>
            <a:r>
              <a:rPr lang="nb-NO" dirty="0" err="1" smtClean="0"/>
              <a:t>economy</a:t>
            </a:r>
            <a:endParaRPr lang="nb-NO" dirty="0" smtClean="0"/>
          </a:p>
          <a:p>
            <a:pPr marL="571500" indent="-457200">
              <a:buAutoNum type="arabicPeriod"/>
            </a:pPr>
            <a:r>
              <a:rPr lang="nb-NO" dirty="0" err="1" smtClean="0"/>
              <a:t>When</a:t>
            </a:r>
            <a:r>
              <a:rPr lang="nb-NO" dirty="0" smtClean="0"/>
              <a:t> </a:t>
            </a:r>
            <a:r>
              <a:rPr lang="nb-NO" dirty="0" err="1" smtClean="0"/>
              <a:t>authorities</a:t>
            </a:r>
            <a:r>
              <a:rPr lang="nb-NO" dirty="0" smtClean="0"/>
              <a:t> </a:t>
            </a:r>
            <a:r>
              <a:rPr lang="nb-NO" dirty="0" err="1" smtClean="0"/>
              <a:t>meet</a:t>
            </a:r>
            <a:endParaRPr lang="nb-NO" dirty="0" smtClean="0"/>
          </a:p>
          <a:p>
            <a:pPr marL="571500" indent="-457200">
              <a:buAutoNum type="arabicPeriod"/>
            </a:pPr>
            <a:r>
              <a:rPr lang="nb-NO" dirty="0" err="1" smtClean="0"/>
              <a:t>Document-work</a:t>
            </a:r>
            <a:endParaRPr lang="nb-NO" dirty="0"/>
          </a:p>
        </p:txBody>
      </p:sp>
    </p:spTree>
    <p:extLst>
      <p:ext uri="{BB962C8B-B14F-4D97-AF65-F5344CB8AC3E}">
        <p14:creationId xmlns:p14="http://schemas.microsoft.com/office/powerpoint/2010/main" val="2039449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6128" y="0"/>
            <a:ext cx="8260672" cy="1447799"/>
          </a:xfrm>
        </p:spPr>
        <p:txBody>
          <a:bodyPr>
            <a:normAutofit fontScale="90000"/>
          </a:bodyPr>
          <a:lstStyle/>
          <a:p>
            <a:r>
              <a:rPr lang="nb-NO" dirty="0" smtClean="0"/>
              <a:t/>
            </a:r>
            <a:br>
              <a:rPr lang="nb-NO" dirty="0" smtClean="0"/>
            </a:br>
            <a:r>
              <a:rPr lang="nb-NO" dirty="0" smtClean="0"/>
              <a:t>How </a:t>
            </a:r>
            <a:r>
              <a:rPr lang="nb-NO" dirty="0" err="1"/>
              <a:t>economists</a:t>
            </a:r>
            <a:r>
              <a:rPr lang="nb-NO" dirty="0"/>
              <a:t> </a:t>
            </a:r>
            <a:r>
              <a:rPr lang="nb-NO" dirty="0" err="1"/>
              <a:t>value</a:t>
            </a:r>
            <a:r>
              <a:rPr lang="nb-NO" dirty="0"/>
              <a:t> </a:t>
            </a:r>
            <a:r>
              <a:rPr lang="nb-NO" dirty="0" smtClean="0"/>
              <a:t>(</a:t>
            </a:r>
            <a:r>
              <a:rPr lang="nb-NO" dirty="0" err="1" smtClean="0"/>
              <a:t>the</a:t>
            </a:r>
            <a:r>
              <a:rPr lang="nb-NO" dirty="0" smtClean="0"/>
              <a:t> </a:t>
            </a:r>
            <a:r>
              <a:rPr lang="nb-NO" dirty="0" err="1" smtClean="0"/>
              <a:t>environment</a:t>
            </a:r>
            <a:r>
              <a:rPr lang="nb-NO" dirty="0" smtClean="0"/>
              <a:t>)</a:t>
            </a:r>
            <a:r>
              <a:rPr lang="nb-NO" dirty="0"/>
              <a:t/>
            </a:r>
            <a:br>
              <a:rPr lang="nb-NO" dirty="0"/>
            </a:br>
            <a:endParaRPr lang="nb-NO" dirty="0"/>
          </a:p>
        </p:txBody>
      </p:sp>
      <p:sp>
        <p:nvSpPr>
          <p:cNvPr id="3" name="Content Placeholder 2"/>
          <p:cNvSpPr>
            <a:spLocks noGrp="1"/>
          </p:cNvSpPr>
          <p:nvPr>
            <p:ph idx="1"/>
          </p:nvPr>
        </p:nvSpPr>
        <p:spPr/>
        <p:txBody>
          <a:bodyPr>
            <a:normAutofit/>
          </a:bodyPr>
          <a:lstStyle/>
          <a:p>
            <a:r>
              <a:rPr lang="nb-NO" sz="2000" dirty="0" smtClean="0"/>
              <a:t>Asdal 1998: Knappe ressurser. Økonomenes grep om miljøfeltet. </a:t>
            </a:r>
            <a:r>
              <a:rPr lang="nb-NO" sz="2000" dirty="0" err="1" smtClean="0"/>
              <a:t>Example</a:t>
            </a:r>
            <a:r>
              <a:rPr lang="nb-NO" sz="2000" dirty="0" smtClean="0"/>
              <a:t> </a:t>
            </a:r>
            <a:r>
              <a:rPr lang="nb-NO" sz="2000" dirty="0" err="1" smtClean="0"/>
              <a:t>of</a:t>
            </a:r>
            <a:r>
              <a:rPr lang="nb-NO" sz="2000" dirty="0" smtClean="0"/>
              <a:t> </a:t>
            </a:r>
            <a:r>
              <a:rPr lang="nb-NO" sz="2000" dirty="0" err="1" smtClean="0"/>
              <a:t>study</a:t>
            </a:r>
            <a:r>
              <a:rPr lang="nb-NO" sz="2000" dirty="0" smtClean="0"/>
              <a:t> </a:t>
            </a:r>
            <a:r>
              <a:rPr lang="nb-NO" sz="2000" dirty="0" err="1" smtClean="0"/>
              <a:t>of</a:t>
            </a:r>
            <a:r>
              <a:rPr lang="nb-NO" sz="2000" dirty="0" smtClean="0"/>
              <a:t> </a:t>
            </a:r>
            <a:r>
              <a:rPr lang="nb-NO" sz="2000" dirty="0" err="1" smtClean="0"/>
              <a:t>how</a:t>
            </a:r>
            <a:r>
              <a:rPr lang="nb-NO" sz="2000" dirty="0" smtClean="0"/>
              <a:t> </a:t>
            </a:r>
            <a:r>
              <a:rPr lang="nb-NO" sz="2000" dirty="0" err="1" smtClean="0"/>
              <a:t>expertise</a:t>
            </a:r>
            <a:r>
              <a:rPr lang="nb-NO" sz="2000" dirty="0" smtClean="0"/>
              <a:t>, </a:t>
            </a:r>
            <a:r>
              <a:rPr lang="nb-NO" sz="2000" dirty="0" err="1" smtClean="0"/>
              <a:t>economic</a:t>
            </a:r>
            <a:r>
              <a:rPr lang="nb-NO" sz="2000" dirty="0" smtClean="0"/>
              <a:t> </a:t>
            </a:r>
            <a:r>
              <a:rPr lang="nb-NO" sz="2000" dirty="0" err="1" smtClean="0"/>
              <a:t>expertise</a:t>
            </a:r>
            <a:r>
              <a:rPr lang="nb-NO" sz="2000" dirty="0" smtClean="0"/>
              <a:t>, matter to </a:t>
            </a:r>
            <a:r>
              <a:rPr lang="nb-NO" sz="2000" dirty="0" err="1" smtClean="0"/>
              <a:t>politics</a:t>
            </a:r>
            <a:r>
              <a:rPr lang="nb-NO" sz="2000" dirty="0" smtClean="0"/>
              <a:t> and </a:t>
            </a:r>
            <a:r>
              <a:rPr lang="nb-NO" sz="2000" dirty="0" err="1" smtClean="0"/>
              <a:t>administration</a:t>
            </a:r>
            <a:r>
              <a:rPr lang="nb-NO" sz="2000" dirty="0" smtClean="0"/>
              <a:t>. The book; a </a:t>
            </a:r>
            <a:r>
              <a:rPr lang="nb-NO" sz="2000" dirty="0" err="1" smtClean="0"/>
              <a:t>study</a:t>
            </a:r>
            <a:r>
              <a:rPr lang="nb-NO" sz="2000" dirty="0" smtClean="0"/>
              <a:t> </a:t>
            </a:r>
            <a:r>
              <a:rPr lang="nb-NO" sz="2000" dirty="0" err="1" smtClean="0"/>
              <a:t>of</a:t>
            </a:r>
            <a:r>
              <a:rPr lang="nb-NO" sz="2000" dirty="0" smtClean="0"/>
              <a:t> </a:t>
            </a:r>
            <a:r>
              <a:rPr lang="nb-NO" sz="2000" dirty="0" err="1" smtClean="0"/>
              <a:t>the</a:t>
            </a:r>
            <a:r>
              <a:rPr lang="nb-NO" sz="2000" dirty="0" smtClean="0"/>
              <a:t> </a:t>
            </a:r>
            <a:r>
              <a:rPr lang="nb-NO" sz="2000" dirty="0" err="1" smtClean="0"/>
              <a:t>role</a:t>
            </a:r>
            <a:r>
              <a:rPr lang="nb-NO" sz="2000" dirty="0" smtClean="0"/>
              <a:t> </a:t>
            </a:r>
            <a:r>
              <a:rPr lang="nb-NO" sz="2000" dirty="0" err="1" smtClean="0"/>
              <a:t>of</a:t>
            </a:r>
            <a:r>
              <a:rPr lang="nb-NO" sz="2000" dirty="0" smtClean="0"/>
              <a:t> </a:t>
            </a:r>
            <a:r>
              <a:rPr lang="nb-NO" sz="2000" dirty="0" err="1" smtClean="0"/>
              <a:t>the</a:t>
            </a:r>
            <a:r>
              <a:rPr lang="nb-NO" sz="2000" dirty="0" smtClean="0"/>
              <a:t> </a:t>
            </a:r>
            <a:r>
              <a:rPr lang="nb-NO" sz="2000" dirty="0" err="1" smtClean="0"/>
              <a:t>economist</a:t>
            </a:r>
            <a:r>
              <a:rPr lang="nb-NO" sz="2000" dirty="0" smtClean="0"/>
              <a:t> </a:t>
            </a:r>
            <a:r>
              <a:rPr lang="nb-NO" sz="2000" dirty="0" err="1" smtClean="0"/>
              <a:t>profession</a:t>
            </a:r>
            <a:r>
              <a:rPr lang="nb-NO" sz="2000" dirty="0" smtClean="0"/>
              <a:t> and </a:t>
            </a:r>
            <a:r>
              <a:rPr lang="nb-NO" sz="2000" dirty="0" err="1" smtClean="0"/>
              <a:t>the</a:t>
            </a:r>
            <a:r>
              <a:rPr lang="nb-NO" sz="2000" dirty="0" smtClean="0"/>
              <a:t> </a:t>
            </a:r>
            <a:r>
              <a:rPr lang="nb-NO" sz="2000" dirty="0" err="1" smtClean="0"/>
              <a:t>Ministry</a:t>
            </a:r>
            <a:r>
              <a:rPr lang="nb-NO" sz="2000" dirty="0" smtClean="0"/>
              <a:t> </a:t>
            </a:r>
            <a:r>
              <a:rPr lang="nb-NO" sz="2000" dirty="0" err="1" smtClean="0"/>
              <a:t>of</a:t>
            </a:r>
            <a:r>
              <a:rPr lang="nb-NO" sz="2000" dirty="0" smtClean="0"/>
              <a:t> Finance in </a:t>
            </a:r>
            <a:r>
              <a:rPr lang="nb-NO" sz="2000" dirty="0" err="1" smtClean="0"/>
              <a:t>encounters</a:t>
            </a:r>
            <a:r>
              <a:rPr lang="nb-NO" sz="2000" dirty="0" smtClean="0"/>
              <a:t> </a:t>
            </a:r>
            <a:r>
              <a:rPr lang="nb-NO" sz="2000" dirty="0" err="1" smtClean="0"/>
              <a:t>with</a:t>
            </a:r>
            <a:r>
              <a:rPr lang="nb-NO" sz="2000" dirty="0" smtClean="0"/>
              <a:t> </a:t>
            </a:r>
            <a:r>
              <a:rPr lang="nb-NO" sz="2000" dirty="0" err="1" smtClean="0"/>
              <a:t>the</a:t>
            </a:r>
            <a:r>
              <a:rPr lang="nb-NO" sz="2000" dirty="0" smtClean="0"/>
              <a:t> </a:t>
            </a:r>
            <a:r>
              <a:rPr lang="nb-NO" sz="2000" dirty="0" err="1" smtClean="0"/>
              <a:t>Ministry</a:t>
            </a:r>
            <a:r>
              <a:rPr lang="nb-NO" sz="2000" dirty="0" smtClean="0"/>
              <a:t> </a:t>
            </a:r>
            <a:r>
              <a:rPr lang="nb-NO" sz="2000" dirty="0" err="1" smtClean="0"/>
              <a:t>of</a:t>
            </a:r>
            <a:r>
              <a:rPr lang="nb-NO" sz="2000" dirty="0" smtClean="0"/>
              <a:t> </a:t>
            </a:r>
            <a:r>
              <a:rPr lang="nb-NO" sz="2000" dirty="0" err="1" smtClean="0"/>
              <a:t>the</a:t>
            </a:r>
            <a:r>
              <a:rPr lang="nb-NO" sz="2000" dirty="0" smtClean="0"/>
              <a:t> Environment. </a:t>
            </a:r>
          </a:p>
          <a:p>
            <a:r>
              <a:rPr lang="nb-NO" sz="2000" dirty="0" err="1" smtClean="0"/>
              <a:t>Now</a:t>
            </a:r>
            <a:r>
              <a:rPr lang="nb-NO" sz="2000" dirty="0" smtClean="0"/>
              <a:t>: </a:t>
            </a:r>
            <a:r>
              <a:rPr lang="nb-NO" sz="2000" dirty="0" err="1" smtClean="0"/>
              <a:t>taken</a:t>
            </a:r>
            <a:r>
              <a:rPr lang="nb-NO" sz="2000" dirty="0" smtClean="0"/>
              <a:t> </a:t>
            </a:r>
            <a:r>
              <a:rPr lang="nb-NO" sz="2000" dirty="0" err="1" smtClean="0"/>
              <a:t>this</a:t>
            </a:r>
            <a:r>
              <a:rPr lang="nb-NO" sz="2000" dirty="0" smtClean="0"/>
              <a:t> </a:t>
            </a:r>
            <a:r>
              <a:rPr lang="nb-NO" sz="2000" dirty="0" err="1" smtClean="0"/>
              <a:t>study</a:t>
            </a:r>
            <a:r>
              <a:rPr lang="nb-NO" sz="2000" dirty="0" smtClean="0"/>
              <a:t> up </a:t>
            </a:r>
            <a:r>
              <a:rPr lang="nb-NO" sz="2000" dirty="0" err="1" smtClean="0"/>
              <a:t>again</a:t>
            </a:r>
            <a:r>
              <a:rPr lang="nb-NO" sz="2000" dirty="0" smtClean="0"/>
              <a:t>, - </a:t>
            </a:r>
            <a:r>
              <a:rPr lang="nb-NO" sz="2000" dirty="0" err="1" smtClean="0"/>
              <a:t>the</a:t>
            </a:r>
            <a:r>
              <a:rPr lang="nb-NO" sz="2000" dirty="0" smtClean="0"/>
              <a:t> </a:t>
            </a:r>
            <a:r>
              <a:rPr lang="nb-NO" sz="2000" dirty="0" err="1" smtClean="0"/>
              <a:t>title</a:t>
            </a:r>
            <a:r>
              <a:rPr lang="nb-NO" sz="2000" dirty="0" smtClean="0"/>
              <a:t> </a:t>
            </a:r>
            <a:r>
              <a:rPr lang="nb-NO" sz="2000" dirty="0" err="1" smtClean="0"/>
              <a:t>of</a:t>
            </a:r>
            <a:r>
              <a:rPr lang="nb-NO" sz="2000" dirty="0" smtClean="0"/>
              <a:t> </a:t>
            </a:r>
            <a:r>
              <a:rPr lang="nb-NO" sz="2000" dirty="0" err="1" smtClean="0"/>
              <a:t>the</a:t>
            </a:r>
            <a:r>
              <a:rPr lang="nb-NO" sz="2000" dirty="0" smtClean="0"/>
              <a:t> </a:t>
            </a:r>
            <a:r>
              <a:rPr lang="nb-NO" sz="2000" dirty="0" err="1" smtClean="0"/>
              <a:t>extended</a:t>
            </a:r>
            <a:r>
              <a:rPr lang="nb-NO" sz="2000" dirty="0" smtClean="0"/>
              <a:t> </a:t>
            </a:r>
            <a:r>
              <a:rPr lang="nb-NO" sz="2000" dirty="0" err="1" smtClean="0"/>
              <a:t>project</a:t>
            </a:r>
            <a:r>
              <a:rPr lang="nb-NO" sz="2000" dirty="0" smtClean="0"/>
              <a:t>: How </a:t>
            </a:r>
            <a:r>
              <a:rPr lang="nb-NO" sz="2000" dirty="0" err="1" smtClean="0"/>
              <a:t>economists</a:t>
            </a:r>
            <a:r>
              <a:rPr lang="nb-NO" sz="2000" dirty="0" smtClean="0"/>
              <a:t> </a:t>
            </a:r>
            <a:r>
              <a:rPr lang="nb-NO" sz="2000" dirty="0" err="1" smtClean="0"/>
              <a:t>value</a:t>
            </a:r>
            <a:r>
              <a:rPr lang="nb-NO" sz="2000" dirty="0" smtClean="0"/>
              <a:t> </a:t>
            </a:r>
            <a:r>
              <a:rPr lang="nb-NO" sz="2000" dirty="0" err="1" smtClean="0"/>
              <a:t>the</a:t>
            </a:r>
            <a:r>
              <a:rPr lang="nb-NO" sz="2000" dirty="0" smtClean="0"/>
              <a:t> </a:t>
            </a:r>
            <a:r>
              <a:rPr lang="nb-NO" sz="2000" dirty="0" err="1" smtClean="0"/>
              <a:t>environment</a:t>
            </a:r>
            <a:r>
              <a:rPr lang="nb-NO" sz="2000" dirty="0" smtClean="0"/>
              <a:t>.  </a:t>
            </a:r>
            <a:endParaRPr lang="nb-NO" sz="2000" dirty="0"/>
          </a:p>
          <a:p>
            <a:r>
              <a:rPr lang="nb-NO" sz="2000" dirty="0" smtClean="0"/>
              <a:t>For </a:t>
            </a:r>
            <a:r>
              <a:rPr lang="nb-NO" sz="2000" dirty="0" err="1" smtClean="0"/>
              <a:t>instance</a:t>
            </a:r>
            <a:r>
              <a:rPr lang="nb-NO" sz="2000" dirty="0"/>
              <a:t>: </a:t>
            </a:r>
            <a:r>
              <a:rPr lang="nb-NO" sz="2000" dirty="0" smtClean="0"/>
              <a:t>«Grønn skattekommisjon». </a:t>
            </a:r>
            <a:r>
              <a:rPr lang="nb-NO" sz="2000" dirty="0" err="1" smtClean="0"/>
              <a:t>What</a:t>
            </a:r>
            <a:r>
              <a:rPr lang="nb-NO" sz="2000" dirty="0" smtClean="0"/>
              <a:t> </a:t>
            </a:r>
            <a:r>
              <a:rPr lang="nb-NO" sz="2000" dirty="0" err="1" smtClean="0"/>
              <a:t>does</a:t>
            </a:r>
            <a:r>
              <a:rPr lang="nb-NO" sz="2000" dirty="0" smtClean="0"/>
              <a:t> it </a:t>
            </a:r>
            <a:r>
              <a:rPr lang="nb-NO" sz="2000" dirty="0" err="1" smtClean="0"/>
              <a:t>take</a:t>
            </a:r>
            <a:r>
              <a:rPr lang="nb-NO" sz="2000" dirty="0" smtClean="0"/>
              <a:t> for </a:t>
            </a:r>
            <a:r>
              <a:rPr lang="nb-NO" sz="2000" dirty="0" err="1" smtClean="0"/>
              <a:t>taxes</a:t>
            </a:r>
            <a:r>
              <a:rPr lang="nb-NO" sz="2000" dirty="0" smtClean="0"/>
              <a:t> to be ‘green’? How </a:t>
            </a:r>
            <a:r>
              <a:rPr lang="nb-NO" sz="2000" dirty="0" err="1" smtClean="0"/>
              <a:t>does</a:t>
            </a:r>
            <a:r>
              <a:rPr lang="nb-NO" sz="2000" dirty="0" smtClean="0"/>
              <a:t> </a:t>
            </a:r>
            <a:r>
              <a:rPr lang="nb-NO" sz="2000" dirty="0" err="1" smtClean="0"/>
              <a:t>taxes</a:t>
            </a:r>
            <a:r>
              <a:rPr lang="nb-NO" sz="2000" dirty="0" smtClean="0"/>
              <a:t> </a:t>
            </a:r>
            <a:r>
              <a:rPr lang="nb-NO" sz="2000" dirty="0" err="1" smtClean="0"/>
              <a:t>value</a:t>
            </a:r>
            <a:r>
              <a:rPr lang="nb-NO" sz="2000" dirty="0" smtClean="0"/>
              <a:t> </a:t>
            </a:r>
            <a:r>
              <a:rPr lang="nb-NO" sz="2000" dirty="0" err="1" smtClean="0"/>
              <a:t>the</a:t>
            </a:r>
            <a:r>
              <a:rPr lang="nb-NO" sz="2000" dirty="0" smtClean="0"/>
              <a:t> </a:t>
            </a:r>
            <a:r>
              <a:rPr lang="nb-NO" sz="2000" dirty="0" err="1" smtClean="0"/>
              <a:t>enviroment</a:t>
            </a:r>
            <a:r>
              <a:rPr lang="nb-NO" sz="2000" dirty="0" smtClean="0"/>
              <a:t>? With </a:t>
            </a:r>
            <a:r>
              <a:rPr lang="nb-NO" sz="2000" dirty="0" err="1" smtClean="0"/>
              <a:t>which</a:t>
            </a:r>
            <a:r>
              <a:rPr lang="nb-NO" sz="2000" dirty="0" smtClean="0"/>
              <a:t> </a:t>
            </a:r>
            <a:r>
              <a:rPr lang="nb-NO" sz="2000" dirty="0" err="1" smtClean="0"/>
              <a:t>means</a:t>
            </a:r>
            <a:r>
              <a:rPr lang="nb-NO" sz="2000" dirty="0" smtClean="0"/>
              <a:t>? How </a:t>
            </a:r>
            <a:r>
              <a:rPr lang="nb-NO" sz="2000" dirty="0" err="1" smtClean="0"/>
              <a:t>does</a:t>
            </a:r>
            <a:r>
              <a:rPr lang="nb-NO" sz="2000" dirty="0" smtClean="0"/>
              <a:t> </a:t>
            </a:r>
            <a:r>
              <a:rPr lang="nb-NO" sz="2000" dirty="0" err="1" smtClean="0"/>
              <a:t>economists</a:t>
            </a:r>
            <a:r>
              <a:rPr lang="nb-NO" sz="2000" dirty="0" smtClean="0"/>
              <a:t> </a:t>
            </a:r>
            <a:r>
              <a:rPr lang="nb-NO" sz="2000" dirty="0" err="1" smtClean="0"/>
              <a:t>value</a:t>
            </a:r>
            <a:r>
              <a:rPr lang="nb-NO" sz="2000" dirty="0" smtClean="0"/>
              <a:t> </a:t>
            </a:r>
            <a:r>
              <a:rPr lang="nb-NO" sz="2000" dirty="0" err="1" smtClean="0"/>
              <a:t>compared</a:t>
            </a:r>
            <a:r>
              <a:rPr lang="nb-NO" sz="2000" dirty="0" smtClean="0"/>
              <a:t> to </a:t>
            </a:r>
            <a:r>
              <a:rPr lang="nb-NO" sz="2000" i="1" dirty="0" err="1" smtClean="0"/>
              <a:t>other</a:t>
            </a:r>
            <a:r>
              <a:rPr lang="nb-NO" sz="2000" i="1" dirty="0" smtClean="0"/>
              <a:t> </a:t>
            </a:r>
            <a:r>
              <a:rPr lang="nb-NO" sz="2000" dirty="0" err="1" smtClean="0"/>
              <a:t>experts</a:t>
            </a:r>
            <a:r>
              <a:rPr lang="nb-NO" sz="2000" dirty="0" smtClean="0"/>
              <a:t> and </a:t>
            </a:r>
            <a:r>
              <a:rPr lang="nb-NO" sz="2000" dirty="0" err="1" smtClean="0"/>
              <a:t>social</a:t>
            </a:r>
            <a:r>
              <a:rPr lang="nb-NO" sz="2000" dirty="0" smtClean="0"/>
              <a:t> </a:t>
            </a:r>
            <a:r>
              <a:rPr lang="nb-NO" sz="2000" dirty="0" err="1" smtClean="0"/>
              <a:t>groups</a:t>
            </a:r>
            <a:r>
              <a:rPr lang="nb-NO" sz="2000" dirty="0" smtClean="0"/>
              <a:t>?  https</a:t>
            </a:r>
            <a:r>
              <a:rPr lang="nb-NO" sz="2000" dirty="0"/>
              <a:t>://www.regjeringen.no/nb/aktuelt/Gronn-skattekommisjon-utnevnt/id765895/ </a:t>
            </a:r>
            <a:endParaRPr lang="nb-NO" sz="2000" i="1" dirty="0"/>
          </a:p>
        </p:txBody>
      </p:sp>
    </p:spTree>
    <p:extLst>
      <p:ext uri="{BB962C8B-B14F-4D97-AF65-F5344CB8AC3E}">
        <p14:creationId xmlns:p14="http://schemas.microsoft.com/office/powerpoint/2010/main" val="35294166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nb-NO" sz="2000" dirty="0" smtClean="0"/>
              <a:t>THE GOOD ECONOMY: </a:t>
            </a:r>
            <a:r>
              <a:rPr lang="nb-NO" sz="2000" dirty="0" err="1"/>
              <a:t>VaLUES</a:t>
            </a:r>
            <a:r>
              <a:rPr lang="nb-NO" sz="2000" dirty="0"/>
              <a:t> and CONTROVERSIES IN THE BIOECONOMY, POLITICS OF THE ENVIRONMENT AND </a:t>
            </a:r>
            <a:r>
              <a:rPr lang="nb-NO" sz="2000" dirty="0" smtClean="0"/>
              <a:t>Health</a:t>
            </a:r>
            <a:endParaRPr lang="nb-NO" sz="2000" dirty="0"/>
          </a:p>
        </p:txBody>
      </p:sp>
      <p:sp>
        <p:nvSpPr>
          <p:cNvPr id="3" name="Content Placeholder 2"/>
          <p:cNvSpPr>
            <a:spLocks noGrp="1"/>
          </p:cNvSpPr>
          <p:nvPr>
            <p:ph idx="1"/>
          </p:nvPr>
        </p:nvSpPr>
        <p:spPr>
          <a:xfrm>
            <a:off x="457200" y="1752600"/>
            <a:ext cx="8363272" cy="4772744"/>
          </a:xfrm>
        </p:spPr>
        <p:txBody>
          <a:bodyPr>
            <a:noAutofit/>
          </a:bodyPr>
          <a:lstStyle/>
          <a:p>
            <a:r>
              <a:rPr lang="en-GB" sz="1600" dirty="0">
                <a:latin typeface="Calibri" panose="020F0502020204030204" pitchFamily="34" charset="0"/>
              </a:rPr>
              <a:t>The European economy is undergoing an </a:t>
            </a:r>
            <a:r>
              <a:rPr lang="en-GB" sz="1600" dirty="0" smtClean="0">
                <a:latin typeface="Calibri" panose="020F0502020204030204" pitchFamily="34" charset="0"/>
              </a:rPr>
              <a:t>important </a:t>
            </a:r>
            <a:r>
              <a:rPr lang="en-GB" sz="1600" dirty="0">
                <a:latin typeface="Calibri" panose="020F0502020204030204" pitchFamily="34" charset="0"/>
              </a:rPr>
              <a:t>experiment: A series of strategies, plans, and efforts are being put forward in order to realize  a </a:t>
            </a:r>
            <a:r>
              <a:rPr lang="en-GB" sz="1600" i="1" dirty="0" err="1">
                <a:latin typeface="Calibri" panose="020F0502020204030204" pitchFamily="34" charset="0"/>
              </a:rPr>
              <a:t>Bioeconomy</a:t>
            </a:r>
            <a:r>
              <a:rPr lang="en-GB" sz="1600" dirty="0">
                <a:latin typeface="Calibri" panose="020F0502020204030204" pitchFamily="34" charset="0"/>
              </a:rPr>
              <a:t>; this is an </a:t>
            </a:r>
            <a:r>
              <a:rPr lang="en-US" sz="1600" dirty="0">
                <a:latin typeface="Calibri" panose="020F0502020204030204" pitchFamily="34" charset="0"/>
              </a:rPr>
              <a:t>economy that seeks to produce value from life and the living in new and innovative ways. The </a:t>
            </a:r>
            <a:r>
              <a:rPr lang="en-GB" sz="1600" dirty="0" err="1">
                <a:latin typeface="Calibri" panose="020F0502020204030204" pitchFamily="34" charset="0"/>
              </a:rPr>
              <a:t>Bioeconomy</a:t>
            </a:r>
            <a:r>
              <a:rPr lang="en-GB" sz="1600" dirty="0">
                <a:latin typeface="Calibri" panose="020F0502020204030204" pitchFamily="34" charset="0"/>
              </a:rPr>
              <a:t> is closely integrated with the vision that this economy </a:t>
            </a:r>
            <a:r>
              <a:rPr lang="en-GB" sz="1600" dirty="0" smtClean="0">
                <a:latin typeface="Calibri" panose="020F0502020204030204" pitchFamily="34" charset="0"/>
              </a:rPr>
              <a:t>will </a:t>
            </a:r>
            <a:r>
              <a:rPr lang="en-GB" sz="1600" dirty="0">
                <a:latin typeface="Calibri" panose="020F0502020204030204" pitchFamily="34" charset="0"/>
              </a:rPr>
              <a:t>solve environmental problems, produce welfare, be responsible, and take care so that the European economy acts within limits. This integrated complex is what </a:t>
            </a:r>
            <a:r>
              <a:rPr lang="en-GB" sz="1600" dirty="0" smtClean="0">
                <a:latin typeface="Calibri" panose="020F0502020204030204" pitchFamily="34" charset="0"/>
              </a:rPr>
              <a:t>is named “</a:t>
            </a:r>
            <a:r>
              <a:rPr lang="en-GB" sz="1600" dirty="0">
                <a:latin typeface="Calibri" panose="020F0502020204030204" pitchFamily="34" charset="0"/>
              </a:rPr>
              <a:t>the good economy”. </a:t>
            </a:r>
          </a:p>
          <a:p>
            <a:r>
              <a:rPr lang="en-GB" sz="1600" dirty="0">
                <a:latin typeface="Calibri" panose="020F0502020204030204" pitchFamily="34" charset="0"/>
              </a:rPr>
              <a:t>This </a:t>
            </a:r>
            <a:r>
              <a:rPr lang="en-GB" sz="1600" dirty="0" smtClean="0">
                <a:latin typeface="Calibri" panose="020F0502020204030204" pitchFamily="34" charset="0"/>
              </a:rPr>
              <a:t>project explores </a:t>
            </a:r>
            <a:r>
              <a:rPr lang="en-GB" sz="1600" dirty="0">
                <a:latin typeface="Calibri" panose="020F0502020204030204" pitchFamily="34" charset="0"/>
              </a:rPr>
              <a:t>key aspects of the </a:t>
            </a:r>
            <a:r>
              <a:rPr lang="en-GB" sz="1600" dirty="0" err="1">
                <a:latin typeface="Calibri" panose="020F0502020204030204" pitchFamily="34" charset="0"/>
              </a:rPr>
              <a:t>bioeconomy</a:t>
            </a:r>
            <a:r>
              <a:rPr lang="en-GB" sz="1600" dirty="0">
                <a:latin typeface="Calibri" panose="020F0502020204030204" pitchFamily="34" charset="0"/>
              </a:rPr>
              <a:t> and its problems and challenges.  But the notion “the good economy” </a:t>
            </a:r>
            <a:r>
              <a:rPr lang="en-GB" sz="1600" dirty="0" smtClean="0">
                <a:latin typeface="Calibri" panose="020F0502020204030204" pitchFamily="34" charset="0"/>
              </a:rPr>
              <a:t>is also analytical </a:t>
            </a:r>
            <a:r>
              <a:rPr lang="en-GB" sz="1600" dirty="0">
                <a:latin typeface="Calibri" panose="020F0502020204030204" pitchFamily="34" charset="0"/>
              </a:rPr>
              <a:t>resource more broadly: How to realize an economy that does not only produce economic growth but which is environmental friendly, provides care and good health, for humans as well as non-humans? </a:t>
            </a:r>
            <a:r>
              <a:rPr lang="en-GB" sz="1600" dirty="0" smtClean="0">
                <a:latin typeface="Calibri" panose="020F0502020204030204" pitchFamily="34" charset="0"/>
              </a:rPr>
              <a:t>Where and who are the actors who seek to realize the good economy? How is this sought to be realized in politics and administration and by innovation strategies? What </a:t>
            </a:r>
            <a:r>
              <a:rPr lang="en-GB" sz="1600" dirty="0">
                <a:latin typeface="Calibri" panose="020F0502020204030204" pitchFamily="34" charset="0"/>
              </a:rPr>
              <a:t>are the tools, devices or technologies of politics that are involved and take part in such efforts? </a:t>
            </a:r>
          </a:p>
          <a:p>
            <a:r>
              <a:rPr lang="en-GB" sz="1600" dirty="0">
                <a:latin typeface="Calibri" panose="020F0502020204030204" pitchFamily="34" charset="0"/>
              </a:rPr>
              <a:t>The notion “the good economy” does not imply that the economy </a:t>
            </a:r>
            <a:r>
              <a:rPr lang="en-GB" sz="1600" i="1" dirty="0">
                <a:latin typeface="Calibri" panose="020F0502020204030204" pitchFamily="34" charset="0"/>
              </a:rPr>
              <a:t>is </a:t>
            </a:r>
            <a:r>
              <a:rPr lang="en-GB" sz="1600" dirty="0">
                <a:latin typeface="Calibri" panose="020F0502020204030204" pitchFamily="34" charset="0"/>
              </a:rPr>
              <a:t>good. It points to that values and practices of valuations must be included in studies of the economy. The aim is to explore how different visions and versions of “the good” interact, produce tensions and sometimes conflicts. Empirically the theme will address key sites and issues relevant to the good economy, for instance  </a:t>
            </a:r>
            <a:r>
              <a:rPr lang="en-GB" sz="1600" b="1" dirty="0" smtClean="0">
                <a:latin typeface="Calibri" panose="020F0502020204030204" pitchFamily="34" charset="0"/>
              </a:rPr>
              <a:t>ICTs,</a:t>
            </a:r>
            <a:r>
              <a:rPr lang="en-GB" sz="1600" dirty="0" smtClean="0">
                <a:latin typeface="Calibri" panose="020F0502020204030204" pitchFamily="34" charset="0"/>
              </a:rPr>
              <a:t> </a:t>
            </a:r>
            <a:r>
              <a:rPr lang="en-GB" sz="1600" b="1" dirty="0" smtClean="0">
                <a:latin typeface="Calibri" panose="020F0502020204030204" pitchFamily="34" charset="0"/>
              </a:rPr>
              <a:t>animal </a:t>
            </a:r>
            <a:r>
              <a:rPr lang="en-GB" sz="1600" b="1" dirty="0">
                <a:latin typeface="Calibri" panose="020F0502020204030204" pitchFamily="34" charset="0"/>
              </a:rPr>
              <a:t>welfare, the aquaculture industry, elderly and end of life care - in everyday practices, policy visions and innovation strategies</a:t>
            </a:r>
            <a:r>
              <a:rPr lang="en-GB" sz="1600" dirty="0">
                <a:latin typeface="Calibri" panose="020F0502020204030204" pitchFamily="34" charset="0"/>
              </a:rPr>
              <a:t>. </a:t>
            </a:r>
            <a:endParaRPr lang="nb-NO" sz="1600" dirty="0">
              <a:latin typeface="Calibri" panose="020F0502020204030204" pitchFamily="34" charset="0"/>
            </a:endParaRPr>
          </a:p>
          <a:p>
            <a:endParaRPr lang="nb-NO" sz="1600" dirty="0"/>
          </a:p>
        </p:txBody>
      </p:sp>
    </p:spTree>
    <p:extLst>
      <p:ext uri="{BB962C8B-B14F-4D97-AF65-F5344CB8AC3E}">
        <p14:creationId xmlns:p14="http://schemas.microsoft.com/office/powerpoint/2010/main" val="404443508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1045</TotalTime>
  <Words>1641</Words>
  <Application>Microsoft Office PowerPoint</Application>
  <PresentationFormat>Skjermfremvisning (4:3)</PresentationFormat>
  <Paragraphs>55</Paragraphs>
  <Slides>13</Slides>
  <Notes>0</Notes>
  <HiddenSlides>0</HiddenSlides>
  <MMClips>0</MMClips>
  <ScaleCrop>false</ScaleCrop>
  <HeadingPairs>
    <vt:vector size="4" baseType="variant">
      <vt:variant>
        <vt:lpstr>Tema</vt:lpstr>
      </vt:variant>
      <vt:variant>
        <vt:i4>1</vt:i4>
      </vt:variant>
      <vt:variant>
        <vt:lpstr>Lysbildetitler</vt:lpstr>
      </vt:variant>
      <vt:variant>
        <vt:i4>13</vt:i4>
      </vt:variant>
    </vt:vector>
  </HeadingPairs>
  <TitlesOfParts>
    <vt:vector size="14" baseType="lpstr">
      <vt:lpstr>Apothecary</vt:lpstr>
      <vt:lpstr>SCIENCE AND TECHNOLOGY IN POLITICS AND SOCIETY</vt:lpstr>
      <vt:lpstr>Three TEMATIC THEMES</vt:lpstr>
      <vt:lpstr>1. The Climate Society: Knowledge, Politics and Practices of Transformation </vt:lpstr>
      <vt:lpstr>2. The GOOD ECONOMY:  VaLUES and CONTROVERSIES IN THE BIOECONOMY, POLITICS OF THE ENVIRONMENT AND MEDICINE</vt:lpstr>
      <vt:lpstr> Social Media, DIGITAL STS, Market Research and The Public  </vt:lpstr>
      <vt:lpstr>TIK PrOJECTS  TO WHICH THE THEMES ARE ATTACHED</vt:lpstr>
      <vt:lpstr>Research InterestS And approaches</vt:lpstr>
      <vt:lpstr> How economists value (the environment) </vt:lpstr>
      <vt:lpstr>THE GOOD ECONOMY: VaLUES and CONTROVERSIES IN THE BIOECONOMY, POLITICS OF THE ENVIRONMENT AND Health</vt:lpstr>
      <vt:lpstr>When Authorities Meet</vt:lpstr>
      <vt:lpstr>Method</vt:lpstr>
      <vt:lpstr>INTERESTED IN THE THEORY OF SCIENCE? </vt:lpstr>
      <vt:lpstr>The GOOd economy</vt:lpstr>
    </vt:vector>
  </TitlesOfParts>
  <Company>Universitetet i Oslo</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SCIENCE AND TECHNOLOGY IN POLITICS AND SOCIETY</dc:title>
  <dc:creator>Kristin Asdal</dc:creator>
  <cp:lastModifiedBy>Lene Angelskår</cp:lastModifiedBy>
  <cp:revision>56</cp:revision>
  <cp:lastPrinted>2014-11-26T11:27:20Z</cp:lastPrinted>
  <dcterms:created xsi:type="dcterms:W3CDTF">2014-11-25T13:28:57Z</dcterms:created>
  <dcterms:modified xsi:type="dcterms:W3CDTF">2015-02-09T14:56:13Z</dcterms:modified>
</cp:coreProperties>
</file>