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63" r:id="rId1"/>
  </p:sldMasterIdLst>
  <p:notesMasterIdLst>
    <p:notesMasterId r:id="rId65"/>
  </p:notesMasterIdLst>
  <p:handoutMasterIdLst>
    <p:handoutMasterId r:id="rId66"/>
  </p:handoutMasterIdLst>
  <p:sldIdLst>
    <p:sldId id="292" r:id="rId2"/>
    <p:sldId id="312" r:id="rId3"/>
    <p:sldId id="442" r:id="rId4"/>
    <p:sldId id="441" r:id="rId5"/>
    <p:sldId id="432" r:id="rId6"/>
    <p:sldId id="411" r:id="rId7"/>
    <p:sldId id="458" r:id="rId8"/>
    <p:sldId id="455" r:id="rId9"/>
    <p:sldId id="456" r:id="rId10"/>
    <p:sldId id="467" r:id="rId11"/>
    <p:sldId id="457" r:id="rId12"/>
    <p:sldId id="369" r:id="rId13"/>
    <p:sldId id="412" r:id="rId14"/>
    <p:sldId id="377" r:id="rId15"/>
    <p:sldId id="446" r:id="rId16"/>
    <p:sldId id="431" r:id="rId17"/>
    <p:sldId id="447" r:id="rId18"/>
    <p:sldId id="448" r:id="rId19"/>
    <p:sldId id="449" r:id="rId20"/>
    <p:sldId id="450" r:id="rId21"/>
    <p:sldId id="434" r:id="rId22"/>
    <p:sldId id="435" r:id="rId23"/>
    <p:sldId id="451" r:id="rId24"/>
    <p:sldId id="379" r:id="rId25"/>
    <p:sldId id="380" r:id="rId26"/>
    <p:sldId id="381" r:id="rId27"/>
    <p:sldId id="382" r:id="rId28"/>
    <p:sldId id="386" r:id="rId29"/>
    <p:sldId id="387" r:id="rId30"/>
    <p:sldId id="391" r:id="rId31"/>
    <p:sldId id="390" r:id="rId32"/>
    <p:sldId id="452" r:id="rId33"/>
    <p:sldId id="468" r:id="rId34"/>
    <p:sldId id="440" r:id="rId35"/>
    <p:sldId id="404" r:id="rId36"/>
    <p:sldId id="405" r:id="rId37"/>
    <p:sldId id="418" r:id="rId38"/>
    <p:sldId id="419" r:id="rId39"/>
    <p:sldId id="407" r:id="rId40"/>
    <p:sldId id="408" r:id="rId41"/>
    <p:sldId id="420" r:id="rId42"/>
    <p:sldId id="423" r:id="rId43"/>
    <p:sldId id="424" r:id="rId44"/>
    <p:sldId id="406" r:id="rId45"/>
    <p:sldId id="454" r:id="rId46"/>
    <p:sldId id="453" r:id="rId47"/>
    <p:sldId id="464" r:id="rId48"/>
    <p:sldId id="459" r:id="rId49"/>
    <p:sldId id="460" r:id="rId50"/>
    <p:sldId id="462" r:id="rId51"/>
    <p:sldId id="463" r:id="rId52"/>
    <p:sldId id="322" r:id="rId53"/>
    <p:sldId id="327" r:id="rId54"/>
    <p:sldId id="328" r:id="rId55"/>
    <p:sldId id="426" r:id="rId56"/>
    <p:sldId id="427" r:id="rId57"/>
    <p:sldId id="430" r:id="rId58"/>
    <p:sldId id="465" r:id="rId59"/>
    <p:sldId id="428" r:id="rId60"/>
    <p:sldId id="429" r:id="rId61"/>
    <p:sldId id="466" r:id="rId62"/>
    <p:sldId id="438" r:id="rId63"/>
    <p:sldId id="437" r:id="rId64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33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91" autoAdjust="0"/>
    <p:restoredTop sz="90514" autoAdjust="0"/>
  </p:normalViewPr>
  <p:slideViewPr>
    <p:cSldViewPr snapToGrid="0">
      <p:cViewPr varScale="1">
        <p:scale>
          <a:sx n="79" d="100"/>
          <a:sy n="79" d="100"/>
        </p:scale>
        <p:origin x="101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06"/>
    </p:cViewPr>
  </p:sorterViewPr>
  <p:notesViewPr>
    <p:cSldViewPr snapToGrid="0">
      <p:cViewPr varScale="1">
        <p:scale>
          <a:sx n="62" d="100"/>
          <a:sy n="62" d="100"/>
        </p:scale>
        <p:origin x="3264" y="7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12681638044917"/>
          <c:y val="0.21822541966426859"/>
          <c:w val="0.71598414795244381"/>
          <c:h val="0.47721822541966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SLI</c:v>
                </c:pt>
              </c:strCache>
            </c:strRef>
          </c:tx>
          <c:spPr>
            <a:solidFill>
              <a:schemeClr val="accent1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Neils, 1986</c:v>
                </c:pt>
                <c:pt idx="1">
                  <c:v>Bishop, 1986</c:v>
                </c:pt>
                <c:pt idx="2">
                  <c:v>Tallal, 1989</c:v>
                </c:pt>
                <c:pt idx="3">
                  <c:v>Tomblin, 1989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</c:v>
                </c:pt>
                <c:pt idx="1">
                  <c:v>24</c:v>
                </c:pt>
                <c:pt idx="2">
                  <c:v>42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1-4644-A4CD-4EAF5F3C47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00FF"/>
            </a:solidFill>
            <a:ln w="1270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Neils, 1986</c:v>
                </c:pt>
                <c:pt idx="1">
                  <c:v>Bishop, 1986</c:v>
                </c:pt>
                <c:pt idx="2">
                  <c:v>Tallal, 1989</c:v>
                </c:pt>
                <c:pt idx="3">
                  <c:v>Tomblin, 1989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19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1-4644-A4CD-4EAF5F3C4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13128"/>
        <c:axId val="1"/>
      </c:barChart>
      <c:catAx>
        <c:axId val="158213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GB"/>
                  <a:t>% affected relatives</a:t>
                </a:r>
              </a:p>
            </c:rich>
          </c:tx>
          <c:layout>
            <c:manualLayout>
              <c:xMode val="edge"/>
              <c:yMode val="edge"/>
              <c:x val="1.4531043593130779E-2"/>
              <c:y val="0.33333333333333331"/>
            </c:manualLayout>
          </c:layout>
          <c:overlay val="0"/>
          <c:spPr>
            <a:noFill/>
            <a:ln w="2540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8213128"/>
        <c:crosses val="autoZero"/>
        <c:crossBetween val="between"/>
      </c:valAx>
      <c:spPr>
        <a:noFill/>
        <a:ln w="25406">
          <a:noFill/>
        </a:ln>
      </c:spPr>
    </c:plotArea>
    <c:legend>
      <c:legendPos val="t"/>
      <c:layout>
        <c:manualLayout>
          <c:xMode val="edge"/>
          <c:yMode val="edge"/>
          <c:x val="0.49537648612945839"/>
          <c:y val="7.1942446043165471E-3"/>
          <c:w val="0.26552179656538971"/>
          <c:h val="0.110311750599520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+mn-lt"/>
          <a:ea typeface="Comic Sans MS"/>
          <a:cs typeface="Comic Sans M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GB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1" y="0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GB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7034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GB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1" y="9287034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0800DB-E90D-4E89-9CC6-DC3C09663A67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13449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GB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0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GB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643517"/>
            <a:ext cx="4890665" cy="439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4" rIns="90187" bIns="45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7034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GB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287034"/>
            <a:ext cx="2889938" cy="4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4" rIns="90187" bIns="450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A825A0-FB6B-4519-9AAE-BE7B3220C64E}" type="slidenum">
              <a:rPr lang="en-GB" altLang="en-GB"/>
              <a:pPr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81847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7C95E-B026-4088-B3C5-52C755343896}" type="slidenum">
              <a:rPr lang="en-GB" altLang="en-GB"/>
              <a:pPr/>
              <a:t>1</a:t>
            </a:fld>
            <a:endParaRPr lang="en-GB" altLang="en-GB"/>
          </a:p>
        </p:txBody>
      </p:sp>
      <p:sp>
        <p:nvSpPr>
          <p:cNvPr id="737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9246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44973-09FA-45F3-95FB-8EE11859BCAD}" type="slidenum">
              <a:rPr lang="en-GB"/>
              <a:pPr/>
              <a:t>42</a:t>
            </a:fld>
            <a:endParaRPr lang="en-GB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06E9C82-7DB2-4AEE-8C11-EBBDDA41E583}" type="slidenum">
              <a:rPr lang="en-GB" sz="1200"/>
              <a:pPr algn="r"/>
              <a:t>42</a:t>
            </a:fld>
            <a:endParaRPr lang="en-GB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2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Blue = </a:t>
            </a:r>
            <a:r>
              <a:rPr lang="en-GB" dirty="0" err="1" smtClean="0"/>
              <a:t>hypocampus</a:t>
            </a:r>
            <a:endParaRPr lang="en-GB" dirty="0" smtClean="0"/>
          </a:p>
          <a:p>
            <a:r>
              <a:rPr lang="en-GB" dirty="0" smtClean="0"/>
              <a:t>Cyan = </a:t>
            </a:r>
            <a:r>
              <a:rPr lang="en-GB" dirty="0" err="1" smtClean="0"/>
              <a:t>parahippocampal</a:t>
            </a:r>
            <a:r>
              <a:rPr lang="en-GB" dirty="0" smtClean="0"/>
              <a:t> gyrus</a:t>
            </a:r>
          </a:p>
          <a:p>
            <a:r>
              <a:rPr lang="en-GB" dirty="0" smtClean="0"/>
              <a:t>Green = nucleus </a:t>
            </a:r>
            <a:r>
              <a:rPr lang="en-GB" dirty="0" err="1" smtClean="0"/>
              <a:t>accumbens</a:t>
            </a:r>
            <a:r>
              <a:rPr lang="en-GB" dirty="0" smtClean="0"/>
              <a:t> (ventral striatum)</a:t>
            </a:r>
          </a:p>
          <a:p>
            <a:r>
              <a:rPr lang="en-GB" dirty="0" smtClean="0"/>
              <a:t>Red = caudate nucleus</a:t>
            </a:r>
          </a:p>
          <a:p>
            <a:r>
              <a:rPr lang="en-GB" dirty="0" smtClean="0"/>
              <a:t>Yellow = putamen (dorsal striatum: includes the caudate nucleus &amp; the putamen)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60B8C-729A-4077-BD6A-11D650EDB77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98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25A0-FB6B-4519-9AAE-BE7B3220C64E}" type="slidenum">
              <a:rPr lang="en-GB" altLang="en-GB" smtClean="0"/>
              <a:pPr/>
              <a:t>52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438277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25A0-FB6B-4519-9AAE-BE7B3220C64E}" type="slidenum">
              <a:rPr lang="en-GB" altLang="en-GB" smtClean="0"/>
              <a:pPr/>
              <a:t>53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22986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25A0-FB6B-4519-9AAE-BE7B3220C64E}" type="slidenum">
              <a:rPr lang="en-GB" altLang="en-GB" smtClean="0"/>
              <a:pPr/>
              <a:t>54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75647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25A0-FB6B-4519-9AAE-BE7B3220C64E}" type="slidenum">
              <a:rPr lang="en-GB" altLang="en-GB" smtClean="0"/>
              <a:pPr/>
              <a:t>2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74396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25A0-FB6B-4519-9AAE-BE7B3220C64E}" type="slidenum">
              <a:rPr lang="en-GB" altLang="en-GB" smtClean="0"/>
              <a:pPr/>
              <a:t>4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09548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25A0-FB6B-4519-9AAE-BE7B3220C64E}" type="slidenum">
              <a:rPr lang="en-GB" altLang="en-GB" smtClean="0"/>
              <a:pPr/>
              <a:t>22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56450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SASIT = school-aged sentence imitation</a:t>
            </a:r>
            <a:r>
              <a:rPr lang="en-GB" baseline="0" dirty="0" smtClean="0"/>
              <a:t> test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Starting with replication of the Tomblin approach (2/5 domains), but having educational outcomes to hand means we can establish what cut-offs or combinations of assessment yield the greatest impact on the child’s daily functioning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Why did we chose -1.5??</a:t>
            </a:r>
          </a:p>
          <a:p>
            <a:pPr marL="0" lvl="1" defTabSz="964783">
              <a:defRPr/>
            </a:pPr>
            <a:r>
              <a:rPr lang="en-GB" dirty="0" smtClean="0"/>
              <a:t>children scoring below average (i.e. -1SD) on only one aspect of language unlikely to have longer term deficits</a:t>
            </a:r>
          </a:p>
          <a:p>
            <a:pPr marL="0" lvl="1" defTabSz="964783">
              <a:defRPr/>
            </a:pPr>
            <a:r>
              <a:rPr lang="en-GB" dirty="0" smtClean="0"/>
              <a:t>Tomblin's</a:t>
            </a:r>
            <a:r>
              <a:rPr lang="en-GB" baseline="0" dirty="0" smtClean="0"/>
              <a:t> cut of -1.25 yielded high number of false positives and out of line with other areas of psychopathology</a:t>
            </a:r>
          </a:p>
          <a:p>
            <a:pPr marL="0" lvl="1" defTabSz="964783">
              <a:defRPr/>
            </a:pPr>
            <a:r>
              <a:rPr lang="en-GB" baseline="0" dirty="0" smtClean="0"/>
              <a:t>Similar criteria to </a:t>
            </a:r>
            <a:r>
              <a:rPr lang="en-GB" sz="1300" dirty="0" err="1"/>
              <a:t>Weindrich</a:t>
            </a:r>
            <a:r>
              <a:rPr lang="en-GB" sz="1300" dirty="0"/>
              <a:t> et al. (2000)</a:t>
            </a:r>
            <a:endParaRPr lang="en-GB" baseline="0" dirty="0" smtClean="0"/>
          </a:p>
          <a:p>
            <a:pPr marL="0" lvl="1" defTabSz="964783">
              <a:defRPr/>
            </a:pPr>
            <a:endParaRPr lang="en-GB" baseline="0" dirty="0" smtClean="0"/>
          </a:p>
          <a:p>
            <a:pPr marL="0" lvl="1" defTabSz="964783">
              <a:defRPr/>
            </a:pPr>
            <a:r>
              <a:rPr lang="en-GB" baseline="0" dirty="0" smtClean="0"/>
              <a:t>In keeping with DSM V – no requirement for discrepancy between language and NVIQ or for NVIQ &gt; 85</a:t>
            </a:r>
          </a:p>
          <a:p>
            <a:pPr marL="0" lvl="1" defTabSz="964783">
              <a:defRPr/>
            </a:pPr>
            <a:r>
              <a:rPr lang="en-GB" baseline="0" dirty="0" smtClean="0"/>
              <a:t> </a:t>
            </a:r>
            <a:endParaRPr lang="en-GB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2383A-492F-4831-BDFE-91CE7884716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5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20CE7-E4BC-421A-BA02-40345F49040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2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Weighted group comparisons using </a:t>
            </a:r>
            <a:r>
              <a:rPr lang="en-GB" dirty="0" err="1" smtClean="0"/>
              <a:t>linearised</a:t>
            </a:r>
            <a:r>
              <a:rPr lang="en-GB" dirty="0" smtClean="0"/>
              <a:t> 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7D21B-7706-4B39-BF5A-FD8848E2479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8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25A0-FB6B-4519-9AAE-BE7B3220C64E}" type="slidenum">
              <a:rPr lang="en-GB" altLang="en-GB" smtClean="0"/>
              <a:pPr/>
              <a:t>36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8727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25A0-FB6B-4519-9AAE-BE7B3220C64E}" type="slidenum">
              <a:rPr lang="en-GB" altLang="en-GB" smtClean="0"/>
              <a:pPr/>
              <a:t>40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24772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D1A-81A3-49E8-BA71-56D4D39A6E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55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E0A2-0327-4DE2-9D6E-97D42C4209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64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5F-513B-43CE-BDB6-78A18BDBE9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FBC2B-2F5F-4D0E-ADBA-16F0A5C2A3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5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5335-507A-4B89-B3EB-52DC884A8E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2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88256-3024-43F2-9123-786B64A86F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14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A4B4-D5E1-42A8-B811-24F803F6ED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0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D41E-3750-48B5-B97D-2B697C53D8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1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8DBD-1EBD-4E14-B686-5689BCE6D6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86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3CA9-220A-45C8-913C-8E55247D25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8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946A-052B-4155-B779-3D5EC1742F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37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F6147-DD2E-4CBD-BBD6-2D64A08AA9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87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/RADLD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fif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f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47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GB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Developmental Language Disorders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GB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Professor Courtenay </a:t>
            </a:r>
            <a:r>
              <a:rPr lang="en-GB" sz="2800" dirty="0" err="1" smtClean="0"/>
              <a:t>Norbury</a:t>
            </a:r>
            <a:endParaRPr lang="en-GB" sz="2800" dirty="0" smtClean="0"/>
          </a:p>
          <a:p>
            <a:r>
              <a:rPr lang="en-US" sz="2800" dirty="0" smtClean="0"/>
              <a:t>c.norbury@ucl.ac.uk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80" y="5053012"/>
            <a:ext cx="1171575" cy="117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3" y="77821"/>
            <a:ext cx="7886700" cy="1325563"/>
          </a:xfrm>
        </p:spPr>
        <p:txBody>
          <a:bodyPr/>
          <a:lstStyle/>
          <a:p>
            <a:r>
              <a:rPr lang="en-GB" dirty="0" smtClean="0"/>
              <a:t>narrative retell examples</a:t>
            </a:r>
            <a:br>
              <a:rPr lang="en-GB" dirty="0" smtClean="0"/>
            </a:br>
            <a:r>
              <a:rPr lang="en-GB" dirty="0" smtClean="0"/>
              <a:t>(both aged 5 ½) 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32762"/>
              </p:ext>
            </p:extLst>
          </p:nvPr>
        </p:nvGraphicFramePr>
        <p:xfrm>
          <a:off x="111523" y="1666863"/>
          <a:ext cx="3937986" cy="4435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7986">
                  <a:extLst>
                    <a:ext uri="{9D8B030D-6E8A-4147-A177-3AD203B41FA5}">
                      <a16:colId xmlns:a16="http://schemas.microsoft.com/office/drawing/2014/main" val="415063491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 it was too hot.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23129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the monkey didn't want the parrot near it.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728717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(um) treasure.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5031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i don't know.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78854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he was looking for the treasure.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3995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(what is that for)?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19177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not sure.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79249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he found a (pile) pineapple.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81782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spongebob lives in the pineapple.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1306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he found a scarf and i don't know what else.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840624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treasure.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2794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(um) he was picking the piece of pineapple in his mouth so it couldn't talk.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27053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nope.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819207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 he ate bananas (</a:t>
                      </a:r>
                      <a:r>
                        <a:rPr lang="en-GB" sz="1600" dirty="0" err="1">
                          <a:effectLst/>
                        </a:rPr>
                        <a:t>i</a:t>
                      </a:r>
                      <a:r>
                        <a:rPr lang="en-GB" sz="1600" dirty="0">
                          <a:effectLst/>
                        </a:rPr>
                        <a:t> don't </a:t>
                      </a:r>
                      <a:r>
                        <a:rPr lang="en-GB" sz="1600" dirty="0" err="1">
                          <a:effectLst/>
                        </a:rPr>
                        <a:t>kn</a:t>
                      </a:r>
                      <a:r>
                        <a:rPr lang="en-GB" sz="1600" dirty="0">
                          <a:effectLst/>
                        </a:rPr>
                        <a:t>) </a:t>
                      </a:r>
                      <a:r>
                        <a:rPr lang="en-GB" sz="1600" dirty="0" err="1">
                          <a:effectLst/>
                        </a:rPr>
                        <a:t>i'm</a:t>
                      </a:r>
                      <a:r>
                        <a:rPr lang="en-GB" sz="1600" dirty="0">
                          <a:effectLst/>
                        </a:rPr>
                        <a:t> not know anything else.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518209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4668"/>
              </p:ext>
            </p:extLst>
          </p:nvPr>
        </p:nvGraphicFramePr>
        <p:xfrm>
          <a:off x="4377447" y="468228"/>
          <a:ext cx="4683125" cy="6262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3125">
                  <a:extLst>
                    <a:ext uri="{9D8B030D-6E8A-4147-A177-3AD203B41FA5}">
                      <a16:colId xmlns:a16="http://schemas.microsoft.com/office/drawing/2014/main" val="136658986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 it was a really hot day.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475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the only thing that they could hear was chirping.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9792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(the m) a monkey was hanging on the tree.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186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a parrot com/ed along and talk/ed and talk/ed and talk/ed (yeah) on the branch.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985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and he talk/ed and talk/ed and talk/ed.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5994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he said i will leave if you bring me some treasure.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209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he don’t know what’s treasure.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2499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(yeah) he didn’t believe him.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6166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that’s the only way he will leave.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096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so he go/ed and find treasure.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he find/ed a&gt;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370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(i don’t know what’s called).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803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a pineapple.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6866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and it got a crown on your head.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772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(it was) he came so tired he come to a village.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3998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he (k) see/d a real scarf.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74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and he hav/ed a idea.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895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come and that doesn’t look like treasure to me it’s this way over this.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843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he putt/ed him (in the) in the cage.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482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 and he hear/</a:t>
                      </a:r>
                      <a:r>
                        <a:rPr lang="en-GB" sz="1600" dirty="0" err="1">
                          <a:effectLst/>
                        </a:rPr>
                        <a:t>ed</a:t>
                      </a:r>
                      <a:r>
                        <a:rPr lang="en-GB" sz="1600" dirty="0">
                          <a:effectLst/>
                        </a:rPr>
                        <a:t> a really large bang.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078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 he won’t be talking for a while.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770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 the end.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307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3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015"/>
            <a:ext cx="7886700" cy="1325563"/>
          </a:xfrm>
        </p:spPr>
        <p:txBody>
          <a:bodyPr/>
          <a:lstStyle/>
          <a:p>
            <a:r>
              <a:rPr lang="en-GB" dirty="0" smtClean="0"/>
              <a:t>pragmatic language</a:t>
            </a:r>
            <a:endParaRPr lang="en-GB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346282"/>
              </p:ext>
            </p:extLst>
          </p:nvPr>
        </p:nvGraphicFramePr>
        <p:xfrm>
          <a:off x="628650" y="1600201"/>
          <a:ext cx="287330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07">
                  <a:extLst>
                    <a:ext uri="{9D8B030D-6E8A-4147-A177-3AD203B41FA5}">
                      <a16:colId xmlns:a16="http://schemas.microsoft.com/office/drawing/2014/main" val="3257228928"/>
                    </a:ext>
                  </a:extLst>
                </a:gridCol>
              </a:tblGrid>
              <a:tr h="3096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Sub-scales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462444"/>
                  </a:ext>
                </a:extLst>
              </a:tr>
              <a:tr h="3096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Speech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32010"/>
                  </a:ext>
                </a:extLst>
              </a:tr>
              <a:tr h="3096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Semantics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40775"/>
                  </a:ext>
                </a:extLst>
              </a:tr>
              <a:tr h="3096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Grammar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609312"/>
                  </a:ext>
                </a:extLst>
              </a:tr>
              <a:tr h="3096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Coherence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90520"/>
                  </a:ext>
                </a:extLst>
              </a:tr>
              <a:tr h="3096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Initiation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28355"/>
                  </a:ext>
                </a:extLst>
              </a:tr>
              <a:tr h="3096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Use of context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174195"/>
                  </a:ext>
                </a:extLst>
              </a:tr>
              <a:tr h="30314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Non-verbal communication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701383"/>
                  </a:ext>
                </a:extLst>
              </a:tr>
              <a:tr h="3096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Stereotyped</a:t>
                      </a:r>
                      <a:r>
                        <a:rPr lang="en-GB" sz="1800" baseline="0" dirty="0" smtClean="0"/>
                        <a:t> language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216856"/>
                  </a:ext>
                </a:extLst>
              </a:tr>
              <a:tr h="3096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Social Relationships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51166"/>
                  </a:ext>
                </a:extLst>
              </a:tr>
              <a:tr h="3096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Interests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3043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8650" y="1507786"/>
            <a:ext cx="3437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CCC-2 (Bishop, 2003)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28650" y="3083668"/>
            <a:ext cx="2873307" cy="1789889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03785" y="5794676"/>
            <a:ext cx="248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parent/teacher report</a:t>
            </a:r>
            <a:endParaRPr lang="en-GB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066162" y="505112"/>
            <a:ext cx="5077838" cy="2209426"/>
            <a:chOff x="4066162" y="505112"/>
            <a:chExt cx="5077838" cy="22094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66162" y="505112"/>
              <a:ext cx="3320177" cy="22094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42194" y="1692452"/>
              <a:ext cx="310180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/>
                <a:t>direct observation:</a:t>
              </a:r>
            </a:p>
            <a:p>
              <a:pPr algn="r"/>
              <a:r>
                <a:rPr lang="en-GB" dirty="0" smtClean="0"/>
                <a:t>MIPO (Gibson et al. 2013)</a:t>
              </a:r>
            </a:p>
            <a:p>
              <a:pPr algn="r"/>
              <a:r>
                <a:rPr lang="en-GB" dirty="0" smtClean="0"/>
                <a:t>POM-2 (</a:t>
              </a:r>
              <a:r>
                <a:rPr lang="en-GB" dirty="0" err="1" smtClean="0"/>
                <a:t>Cordier</a:t>
              </a:r>
              <a:r>
                <a:rPr lang="en-GB" dirty="0" smtClean="0"/>
                <a:t> et al. 2014)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2942" y="2545478"/>
            <a:ext cx="4565688" cy="4211832"/>
            <a:chOff x="4412942" y="2545478"/>
            <a:chExt cx="4565688" cy="4211832"/>
          </a:xfrm>
        </p:grpSpPr>
        <p:sp>
          <p:nvSpPr>
            <p:cNvPr id="9" name="TextBox 8"/>
            <p:cNvSpPr txBox="1"/>
            <p:nvPr/>
          </p:nvSpPr>
          <p:spPr>
            <a:xfrm>
              <a:off x="5801333" y="6387978"/>
              <a:ext cx="2607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standardised test</a:t>
              </a:r>
              <a:endParaRPr lang="en-GB" b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942" y="2545478"/>
              <a:ext cx="4565688" cy="4027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17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14" y="262359"/>
            <a:ext cx="7772400" cy="1143000"/>
          </a:xfrm>
        </p:spPr>
        <p:txBody>
          <a:bodyPr/>
          <a:lstStyle/>
          <a:p>
            <a:r>
              <a:rPr lang="en-GB" dirty="0" smtClean="0"/>
              <a:t>how low can you go?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69"/>
          <a:stretch/>
        </p:blipFill>
        <p:spPr>
          <a:xfrm>
            <a:off x="0" y="1250950"/>
            <a:ext cx="8632825" cy="37607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60" b="8892"/>
          <a:stretch/>
        </p:blipFill>
        <p:spPr>
          <a:xfrm>
            <a:off x="243067" y="5011838"/>
            <a:ext cx="8791294" cy="3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52514" y="262359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</a:rPr>
              <a:t>what aspects of language?</a:t>
            </a:r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9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182" y="519248"/>
            <a:ext cx="6858000" cy="1445739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consensus on terminology and diagnostic criteria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327" y="2490281"/>
            <a:ext cx="5929009" cy="167035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Bishop, D</a:t>
            </a:r>
            <a:r>
              <a:rPr lang="en-GB" dirty="0" smtClean="0"/>
              <a:t>., </a:t>
            </a:r>
            <a:r>
              <a:rPr lang="en-GB" dirty="0" err="1" smtClean="0"/>
              <a:t>S</a:t>
            </a:r>
            <a:r>
              <a:rPr lang="en-GB" dirty="0" err="1" smtClean="0"/>
              <a:t>nowling</a:t>
            </a:r>
            <a:r>
              <a:rPr lang="en-GB" dirty="0"/>
              <a:t>, M. J., Thompson, P. A., </a:t>
            </a:r>
            <a:r>
              <a:rPr lang="en-GB" dirty="0" err="1"/>
              <a:t>Greenhalgh</a:t>
            </a:r>
            <a:r>
              <a:rPr lang="en-GB" dirty="0"/>
              <a:t>, T., and </a:t>
            </a:r>
            <a:r>
              <a:rPr lang="en-GB" dirty="0" smtClean="0"/>
              <a:t>the CATALISE-2 consortium (2017). Phase 2 of CATALISE: a multinational and multidisciplinary Delphi consensus study of problems with language development: Terminology. </a:t>
            </a:r>
            <a:r>
              <a:rPr lang="en-GB" i="1" dirty="0" smtClean="0"/>
              <a:t>Journal of child </a:t>
            </a:r>
            <a:r>
              <a:rPr lang="en-GB" dirty="0" smtClean="0"/>
              <a:t>&amp; </a:t>
            </a:r>
            <a:r>
              <a:rPr lang="en-GB" i="1" dirty="0" smtClean="0"/>
              <a:t>psychology and psychiatry, and allied disciplines</a:t>
            </a:r>
            <a:r>
              <a:rPr lang="en-GB" dirty="0" smtClean="0"/>
              <a:t>, </a:t>
            </a:r>
            <a:r>
              <a:rPr lang="en-GB" i="1" dirty="0" smtClean="0"/>
              <a:t>58</a:t>
            </a:r>
            <a:r>
              <a:rPr lang="en-GB" dirty="0" smtClean="0"/>
              <a:t>(10), 1068–1080. doi:10.1111/jcpp.12721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8327" y="4747098"/>
            <a:ext cx="5997103" cy="1321039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Bishop D. (2017). Why is it so hard to reach agreement on terminology? The case of developmental language disorder (DLD). </a:t>
            </a:r>
            <a:r>
              <a:rPr lang="en-GB" i="1" dirty="0" smtClean="0"/>
              <a:t>International journal of language &amp; communication disorders</a:t>
            </a:r>
            <a:r>
              <a:rPr lang="en-GB" dirty="0" smtClean="0"/>
              <a:t>, </a:t>
            </a:r>
            <a:r>
              <a:rPr lang="en-GB" i="1" dirty="0" smtClean="0"/>
              <a:t>52</a:t>
            </a:r>
            <a:r>
              <a:rPr lang="en-GB" dirty="0" smtClean="0"/>
              <a:t>(6), 671–680. doi:10.1111/1460-6984.12335</a:t>
            </a:r>
            <a:endParaRPr lang="en-GB" dirty="0"/>
          </a:p>
        </p:txBody>
      </p:sp>
      <p:pic>
        <p:nvPicPr>
          <p:cNvPr id="7" name="Picture 2" descr="http://psyweb.psy.ox.ac.uk/oscci/dbhtml/Dorothy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205" y="2988266"/>
            <a:ext cx="1838325" cy="2419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9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taxi driver test….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1" y="2060848"/>
            <a:ext cx="4114743" cy="3600400"/>
          </a:xfrm>
        </p:spPr>
      </p:pic>
      <p:sp>
        <p:nvSpPr>
          <p:cNvPr id="8" name="TextBox 7"/>
          <p:cNvSpPr txBox="1"/>
          <p:nvPr/>
        </p:nvSpPr>
        <p:spPr>
          <a:xfrm>
            <a:off x="4414280" y="1633300"/>
            <a:ext cx="116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Language delay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6982" y="1273367"/>
            <a:ext cx="116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Language disorder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2814" y="3705590"/>
            <a:ext cx="1393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Specific language impairment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0543" y="4941168"/>
            <a:ext cx="1393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Primary language impairment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7508" y="2524398"/>
            <a:ext cx="1824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Speech language and communication need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526087"/>
            <a:ext cx="1824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Language processing difficulties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2814" y="5251520"/>
            <a:ext cx="1165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High-level language difficulty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2287" y="1618968"/>
            <a:ext cx="1393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Language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learning impairment</a:t>
            </a:r>
          </a:p>
        </p:txBody>
      </p:sp>
    </p:spTree>
    <p:extLst>
      <p:ext uri="{BB962C8B-B14F-4D97-AF65-F5344CB8AC3E}">
        <p14:creationId xmlns:p14="http://schemas.microsoft.com/office/powerpoint/2010/main" val="13539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03" y="203079"/>
            <a:ext cx="7865615" cy="994172"/>
          </a:xfrm>
        </p:spPr>
        <p:txBody>
          <a:bodyPr>
            <a:normAutofit/>
          </a:bodyPr>
          <a:lstStyle/>
          <a:p>
            <a:r>
              <a:rPr lang="en-GB" dirty="0" smtClean="0"/>
              <a:t>why ‘specific’ language impairment?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99992" y="1052736"/>
            <a:ext cx="4430767" cy="3774281"/>
          </a:xfrm>
        </p:spPr>
        <p:txBody>
          <a:bodyPr>
            <a:noAutofit/>
          </a:bodyPr>
          <a:lstStyle/>
          <a:p>
            <a:r>
              <a:rPr lang="en-GB" sz="2400" dirty="0" smtClean="0"/>
              <a:t>term ‘SLI’ took hold in era of universal grammar</a:t>
            </a:r>
          </a:p>
          <a:p>
            <a:pPr lvl="1"/>
            <a:r>
              <a:rPr lang="en-GB" sz="1800" dirty="0" smtClean="0"/>
              <a:t>Language is modular / innate</a:t>
            </a:r>
          </a:p>
          <a:p>
            <a:pPr lvl="1"/>
            <a:r>
              <a:rPr lang="en-GB" sz="1800" dirty="0" smtClean="0"/>
              <a:t>Can be selectively impaired</a:t>
            </a:r>
          </a:p>
          <a:p>
            <a:endParaRPr lang="en-GB" sz="2400" dirty="0" smtClean="0"/>
          </a:p>
          <a:p>
            <a:r>
              <a:rPr lang="en-GB" sz="2400" dirty="0" smtClean="0"/>
              <a:t>non-verbal cognitive abilities limit language development</a:t>
            </a:r>
          </a:p>
          <a:p>
            <a:pPr lvl="1"/>
            <a:r>
              <a:rPr lang="en-GB" sz="1800" dirty="0"/>
              <a:t>ICD-10: significant language deficit (-2SD) with normal NVIQ – ‘cognitive referencing’</a:t>
            </a:r>
          </a:p>
          <a:p>
            <a:pPr lvl="1"/>
            <a:r>
              <a:rPr lang="en-GB" sz="1800" dirty="0" smtClean="0"/>
              <a:t>Language impairment ‘in line’ with mental age is different to LI when discrepancy </a:t>
            </a:r>
          </a:p>
          <a:p>
            <a:pPr lvl="1"/>
            <a:r>
              <a:rPr lang="en-GB" sz="1800" dirty="0" smtClean="0"/>
              <a:t>Children with low non-verbal ability don’t learn as fast or respond to therapy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17" y="1652131"/>
            <a:ext cx="3645004" cy="42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74" y="369094"/>
            <a:ext cx="8589523" cy="99417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dirty="0" smtClean="0"/>
              <a:t>what is the causal relationship between language and non-verbal ability?</a:t>
            </a:r>
          </a:p>
        </p:txBody>
      </p:sp>
      <p:pic>
        <p:nvPicPr>
          <p:cNvPr id="19459" name="Picture 2" descr="https://encrypted-tbn2.gstatic.com/images?q=tbn:ANd9GcT92LHjChdfEFYpXGAeUIrVMUMZwxvcDx7yK70jsKoifvguTuZj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00" y="3346974"/>
            <a:ext cx="310038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http://www.thinktonight.com/v/vspfiles/assets/images/wisc%20matrix%20reas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57" y="1709998"/>
            <a:ext cx="4279106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1" y="4838030"/>
            <a:ext cx="341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language is a fantastic problem solving tool!!</a:t>
            </a:r>
          </a:p>
        </p:txBody>
      </p:sp>
    </p:spTree>
    <p:extLst>
      <p:ext uri="{BB962C8B-B14F-4D97-AF65-F5344CB8AC3E}">
        <p14:creationId xmlns:p14="http://schemas.microsoft.com/office/powerpoint/2010/main" val="48461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jlcd0049-0416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3" y="89925"/>
            <a:ext cx="6207289" cy="63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9166" y="6462945"/>
            <a:ext cx="2684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/>
              <a:t>Reilly et al. (2014) IJLCD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22140" y="548641"/>
            <a:ext cx="2042562" cy="5914304"/>
          </a:xfrm>
        </p:spPr>
        <p:txBody>
          <a:bodyPr>
            <a:normAutofit/>
          </a:bodyPr>
          <a:lstStyle/>
          <a:p>
            <a:r>
              <a:rPr lang="en-GB" dirty="0" smtClean="0"/>
              <a:t>cut-off points are completely arbitrary!</a:t>
            </a:r>
          </a:p>
          <a:p>
            <a:endParaRPr lang="en-GB" dirty="0" smtClean="0"/>
          </a:p>
          <a:p>
            <a:r>
              <a:rPr lang="en-GB" dirty="0" smtClean="0"/>
              <a:t>biological evidence does not support distinct ‘groups’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could improving language drive other kinds of learning?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717074" y="548640"/>
            <a:ext cx="0" cy="36576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5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Alternate Process 25"/>
          <p:cNvSpPr/>
          <p:nvPr/>
        </p:nvSpPr>
        <p:spPr>
          <a:xfrm>
            <a:off x="4100411" y="638319"/>
            <a:ext cx="2023589" cy="1381754"/>
          </a:xfrm>
          <a:prstGeom prst="flowChartAlternateProcess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Child presents with difficulty producing or understanding language that affects everyday functioning</a:t>
            </a:r>
          </a:p>
        </p:txBody>
      </p:sp>
      <p:sp>
        <p:nvSpPr>
          <p:cNvPr id="27" name="Flowchart: Decision 26"/>
          <p:cNvSpPr/>
          <p:nvPr/>
        </p:nvSpPr>
        <p:spPr>
          <a:xfrm>
            <a:off x="3923928" y="2464056"/>
            <a:ext cx="2376556" cy="1344687"/>
          </a:xfrm>
          <a:prstGeom prst="flowChartDecision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Unfamiliar with local language?</a:t>
            </a:r>
          </a:p>
        </p:txBody>
      </p:sp>
      <p:sp>
        <p:nvSpPr>
          <p:cNvPr id="28" name="Flowchart: Decision 27"/>
          <p:cNvSpPr/>
          <p:nvPr/>
        </p:nvSpPr>
        <p:spPr>
          <a:xfrm>
            <a:off x="3923928" y="4188338"/>
            <a:ext cx="2376556" cy="1406505"/>
          </a:xfrm>
          <a:prstGeom prst="flowChartDecision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538764">
              <a:defRPr/>
            </a:pPr>
            <a:r>
              <a:rPr lang="en-GB" sz="1400" kern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Features suggestive of poor prognosis? [3]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12206" y="3808744"/>
            <a:ext cx="0" cy="39585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>
            <a:off x="5111660" y="5594843"/>
            <a:ext cx="1092" cy="28233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241862" y="3892159"/>
            <a:ext cx="413896" cy="3077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GB" sz="1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24708" y="5448937"/>
            <a:ext cx="477567" cy="3077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GB" sz="1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Flowchart: Decision 32"/>
          <p:cNvSpPr/>
          <p:nvPr/>
        </p:nvSpPr>
        <p:spPr>
          <a:xfrm>
            <a:off x="6767444" y="2464055"/>
            <a:ext cx="2376556" cy="1344687"/>
          </a:xfrm>
          <a:prstGeom prst="flowChartDecision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Competent in another language? [4]</a:t>
            </a:r>
          </a:p>
        </p:txBody>
      </p:sp>
      <p:cxnSp>
        <p:nvCxnSpPr>
          <p:cNvPr id="34" name="Straight Arrow Connector 33"/>
          <p:cNvCxnSpPr>
            <a:stCxn id="27" idx="3"/>
            <a:endCxn id="33" idx="1"/>
          </p:cNvCxnSpPr>
          <p:nvPr/>
        </p:nvCxnSpPr>
        <p:spPr>
          <a:xfrm flipV="1">
            <a:off x="6300484" y="3136399"/>
            <a:ext cx="466960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341367" y="2726367"/>
            <a:ext cx="477567" cy="3077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40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GB" sz="140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819544" y="3508765"/>
            <a:ext cx="1584214" cy="109179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274343" y="3756705"/>
            <a:ext cx="459727" cy="3077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538764"/>
            <a:r>
              <a:rPr lang="en-GB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GB" sz="1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961325" y="3811082"/>
            <a:ext cx="0" cy="29741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8041093" y="3862293"/>
            <a:ext cx="477567" cy="3077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GB" sz="1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62592" y="4886251"/>
            <a:ext cx="15949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422086" y="4712143"/>
            <a:ext cx="413896" cy="3077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40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GB" sz="140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74127" y="194336"/>
            <a:ext cx="756362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38764"/>
            <a:r>
              <a:rPr lang="en-GB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START</a:t>
            </a:r>
            <a:endParaRPr lang="en-GB" sz="1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112206" y="2038668"/>
            <a:ext cx="0" cy="39585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Flowchart: Process 107"/>
          <p:cNvSpPr/>
          <p:nvPr/>
        </p:nvSpPr>
        <p:spPr>
          <a:xfrm>
            <a:off x="4308994" y="5906673"/>
            <a:ext cx="1439500" cy="834695"/>
          </a:xfrm>
          <a:prstGeom prst="flowChartProcess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Language disorder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10985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1" grpId="0"/>
      <p:bldP spid="32" grpId="0"/>
      <p:bldP spid="33" grpId="0" animBg="1"/>
      <p:bldP spid="35" grpId="0"/>
      <p:bldP spid="37" grpId="0"/>
      <p:bldP spid="39" grpId="0"/>
      <p:bldP spid="41" grpId="0"/>
      <p:bldP spid="42" grpId="0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9404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By the end of this lesson you will be able to…</a:t>
            </a:r>
            <a:endParaRPr lang="en-US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53894" y="1863865"/>
            <a:ext cx="7772400" cy="41148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Complete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causal model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DLD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Discuss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changes and the RATIONALE for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changes to diagnostic criteria and terminology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DLD (formerly ‘specific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language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impairment’)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Outline key findings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longitudinal studies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DLD &amp; discuss implications for research &amp; practice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Describe cognitive theories of language disorder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66" y="1052736"/>
            <a:ext cx="4067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Under 3-4 years: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Prediction from language delay in preschoolers to subsequent language disorder at school age is surprisingly weak.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ndicators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Fail to combine words at 24m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Comprehension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Don’t communicate via gesture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Don’t imitate body movements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Poor social responsiveness and joint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Family history of language or literacy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Socio-economic disadvantage</a:t>
            </a:r>
            <a:endParaRPr lang="en-GB" sz="2000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4100411" y="638319"/>
            <a:ext cx="2023589" cy="1381754"/>
          </a:xfrm>
          <a:prstGeom prst="flowChartAlternateProcess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Child presents with difficulty producing or understanding language that affects everyday functioning</a:t>
            </a:r>
          </a:p>
        </p:txBody>
      </p:sp>
      <p:sp>
        <p:nvSpPr>
          <p:cNvPr id="27" name="Flowchart: Decision 26"/>
          <p:cNvSpPr/>
          <p:nvPr/>
        </p:nvSpPr>
        <p:spPr>
          <a:xfrm>
            <a:off x="3923928" y="2464056"/>
            <a:ext cx="2376556" cy="1344687"/>
          </a:xfrm>
          <a:prstGeom prst="flowChartDecision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Unfamiliar with local language?</a:t>
            </a:r>
          </a:p>
        </p:txBody>
      </p:sp>
      <p:sp>
        <p:nvSpPr>
          <p:cNvPr id="28" name="Flowchart: Decision 27"/>
          <p:cNvSpPr/>
          <p:nvPr/>
        </p:nvSpPr>
        <p:spPr>
          <a:xfrm>
            <a:off x="3923928" y="4188338"/>
            <a:ext cx="2376556" cy="1406505"/>
          </a:xfrm>
          <a:prstGeom prst="flowChartDecision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538764">
              <a:defRPr/>
            </a:pPr>
            <a:r>
              <a:rPr lang="en-GB" sz="1400" kern="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Features suggestive of poor prognosis? [3]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12206" y="3808744"/>
            <a:ext cx="0" cy="39585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>
            <a:off x="5111660" y="5594843"/>
            <a:ext cx="1092" cy="28233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241862" y="3892159"/>
            <a:ext cx="413896" cy="3077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GB" sz="1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24708" y="5448937"/>
            <a:ext cx="477567" cy="3077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GB" sz="1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Flowchart: Decision 32"/>
          <p:cNvSpPr/>
          <p:nvPr/>
        </p:nvSpPr>
        <p:spPr>
          <a:xfrm>
            <a:off x="6767444" y="2464055"/>
            <a:ext cx="2376556" cy="1344687"/>
          </a:xfrm>
          <a:prstGeom prst="flowChartDecision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Competent in another language? [4]</a:t>
            </a:r>
          </a:p>
        </p:txBody>
      </p:sp>
      <p:cxnSp>
        <p:nvCxnSpPr>
          <p:cNvPr id="34" name="Straight Arrow Connector 33"/>
          <p:cNvCxnSpPr>
            <a:stCxn id="27" idx="3"/>
            <a:endCxn id="33" idx="1"/>
          </p:cNvCxnSpPr>
          <p:nvPr/>
        </p:nvCxnSpPr>
        <p:spPr>
          <a:xfrm flipV="1">
            <a:off x="6300484" y="3136399"/>
            <a:ext cx="466960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341367" y="2726367"/>
            <a:ext cx="477567" cy="3077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40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GB" sz="140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819544" y="3508765"/>
            <a:ext cx="1584214" cy="109179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274343" y="3756705"/>
            <a:ext cx="459727" cy="3077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538764"/>
            <a:r>
              <a:rPr lang="en-GB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GB" sz="1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961325" y="3811082"/>
            <a:ext cx="0" cy="29741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8041093" y="3862293"/>
            <a:ext cx="477567" cy="3077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GB" sz="1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262592" y="4886251"/>
            <a:ext cx="15949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6422086" y="4712143"/>
            <a:ext cx="413896" cy="3077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40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GB" sz="140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74127" y="194336"/>
            <a:ext cx="756362" cy="307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38764"/>
            <a:r>
              <a:rPr lang="en-GB" sz="14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START</a:t>
            </a:r>
            <a:endParaRPr lang="en-GB" sz="14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112206" y="2038668"/>
            <a:ext cx="0" cy="39585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Flowchart: Process 107"/>
          <p:cNvSpPr/>
          <p:nvPr/>
        </p:nvSpPr>
        <p:spPr>
          <a:xfrm>
            <a:off x="4308994" y="5906673"/>
            <a:ext cx="1439500" cy="834695"/>
          </a:xfrm>
          <a:prstGeom prst="flowChartProcess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Language disorder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13877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770" y="44715"/>
            <a:ext cx="3672408" cy="6813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7572" y="1445159"/>
            <a:ext cx="35283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Language Disorder with Associated biomedical conditions (examples)</a:t>
            </a:r>
            <a:endParaRPr lang="en-GB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brain </a:t>
            </a:r>
            <a:r>
              <a:rPr lang="en-GB" dirty="0"/>
              <a:t>injury,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acquired epileptic aphasia in childhood,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certain neurodegenerative conditions,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genetic conditions such as Down syndrome,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cerebral palsy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sensori</a:t>
            </a:r>
            <a:r>
              <a:rPr lang="en-GB" dirty="0"/>
              <a:t>-neural hearing loss.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autism </a:t>
            </a:r>
            <a:r>
              <a:rPr lang="en-GB" dirty="0"/>
              <a:t>spectrum disorder (ASD)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intellectual </a:t>
            </a:r>
            <a:r>
              <a:rPr lang="en-GB" dirty="0" smtClean="0"/>
              <a:t>disability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254383" y="5405377"/>
            <a:ext cx="2592288" cy="1452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6863787" y="4525701"/>
            <a:ext cx="1180618" cy="960699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4656480" y="2466747"/>
            <a:ext cx="1715137" cy="984610"/>
          </a:xfrm>
          <a:prstGeom prst="wedgeEllipseCallout">
            <a:avLst>
              <a:gd name="adj1" fmla="val -39042"/>
              <a:gd name="adj2" fmla="val -8386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Poor prognosis</a:t>
            </a:r>
          </a:p>
        </p:txBody>
      </p:sp>
      <p:sp>
        <p:nvSpPr>
          <p:cNvPr id="8" name="Diamond 7"/>
          <p:cNvSpPr/>
          <p:nvPr/>
        </p:nvSpPr>
        <p:spPr>
          <a:xfrm>
            <a:off x="4768770" y="4331033"/>
            <a:ext cx="1682885" cy="914400"/>
          </a:xfrm>
          <a:prstGeom prst="diamond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768770" y="5330757"/>
            <a:ext cx="1602847" cy="807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493" y="44715"/>
            <a:ext cx="3672408" cy="6813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35" y="1369013"/>
            <a:ext cx="47516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Developmental Language Disorder</a:t>
            </a:r>
          </a:p>
          <a:p>
            <a:pPr lvl="0"/>
            <a:endParaRPr lang="en-GB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“developmental” means “emerges in the course of development”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mean child might ‘grow out of’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mean child unable to develop language</a:t>
            </a: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discrepancy between verbal and non-verbal ability not required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Children with lower non-verbal IQ (but not intellectual disability) can be included as cases of DLD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Risk factors noted, but not used as exclusions</a:t>
            </a:r>
          </a:p>
        </p:txBody>
      </p:sp>
      <p:sp>
        <p:nvSpPr>
          <p:cNvPr id="2" name="Oval Callout 1"/>
          <p:cNvSpPr/>
          <p:nvPr/>
        </p:nvSpPr>
        <p:spPr bwMode="auto">
          <a:xfrm>
            <a:off x="4977493" y="2322788"/>
            <a:ext cx="1678329" cy="1084009"/>
          </a:xfrm>
          <a:prstGeom prst="wedgeEllipseCallout">
            <a:avLst>
              <a:gd name="adj1" fmla="val -39042"/>
              <a:gd name="adj2" fmla="val -8386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Poor prognosis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33481" y="5354129"/>
            <a:ext cx="1186774" cy="661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420255" y="6015610"/>
            <a:ext cx="2305456" cy="842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12" y="3606052"/>
            <a:ext cx="38836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Co-occurring disorders</a:t>
            </a:r>
          </a:p>
          <a:p>
            <a:pPr marL="276225" lvl="1" indent="-276225">
              <a:buFont typeface="Arial" panose="020B0604020202020204" pitchFamily="34" charset="0"/>
              <a:buChar char="•"/>
            </a:pPr>
            <a:r>
              <a:rPr lang="en-GB" sz="2000" dirty="0"/>
              <a:t>Attention (e.g., ADHD)</a:t>
            </a:r>
          </a:p>
          <a:p>
            <a:pPr marL="276225" lvl="1" indent="-276225">
              <a:buFont typeface="Arial" panose="020B0604020202020204" pitchFamily="34" charset="0"/>
              <a:buChar char="•"/>
            </a:pPr>
            <a:r>
              <a:rPr lang="en-GB" sz="2000" dirty="0"/>
              <a:t>Motor (e.g., dyspraxia, dysarthria)</a:t>
            </a:r>
          </a:p>
          <a:p>
            <a:pPr marL="276225" lvl="1" indent="-276225">
              <a:buFont typeface="Arial" panose="020B0604020202020204" pitchFamily="34" charset="0"/>
              <a:buChar char="•"/>
            </a:pPr>
            <a:r>
              <a:rPr lang="en-GB" sz="2000" dirty="0"/>
              <a:t>Literacy</a:t>
            </a:r>
          </a:p>
          <a:p>
            <a:pPr marL="276225" lvl="1" indent="-276225">
              <a:buFont typeface="Arial" panose="020B0604020202020204" pitchFamily="34" charset="0"/>
              <a:buChar char="•"/>
            </a:pPr>
            <a:r>
              <a:rPr lang="en-GB" sz="2000" dirty="0"/>
              <a:t>Speech</a:t>
            </a:r>
          </a:p>
          <a:p>
            <a:pPr marL="276225" lvl="1" indent="-276225">
              <a:buFont typeface="Arial" panose="020B0604020202020204" pitchFamily="34" charset="0"/>
              <a:buChar char="•"/>
            </a:pPr>
            <a:r>
              <a:rPr lang="en-GB" sz="2000" dirty="0" smtClean="0"/>
              <a:t>Adaptive </a:t>
            </a:r>
            <a:r>
              <a:rPr lang="en-GB" sz="2000" dirty="0"/>
              <a:t>behaviour</a:t>
            </a:r>
          </a:p>
          <a:p>
            <a:pPr marL="276225" lvl="1" indent="-276225">
              <a:buFont typeface="Arial" panose="020B0604020202020204" pitchFamily="34" charset="0"/>
              <a:buChar char="•"/>
            </a:pPr>
            <a:r>
              <a:rPr lang="en-GB" sz="2000" dirty="0" smtClean="0"/>
              <a:t>Behaviour/emotional problems</a:t>
            </a:r>
            <a:endParaRPr lang="en-GB" sz="2000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2365580" y="6504739"/>
            <a:ext cx="6360000" cy="0"/>
          </a:xfrm>
          <a:prstGeom prst="line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</p:cxnSp>
      <p:sp>
        <p:nvSpPr>
          <p:cNvPr id="69" name="Flowchart: Alternate Process 68"/>
          <p:cNvSpPr/>
          <p:nvPr/>
        </p:nvSpPr>
        <p:spPr>
          <a:xfrm>
            <a:off x="4354879" y="210775"/>
            <a:ext cx="1638726" cy="880069"/>
          </a:xfrm>
          <a:prstGeom prst="flowChartAlternateProcess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Child presents with difficulty producing or understanding language that affects everyday functioning</a:t>
            </a:r>
          </a:p>
        </p:txBody>
      </p:sp>
      <p:sp>
        <p:nvSpPr>
          <p:cNvPr id="70" name="Flowchart: Decision 69"/>
          <p:cNvSpPr/>
          <p:nvPr/>
        </p:nvSpPr>
        <p:spPr>
          <a:xfrm>
            <a:off x="4211961" y="1373626"/>
            <a:ext cx="1924563" cy="856460"/>
          </a:xfrm>
          <a:prstGeom prst="flowChartDecision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Unfamiliar with local language?</a:t>
            </a:r>
          </a:p>
        </p:txBody>
      </p:sp>
      <p:sp>
        <p:nvSpPr>
          <p:cNvPr id="71" name="Flowchart: Decision 70"/>
          <p:cNvSpPr/>
          <p:nvPr/>
        </p:nvSpPr>
        <p:spPr>
          <a:xfrm>
            <a:off x="4211961" y="2471858"/>
            <a:ext cx="1924563" cy="895833"/>
          </a:xfrm>
          <a:prstGeom prst="flowChartDecision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Features suggestive of poor prognosis? [3]</a:t>
            </a:r>
          </a:p>
        </p:txBody>
      </p:sp>
      <p:sp>
        <p:nvSpPr>
          <p:cNvPr id="72" name="Flowchart: Decision 71"/>
          <p:cNvSpPr/>
          <p:nvPr/>
        </p:nvSpPr>
        <p:spPr>
          <a:xfrm>
            <a:off x="4232390" y="4342704"/>
            <a:ext cx="1883706" cy="827126"/>
          </a:xfrm>
          <a:prstGeom prst="flowChartDecision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Associated  biomedical condition, X? </a:t>
            </a:r>
          </a:p>
        </p:txBody>
      </p:sp>
      <p:sp>
        <p:nvSpPr>
          <p:cNvPr id="73" name="Flowchart: Process 72"/>
          <p:cNvSpPr/>
          <p:nvPr/>
        </p:nvSpPr>
        <p:spPr>
          <a:xfrm>
            <a:off x="4473681" y="5326059"/>
            <a:ext cx="1401124" cy="584799"/>
          </a:xfrm>
          <a:prstGeom prst="flowChartProcess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Developmental</a:t>
            </a:r>
          </a:p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Language</a:t>
            </a:r>
          </a:p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Disorder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[7]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174243" y="2230087"/>
            <a:ext cx="0" cy="2521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5" name="Straight Arrow Connector 74"/>
          <p:cNvCxnSpPr/>
          <p:nvPr/>
        </p:nvCxnSpPr>
        <p:spPr>
          <a:xfrm>
            <a:off x="5173801" y="3367692"/>
            <a:ext cx="884" cy="17982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6" name="Straight Arrow Connector 75"/>
          <p:cNvCxnSpPr>
            <a:stCxn id="72" idx="2"/>
            <a:endCxn id="73" idx="0"/>
          </p:cNvCxnSpPr>
          <p:nvPr/>
        </p:nvCxnSpPr>
        <p:spPr>
          <a:xfrm>
            <a:off x="5174244" y="5169830"/>
            <a:ext cx="0" cy="1562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279240" y="2283216"/>
            <a:ext cx="367463" cy="2270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05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GB" sz="105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46329" y="3274761"/>
            <a:ext cx="430262" cy="2270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05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GB" sz="105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13850" y="5103528"/>
            <a:ext cx="367463" cy="2270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1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GB" sz="11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0" name="Flowchart: Decision 79"/>
          <p:cNvSpPr/>
          <p:nvPr/>
        </p:nvSpPr>
        <p:spPr>
          <a:xfrm>
            <a:off x="6514674" y="1373626"/>
            <a:ext cx="1924563" cy="856460"/>
          </a:xfrm>
          <a:prstGeom prst="flowChartDecision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Competent in another language? [4]</a:t>
            </a:r>
          </a:p>
        </p:txBody>
      </p:sp>
      <p:cxnSp>
        <p:nvCxnSpPr>
          <p:cNvPr id="81" name="Straight Arrow Connector 80"/>
          <p:cNvCxnSpPr>
            <a:stCxn id="70" idx="3"/>
            <a:endCxn id="80" idx="1"/>
          </p:cNvCxnSpPr>
          <p:nvPr/>
        </p:nvCxnSpPr>
        <p:spPr>
          <a:xfrm flipV="1">
            <a:off x="6136524" y="1801856"/>
            <a:ext cx="378150" cy="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6169631" y="1540697"/>
            <a:ext cx="430262" cy="2270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05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GB" sz="105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5747053" y="2039023"/>
            <a:ext cx="1282915" cy="69538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6115355" y="2196942"/>
            <a:ext cx="372293" cy="2270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538764"/>
            <a:r>
              <a:rPr lang="en-GB" sz="105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GB" sz="105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7481493" y="2231576"/>
            <a:ext cx="0" cy="1894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7546090" y="2264193"/>
            <a:ext cx="430262" cy="2270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05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GB" sz="105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6105839" y="2916374"/>
            <a:ext cx="12916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6234999" y="2805481"/>
            <a:ext cx="367463" cy="2270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05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GB" sz="105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9" name="Straight Arrow Connector 88"/>
          <p:cNvCxnSpPr>
            <a:stCxn id="73" idx="3"/>
            <a:endCxn id="96" idx="0"/>
          </p:cNvCxnSpPr>
          <p:nvPr/>
        </p:nvCxnSpPr>
        <p:spPr>
          <a:xfrm>
            <a:off x="5874805" y="5618459"/>
            <a:ext cx="1315590" cy="3803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0" name="Flowchart: Process 89"/>
          <p:cNvSpPr/>
          <p:nvPr/>
        </p:nvSpPr>
        <p:spPr>
          <a:xfrm>
            <a:off x="6714974" y="4602706"/>
            <a:ext cx="1165724" cy="723353"/>
          </a:xfrm>
          <a:prstGeom prst="flowChartProcess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Language disorder </a:t>
            </a: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associated with X [6]</a:t>
            </a:r>
          </a:p>
        </p:txBody>
      </p:sp>
      <p:cxnSp>
        <p:nvCxnSpPr>
          <p:cNvPr id="91" name="Straight Arrow Connector 90"/>
          <p:cNvCxnSpPr>
            <a:stCxn id="72" idx="3"/>
          </p:cNvCxnSpPr>
          <p:nvPr/>
        </p:nvCxnSpPr>
        <p:spPr>
          <a:xfrm>
            <a:off x="6116096" y="4756268"/>
            <a:ext cx="578356" cy="12705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6248366" y="4491129"/>
            <a:ext cx="430262" cy="2270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538764"/>
            <a:r>
              <a:rPr lang="en-GB" sz="110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GB" sz="11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00462" y="-72007"/>
            <a:ext cx="652479" cy="227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38764"/>
            <a:r>
              <a:rPr lang="en-GB" sz="1050" dirty="0" smtClean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START</a:t>
            </a:r>
            <a:endParaRPr lang="en-GB" sz="105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5174243" y="1102687"/>
            <a:ext cx="0" cy="2521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941553" y="5998787"/>
            <a:ext cx="2497683" cy="76944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Additional Information</a:t>
            </a:r>
          </a:p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Co-occurring disorders [9]</a:t>
            </a:r>
          </a:p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Risk factors [10]</a:t>
            </a:r>
          </a:p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Areas of language impairment [11]</a:t>
            </a:r>
          </a:p>
        </p:txBody>
      </p:sp>
      <p:cxnSp>
        <p:nvCxnSpPr>
          <p:cNvPr id="97" name="Straight Arrow Connector 96"/>
          <p:cNvCxnSpPr>
            <a:stCxn id="90" idx="2"/>
          </p:cNvCxnSpPr>
          <p:nvPr/>
        </p:nvCxnSpPr>
        <p:spPr>
          <a:xfrm flipH="1">
            <a:off x="7296372" y="5326059"/>
            <a:ext cx="1464" cy="67272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8" name="Flowchart: Process 107"/>
          <p:cNvSpPr/>
          <p:nvPr/>
        </p:nvSpPr>
        <p:spPr>
          <a:xfrm>
            <a:off x="4523792" y="3566302"/>
            <a:ext cx="1165724" cy="531635"/>
          </a:xfrm>
          <a:prstGeom prst="flowChartProcess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387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Language disorder </a:t>
            </a: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[2]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5172244" y="4097938"/>
            <a:ext cx="0" cy="25212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5941553" y="5998787"/>
            <a:ext cx="2497683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8052" y="2576695"/>
            <a:ext cx="7772400" cy="2387600"/>
          </a:xfrm>
        </p:spPr>
        <p:txBody>
          <a:bodyPr>
            <a:normAutofit/>
          </a:bodyPr>
          <a:lstStyle/>
          <a:p>
            <a:r>
              <a:rPr lang="en-GB" dirty="0"/>
              <a:t>w</a:t>
            </a:r>
            <a:r>
              <a:rPr lang="en-GB" dirty="0" smtClean="0"/>
              <a:t>hat difference do these changes make to prevalence and clinical presentation of DLD?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4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23474" r="31553" b="6451"/>
          <a:stretch/>
        </p:blipFill>
        <p:spPr bwMode="auto">
          <a:xfrm>
            <a:off x="736847" y="335804"/>
            <a:ext cx="3085189" cy="314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sosceles Triangle 1"/>
          <p:cNvSpPr/>
          <p:nvPr/>
        </p:nvSpPr>
        <p:spPr>
          <a:xfrm rot="18783606">
            <a:off x="2362039" y="2059275"/>
            <a:ext cx="3666534" cy="2968608"/>
          </a:xfrm>
          <a:prstGeom prst="triangle">
            <a:avLst>
              <a:gd name="adj" fmla="val 41608"/>
            </a:avLst>
          </a:prstGeom>
          <a:solidFill>
            <a:schemeClr val="accent1">
              <a:alpha val="37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7" t="32080" r="20874" b="15105"/>
          <a:stretch/>
        </p:blipFill>
        <p:spPr bwMode="auto">
          <a:xfrm>
            <a:off x="4010761" y="3214483"/>
            <a:ext cx="4778132" cy="343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12" y="328475"/>
            <a:ext cx="3961158" cy="258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3489" y="3720240"/>
            <a:ext cx="3498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/>
              <a:t>Norbury</a:t>
            </a:r>
            <a:r>
              <a:rPr lang="en-GB" sz="1800" dirty="0"/>
              <a:t>, CF., </a:t>
            </a:r>
            <a:r>
              <a:rPr lang="en-GB" sz="1800" dirty="0" smtClean="0"/>
              <a:t>et al. </a:t>
            </a:r>
            <a:r>
              <a:rPr lang="en-GB" sz="1800" dirty="0"/>
              <a:t>(2016). The impact of nonverbal ability on prevalence and clinical presentation of language disorder: evidence from a population study. </a:t>
            </a:r>
            <a:r>
              <a:rPr lang="en-GB" sz="1800" i="1" dirty="0"/>
              <a:t>Journal of Child Psychology and Psychiatry, </a:t>
            </a:r>
            <a:endParaRPr lang="en-GB" sz="1600" dirty="0"/>
          </a:p>
          <a:p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0" y="6085077"/>
            <a:ext cx="233748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725877" y="232568"/>
            <a:ext cx="7778930" cy="857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dirty="0" smtClean="0">
                <a:latin typeface="+mn-lt"/>
              </a:rPr>
              <a:t>SCALES: diagnostic framework </a:t>
            </a:r>
            <a:br>
              <a:rPr lang="en-GB" dirty="0" smtClean="0">
                <a:latin typeface="+mn-lt"/>
              </a:rPr>
            </a:br>
            <a:r>
              <a:rPr lang="en-GB" sz="2200" dirty="0" smtClean="0">
                <a:latin typeface="+mn-lt"/>
              </a:rPr>
              <a:t>(after Tomblin et al. 1997)</a:t>
            </a: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endParaRPr lang="en-GB" sz="135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8223" y="4827316"/>
            <a:ext cx="19631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Non-verbal ability assessed using WPSSI block design and matrix reasoning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51" y="1220317"/>
            <a:ext cx="15490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-1.5SD on 2/5 composite </a:t>
            </a:r>
            <a:r>
              <a:rPr lang="en-GB" sz="2400" dirty="0" smtClean="0"/>
              <a:t>scores</a:t>
            </a:r>
          </a:p>
          <a:p>
            <a:endParaRPr lang="en-GB" sz="2400" dirty="0"/>
          </a:p>
          <a:p>
            <a:r>
              <a:rPr lang="en-GB" sz="2400" dirty="0" smtClean="0"/>
              <a:t>(bottom 7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centile)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NVIQ </a:t>
            </a:r>
            <a:r>
              <a:rPr lang="en-GB" sz="2400" dirty="0" smtClean="0"/>
              <a:t>&gt;70</a:t>
            </a:r>
          </a:p>
          <a:p>
            <a:endParaRPr lang="en-GB" sz="2400" dirty="0"/>
          </a:p>
          <a:p>
            <a:r>
              <a:rPr lang="en-GB" sz="2400" dirty="0" smtClean="0"/>
              <a:t>(above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centile)</a:t>
            </a:r>
            <a:endParaRPr lang="en-GB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71348" y="1322773"/>
            <a:ext cx="6078995" cy="4320473"/>
            <a:chOff x="2268538" y="2205038"/>
            <a:chExt cx="5471000" cy="3816350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339975" y="2205038"/>
              <a:ext cx="1728788" cy="936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339975" y="3141663"/>
              <a:ext cx="1728788" cy="936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339975" y="4076700"/>
              <a:ext cx="1728788" cy="936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067175" y="4076700"/>
              <a:ext cx="1728788" cy="936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067175" y="3141663"/>
              <a:ext cx="1728788" cy="936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>
              <a:off x="6155213" y="2276475"/>
              <a:ext cx="1584325" cy="7207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GB" dirty="0">
                  <a:latin typeface="Arial" pitchFamily="34" charset="0"/>
                </a:rPr>
                <a:t>Vocabulary</a:t>
              </a:r>
            </a:p>
            <a:p>
              <a:pPr algn="ctr"/>
              <a:r>
                <a:rPr lang="en-GB" dirty="0">
                  <a:latin typeface="Arial" pitchFamily="34" charset="0"/>
                </a:rPr>
                <a:t>composite</a:t>
              </a:r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6155213" y="3249612"/>
              <a:ext cx="1584325" cy="7207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Arial" pitchFamily="34" charset="0"/>
                </a:rPr>
                <a:t>Grammar</a:t>
              </a:r>
            </a:p>
            <a:p>
              <a:pPr algn="ctr">
                <a:spcBef>
                  <a:spcPct val="50000"/>
                </a:spcBef>
              </a:pPr>
              <a:r>
                <a:rPr lang="en-GB" dirty="0">
                  <a:latin typeface="Arial" pitchFamily="34" charset="0"/>
                </a:rPr>
                <a:t>composite</a:t>
              </a:r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>
              <a:off x="6155213" y="4223504"/>
              <a:ext cx="1584325" cy="7207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Arial" pitchFamily="34" charset="0"/>
                </a:rPr>
                <a:t>Narrative</a:t>
              </a:r>
            </a:p>
            <a:p>
              <a:pPr algn="ctr">
                <a:spcBef>
                  <a:spcPct val="50000"/>
                </a:spcBef>
              </a:pPr>
              <a:r>
                <a:rPr lang="en-GB" dirty="0">
                  <a:latin typeface="Arial" pitchFamily="34" charset="0"/>
                </a:rPr>
                <a:t>composite</a:t>
              </a:r>
            </a:p>
          </p:txBody>
        </p:sp>
        <p:sp>
          <p:nvSpPr>
            <p:cNvPr id="38" name="AutoShape 14"/>
            <p:cNvSpPr>
              <a:spLocks noChangeArrowheads="1"/>
            </p:cNvSpPr>
            <p:nvPr/>
          </p:nvSpPr>
          <p:spPr bwMode="auto">
            <a:xfrm>
              <a:off x="4211638" y="5300663"/>
              <a:ext cx="1584325" cy="7207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GB" sz="2000" dirty="0">
                  <a:latin typeface="Arial" pitchFamily="34" charset="0"/>
                </a:rPr>
                <a:t>Expression</a:t>
              </a:r>
            </a:p>
            <a:p>
              <a:pPr algn="ctr"/>
              <a:r>
                <a:rPr lang="en-GB" sz="2000" dirty="0">
                  <a:latin typeface="Arial" pitchFamily="34" charset="0"/>
                </a:rPr>
                <a:t> composite</a:t>
              </a:r>
            </a:p>
          </p:txBody>
        </p:sp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2268538" y="5300662"/>
              <a:ext cx="1789197" cy="72072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GB" sz="2000" dirty="0">
                  <a:latin typeface="Arial" pitchFamily="34" charset="0"/>
                </a:rPr>
                <a:t>Comprehension </a:t>
              </a:r>
            </a:p>
            <a:p>
              <a:pPr algn="ctr"/>
              <a:r>
                <a:rPr lang="en-GB" sz="2000" dirty="0">
                  <a:latin typeface="Arial" pitchFamily="34" charset="0"/>
                </a:rPr>
                <a:t>composite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2411413" y="2276475"/>
              <a:ext cx="1728787" cy="93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ROWPVT</a:t>
              </a:r>
            </a:p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Receptive vocabulary</a:t>
              </a:r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4131926" y="2293399"/>
              <a:ext cx="1728787" cy="93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EOWPVT</a:t>
              </a:r>
            </a:p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Expressive vocabulary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2346663" y="3174809"/>
              <a:ext cx="1728787" cy="93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TROG</a:t>
              </a:r>
            </a:p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receptive grammar</a:t>
              </a: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4071313" y="3208919"/>
              <a:ext cx="1728787" cy="69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SASIT-E32</a:t>
              </a:r>
            </a:p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sentence recall</a:t>
              </a: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2339975" y="4221162"/>
              <a:ext cx="1728787" cy="69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ACE Narrative</a:t>
              </a:r>
            </a:p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comprehension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4057735" y="4136589"/>
              <a:ext cx="1728787" cy="93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ACE Narrative Recall</a:t>
              </a:r>
            </a:p>
            <a:p>
              <a:pPr algn="ctr">
                <a:spcBef>
                  <a:spcPct val="50000"/>
                </a:spcBef>
              </a:pPr>
              <a:r>
                <a:rPr lang="en-GB" sz="1800" dirty="0">
                  <a:latin typeface="Arial" pitchFamily="34" charset="0"/>
                </a:rPr>
                <a:t>(info units)</a:t>
              </a: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4067175" y="2205038"/>
              <a:ext cx="1728788" cy="936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69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46332" cy="1143000"/>
          </a:xfrm>
        </p:spPr>
        <p:txBody>
          <a:bodyPr/>
          <a:lstStyle/>
          <a:p>
            <a:r>
              <a:rPr lang="en-GB" dirty="0" smtClean="0"/>
              <a:t>Differences between </a:t>
            </a:r>
            <a:br>
              <a:rPr lang="en-GB" dirty="0" smtClean="0"/>
            </a:br>
            <a:r>
              <a:rPr lang="en-GB" dirty="0" smtClean="0"/>
              <a:t>Tomblin (1997) &amp; SCALES (2016)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149812"/>
            <a:ext cx="4017524" cy="3946187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GB" sz="2400" dirty="0" smtClean="0"/>
              <a:t>Exclude those with NVIQ &lt; 87 (SS)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Exclude children with other developmental conditions</a:t>
            </a:r>
          </a:p>
          <a:p>
            <a:endParaRPr lang="en-GB" sz="2400" dirty="0" smtClean="0"/>
          </a:p>
          <a:p>
            <a:r>
              <a:rPr lang="en-GB" sz="2400" dirty="0" smtClean="0"/>
              <a:t>Language cut-off = -1.25SD</a:t>
            </a:r>
          </a:p>
          <a:p>
            <a:r>
              <a:rPr lang="en-GB" sz="2400" dirty="0" smtClean="0"/>
              <a:t>NVIQ cut-off = 87(SS)</a:t>
            </a:r>
            <a:endParaRPr lang="en-GB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45477" y="2065505"/>
            <a:ext cx="3810000" cy="4114800"/>
          </a:xfrm>
          <a:ln w="38100">
            <a:solidFill>
              <a:srgbClr val="3333FF"/>
            </a:solidFill>
          </a:ln>
        </p:spPr>
        <p:txBody>
          <a:bodyPr/>
          <a:lstStyle/>
          <a:p>
            <a:r>
              <a:rPr lang="en-GB" sz="2400" dirty="0" smtClean="0"/>
              <a:t>NVIQ in three bands</a:t>
            </a:r>
          </a:p>
          <a:p>
            <a:pPr lvl="1"/>
            <a:r>
              <a:rPr lang="en-GB" sz="2000" dirty="0" smtClean="0"/>
              <a:t>&lt;70 (intellectual disability)</a:t>
            </a:r>
          </a:p>
          <a:p>
            <a:pPr lvl="1"/>
            <a:r>
              <a:rPr lang="en-GB" sz="2000" dirty="0" smtClean="0"/>
              <a:t>71-84 (no man’s land – included in DLD –’low’ IQ)</a:t>
            </a:r>
          </a:p>
          <a:p>
            <a:pPr lvl="1"/>
            <a:r>
              <a:rPr lang="en-GB" sz="2000" dirty="0" smtClean="0"/>
              <a:t>85 or better (included in DLD – ‘high’ IQ)</a:t>
            </a:r>
          </a:p>
          <a:p>
            <a:r>
              <a:rPr lang="en-GB" sz="2400" dirty="0" smtClean="0"/>
              <a:t>Other dev conditions included (LD + plus)</a:t>
            </a:r>
          </a:p>
          <a:p>
            <a:r>
              <a:rPr lang="en-GB" sz="2400" dirty="0" smtClean="0"/>
              <a:t>Lang cut-off = -1.5SD</a:t>
            </a:r>
          </a:p>
          <a:p>
            <a:r>
              <a:rPr lang="en-GB" sz="2400" dirty="0" smtClean="0"/>
              <a:t>NVIQ cut-off = 70(SS)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13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6935783"/>
              </p:ext>
            </p:extLst>
          </p:nvPr>
        </p:nvGraphicFramePr>
        <p:xfrm>
          <a:off x="717893" y="2663302"/>
          <a:ext cx="7750487" cy="3873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9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87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Prevalence Year 1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4811" marR="104811" marT="25718" marB="25718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% of</a:t>
                      </a:r>
                      <a:r>
                        <a:rPr lang="en-GB" sz="2400" baseline="0" dirty="0" smtClean="0"/>
                        <a:t> population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marL="104811" marR="104811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70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Language </a:t>
                      </a:r>
                      <a:r>
                        <a:rPr lang="en-GB" sz="2400" dirty="0" smtClean="0"/>
                        <a:t>Disorder (cause</a:t>
                      </a:r>
                      <a:r>
                        <a:rPr lang="en-GB" sz="2400" baseline="0" dirty="0" smtClean="0"/>
                        <a:t> unknown)</a:t>
                      </a:r>
                      <a:endParaRPr lang="en-GB" sz="2400" b="1" dirty="0"/>
                    </a:p>
                  </a:txBody>
                  <a:tcPr marL="104811" marR="104811" marT="25718" marB="25718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7.58%</a:t>
                      </a:r>
                      <a:endParaRPr lang="en-GB" sz="2400" b="1" dirty="0"/>
                    </a:p>
                  </a:txBody>
                  <a:tcPr marL="104811" marR="104811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8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higher NVIQ</a:t>
                      </a:r>
                      <a:endParaRPr lang="en-GB" sz="2400" b="1" dirty="0"/>
                    </a:p>
                  </a:txBody>
                  <a:tcPr marL="104811" marR="104811" marT="25718" marB="25718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4.80%</a:t>
                      </a:r>
                      <a:endParaRPr lang="en-GB" sz="2400" b="1" dirty="0"/>
                    </a:p>
                  </a:txBody>
                  <a:tcPr marL="104811" marR="104811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83">
                <a:tc>
                  <a:txBody>
                    <a:bodyPr/>
                    <a:lstStyle/>
                    <a:p>
                      <a:pPr algn="r"/>
                      <a:r>
                        <a:rPr lang="en-GB" sz="2400" dirty="0" smtClean="0"/>
                        <a:t>lower NVIQ</a:t>
                      </a:r>
                      <a:endParaRPr lang="en-GB" sz="2400" b="1" dirty="0"/>
                    </a:p>
                  </a:txBody>
                  <a:tcPr marL="104811" marR="104811" marT="25718" marB="25718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2.78%</a:t>
                      </a:r>
                      <a:endParaRPr lang="en-GB" sz="2400" b="1" dirty="0"/>
                    </a:p>
                  </a:txBody>
                  <a:tcPr marL="104811" marR="104811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83">
                <a:tc>
                  <a:txBody>
                    <a:bodyPr/>
                    <a:lstStyle/>
                    <a:p>
                      <a:pPr algn="l"/>
                      <a:endParaRPr lang="en-GB" sz="2400" b="1" dirty="0"/>
                    </a:p>
                  </a:txBody>
                  <a:tcPr marL="104811" marR="104811" marT="25718" marB="25718"/>
                </a:tc>
                <a:tc>
                  <a:txBody>
                    <a:bodyPr/>
                    <a:lstStyle/>
                    <a:p>
                      <a:endParaRPr lang="en-GB" sz="2400" b="1" dirty="0"/>
                    </a:p>
                  </a:txBody>
                  <a:tcPr marL="104811" marR="104811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946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Language Disorder (known cause and/or intellectual</a:t>
                      </a:r>
                      <a:r>
                        <a:rPr lang="en-GB" sz="2400" baseline="0" dirty="0" smtClean="0"/>
                        <a:t> impairment)</a:t>
                      </a:r>
                      <a:endParaRPr lang="en-GB" sz="2400" b="1" dirty="0"/>
                    </a:p>
                  </a:txBody>
                  <a:tcPr marL="104811" marR="104811" marT="25718" marB="25718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2.34%</a:t>
                      </a:r>
                      <a:endParaRPr lang="en-GB" sz="2400" b="1" dirty="0"/>
                    </a:p>
                  </a:txBody>
                  <a:tcPr marL="104811" marR="104811"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8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  Total Language Disorder</a:t>
                      </a:r>
                      <a:endParaRPr lang="en-GB" sz="2400" b="1" i="1" dirty="0"/>
                    </a:p>
                  </a:txBody>
                  <a:tcPr marL="104811" marR="104811" marT="25718" marB="25718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9.92%</a:t>
                      </a:r>
                      <a:endParaRPr lang="en-GB" sz="2400" b="1" dirty="0"/>
                    </a:p>
                  </a:txBody>
                  <a:tcPr marL="104811" marR="104811" marT="25718" marB="2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044" y="0"/>
            <a:ext cx="5826466" cy="2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63" y="484639"/>
            <a:ext cx="8667345" cy="8572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Diagnostic criteria affect prevalence estimates &amp; populations:</a:t>
            </a:r>
            <a:endParaRPr lang="en-GB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951625"/>
              </p:ext>
            </p:extLst>
          </p:nvPr>
        </p:nvGraphicFramePr>
        <p:xfrm>
          <a:off x="637596" y="1645273"/>
          <a:ext cx="8097131" cy="45989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4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5955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139748" marR="139748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prevalence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139748" marR="139748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Achieving Good</a:t>
                      </a:r>
                      <a:r>
                        <a:rPr lang="en-GB" sz="1800" baseline="0" dirty="0" smtClean="0"/>
                        <a:t> Level of Development</a:t>
                      </a:r>
                    </a:p>
                    <a:p>
                      <a:r>
                        <a:rPr lang="en-GB" sz="1800" baseline="0" dirty="0" smtClean="0"/>
                        <a:t>(functional impact)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39748" marR="139748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688"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SCALES: </a:t>
                      </a:r>
                      <a:r>
                        <a:rPr lang="en-GB" sz="1800" dirty="0" smtClean="0"/>
                        <a:t>DLD</a:t>
                      </a:r>
                    </a:p>
                    <a:p>
                      <a:r>
                        <a:rPr lang="en-GB" sz="1800" dirty="0" smtClean="0"/>
                        <a:t>Language</a:t>
                      </a:r>
                      <a:r>
                        <a:rPr lang="en-GB" sz="1800" baseline="0" dirty="0" smtClean="0"/>
                        <a:t> -1.5SD, NVIQ &gt; 70</a:t>
                      </a:r>
                      <a:endParaRPr lang="en-GB" sz="1800" b="0" dirty="0"/>
                    </a:p>
                  </a:txBody>
                  <a:tcPr marL="139748" marR="139748" marT="34290" marB="3429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7.58%</a:t>
                      </a:r>
                      <a:endParaRPr lang="en-GB" sz="2800" b="1" dirty="0"/>
                    </a:p>
                  </a:txBody>
                  <a:tcPr marL="139748" marR="139748" marT="34290" marB="3429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11%</a:t>
                      </a:r>
                      <a:endParaRPr lang="en-GB" sz="2800" b="0" dirty="0"/>
                    </a:p>
                  </a:txBody>
                  <a:tcPr marL="139748" marR="139748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68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Tomblin</a:t>
                      </a:r>
                      <a:r>
                        <a:rPr lang="en-GB" sz="1800" baseline="0" dirty="0" smtClean="0"/>
                        <a:t>: SLI</a:t>
                      </a:r>
                    </a:p>
                    <a:p>
                      <a:r>
                        <a:rPr lang="en-GB" sz="1800" baseline="0" dirty="0" smtClean="0"/>
                        <a:t>Language -1.25SD, NVIQ &gt; 85</a:t>
                      </a:r>
                      <a:endParaRPr lang="en-GB" sz="1800" b="0" dirty="0"/>
                    </a:p>
                  </a:txBody>
                  <a:tcPr marL="139748" marR="139748" marT="34290" marB="3429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7.74%</a:t>
                      </a:r>
                      <a:endParaRPr lang="en-GB" sz="2800" b="0" dirty="0" smtClean="0"/>
                    </a:p>
                  </a:txBody>
                  <a:tcPr marL="139748" marR="139748" marT="34290" marB="3429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27.60%</a:t>
                      </a:r>
                      <a:endParaRPr lang="en-GB" sz="2800" b="0" dirty="0"/>
                    </a:p>
                  </a:txBody>
                  <a:tcPr marL="139748" marR="139748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Tomblin: DSM-5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Language -1.25SD, NVIQ &gt; 70</a:t>
                      </a:r>
                      <a:endParaRPr lang="en-GB" sz="1800" b="0" dirty="0"/>
                    </a:p>
                  </a:txBody>
                  <a:tcPr marL="139748" marR="139748" marT="34290" marB="3429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11.11%</a:t>
                      </a:r>
                      <a:endParaRPr lang="en-GB" sz="2800" b="0" dirty="0"/>
                    </a:p>
                  </a:txBody>
                  <a:tcPr marL="139748" marR="139748" marT="34290" marB="34290"/>
                </a:tc>
                <a:tc>
                  <a:txBody>
                    <a:bodyPr/>
                    <a:lstStyle/>
                    <a:p>
                      <a:endParaRPr lang="en-GB" sz="2800" b="0" dirty="0"/>
                    </a:p>
                  </a:txBody>
                  <a:tcPr marL="139748" marR="139748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ICD-11</a:t>
                      </a:r>
                      <a:r>
                        <a:rPr lang="en-GB" sz="1800" baseline="0" dirty="0" smtClean="0"/>
                        <a:t> (proposed): SLI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Language -2SD, NVIQ &gt; 85</a:t>
                      </a:r>
                      <a:endParaRPr lang="en-GB" sz="1800" dirty="0"/>
                    </a:p>
                  </a:txBody>
                  <a:tcPr marL="139748" marR="139748" marT="34290" marB="34290"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1.07%</a:t>
                      </a:r>
                      <a:endParaRPr lang="en-GB" sz="2800" dirty="0"/>
                    </a:p>
                  </a:txBody>
                  <a:tcPr marL="139748" marR="139748" marT="34290" marB="34290"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39748" marR="139748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7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06992" y="5397058"/>
            <a:ext cx="4608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hlinkClick r:id="rId2"/>
              </a:rPr>
              <a:t>https://www.youtube/RADLD</a:t>
            </a:r>
            <a:r>
              <a:rPr lang="en-GB" sz="2800" dirty="0" smtClean="0"/>
              <a:t> </a:t>
            </a:r>
          </a:p>
          <a:p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69" y="745943"/>
            <a:ext cx="4022109" cy="4040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2740" y="826851"/>
            <a:ext cx="3531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 you notice about:</a:t>
            </a:r>
          </a:p>
          <a:p>
            <a:endParaRPr lang="en-GB" dirty="0"/>
          </a:p>
          <a:p>
            <a:r>
              <a:rPr lang="en-GB" dirty="0" smtClean="0"/>
              <a:t>Language children are using</a:t>
            </a:r>
          </a:p>
          <a:p>
            <a:endParaRPr lang="en-GB" dirty="0"/>
          </a:p>
          <a:p>
            <a:r>
              <a:rPr lang="en-GB" dirty="0" smtClean="0"/>
              <a:t>Social communication skills</a:t>
            </a:r>
          </a:p>
          <a:p>
            <a:endParaRPr lang="en-GB" dirty="0"/>
          </a:p>
          <a:p>
            <a:r>
              <a:rPr lang="en-GB" dirty="0" smtClean="0"/>
              <a:t>How do they describe the impact of DLD?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9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9024" y="116632"/>
            <a:ext cx="8784976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+mn-lt"/>
              </a:rPr>
              <a:t>Clinical profile by diagnosis &amp; non-verbal IQ band</a:t>
            </a:r>
            <a:endParaRPr lang="en-GB" sz="3200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020321"/>
              </p:ext>
            </p:extLst>
          </p:nvPr>
        </p:nvGraphicFramePr>
        <p:xfrm>
          <a:off x="678986" y="999571"/>
          <a:ext cx="8145052" cy="5756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81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317">
                  <a:extLst>
                    <a:ext uri="{9D8B030D-6E8A-4147-A177-3AD203B41FA5}">
                      <a16:colId xmlns:a16="http://schemas.microsoft.com/office/drawing/2014/main" val="272920298"/>
                    </a:ext>
                  </a:extLst>
                </a:gridCol>
                <a:gridCol w="1749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36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High NVIQ</a:t>
                      </a:r>
                    </a:p>
                    <a:p>
                      <a:r>
                        <a:rPr lang="en-GB" sz="2000" dirty="0" smtClean="0"/>
                        <a:t>(&gt;= -1SD) 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Low NVIQ</a:t>
                      </a:r>
                    </a:p>
                    <a:p>
                      <a:r>
                        <a:rPr lang="en-GB" sz="2000" dirty="0" smtClean="0"/>
                        <a:t>(&gt;-2SD &amp; &lt;-1SD)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Lang</a:t>
                      </a:r>
                      <a:r>
                        <a:rPr lang="en-GB" sz="2400" baseline="0" dirty="0" smtClean="0"/>
                        <a:t> Disorder+</a:t>
                      </a:r>
                      <a:endParaRPr lang="en-GB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IDACI rank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17770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17987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18923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Communication checklist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18.06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19.61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25.24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05959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Language composite </a:t>
                      </a:r>
                    </a:p>
                    <a:p>
                      <a:r>
                        <a:rPr lang="en-GB" sz="2400" dirty="0" smtClean="0"/>
                        <a:t>(z-score)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-1.60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-1.88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-2.16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158146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%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Social, emotional,</a:t>
                      </a:r>
                      <a:r>
                        <a:rPr lang="en-GB" sz="2400" baseline="0" dirty="0" smtClean="0"/>
                        <a:t> behavioural problems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9.85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9.38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51.36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345339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Academic attainment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28.32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27.20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25.79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826561"/>
                  </a:ext>
                </a:extLst>
              </a:tr>
              <a:tr h="73036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% referred to SLT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31.50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52.05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66.00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7539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53710" y="2140136"/>
            <a:ext cx="3292767" cy="4615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6111" y="298314"/>
            <a:ext cx="7962089" cy="1143000"/>
          </a:xfrm>
        </p:spPr>
        <p:txBody>
          <a:bodyPr/>
          <a:lstStyle/>
          <a:p>
            <a:r>
              <a:rPr lang="en-GB" dirty="0" smtClean="0"/>
              <a:t>summary so far: prevalence and clinical presentation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41315"/>
            <a:ext cx="7772400" cy="541668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CATALISE: key changes:</a:t>
            </a:r>
          </a:p>
          <a:p>
            <a:pPr lvl="1"/>
            <a:r>
              <a:rPr lang="en-GB" sz="2500" dirty="0" smtClean="0"/>
              <a:t>DLD is the agreed diagnostic term</a:t>
            </a:r>
          </a:p>
          <a:p>
            <a:pPr lvl="1"/>
            <a:r>
              <a:rPr lang="en-GB" sz="2500" dirty="0" smtClean="0"/>
              <a:t>Non-verbal IQ does NOT feature in diagnostic </a:t>
            </a:r>
            <a:r>
              <a:rPr lang="en-GB" sz="2500" dirty="0" err="1" smtClean="0"/>
              <a:t>critera</a:t>
            </a:r>
            <a:endParaRPr lang="en-GB" sz="2500" dirty="0" smtClean="0"/>
          </a:p>
          <a:p>
            <a:pPr lvl="1"/>
            <a:r>
              <a:rPr lang="en-GB" sz="2500" dirty="0" smtClean="0"/>
              <a:t>Language deficits must be persistent with likely poor prognosis (assessment at two time points to confirm diagnosis)</a:t>
            </a:r>
          </a:p>
          <a:p>
            <a:r>
              <a:rPr lang="en-GB" sz="2800" dirty="0" smtClean="0"/>
              <a:t>Prevalence estimates are affected by diagnostic criteria</a:t>
            </a:r>
          </a:p>
          <a:p>
            <a:pPr lvl="1"/>
            <a:r>
              <a:rPr lang="en-GB" sz="2400" dirty="0" smtClean="0"/>
              <a:t>When evaluating studies be sure to check:</a:t>
            </a:r>
          </a:p>
          <a:p>
            <a:pPr lvl="2"/>
            <a:r>
              <a:rPr lang="en-GB" sz="2000" dirty="0" smtClean="0"/>
              <a:t>Severity of language criteria used</a:t>
            </a:r>
          </a:p>
          <a:p>
            <a:pPr lvl="2"/>
            <a:r>
              <a:rPr lang="en-GB" sz="2000" dirty="0" smtClean="0"/>
              <a:t>Breadth of language tests included</a:t>
            </a:r>
          </a:p>
          <a:p>
            <a:pPr lvl="2"/>
            <a:r>
              <a:rPr lang="en-GB" sz="2000" dirty="0" smtClean="0"/>
              <a:t>What exclusion criteria are in place</a:t>
            </a:r>
          </a:p>
          <a:p>
            <a:r>
              <a:rPr lang="en-GB" sz="2800" dirty="0" smtClean="0"/>
              <a:t>NVIQ in ‘no man’s land’ (</a:t>
            </a:r>
            <a:r>
              <a:rPr lang="en-GB" sz="2800" dirty="0" err="1" smtClean="0"/>
              <a:t>btwn</a:t>
            </a:r>
            <a:r>
              <a:rPr lang="en-GB" sz="2800" dirty="0" smtClean="0"/>
              <a:t> 70-85):</a:t>
            </a:r>
          </a:p>
          <a:p>
            <a:pPr lvl="1"/>
            <a:r>
              <a:rPr lang="en-GB" sz="2400" dirty="0" smtClean="0"/>
              <a:t>No greater severity in language, communication, learning or behavioural profiles</a:t>
            </a:r>
          </a:p>
          <a:p>
            <a:r>
              <a:rPr lang="en-GB" sz="2800" dirty="0" smtClean="0"/>
              <a:t>LD in combination with other clinical conditions:</a:t>
            </a:r>
          </a:p>
          <a:p>
            <a:pPr lvl="1"/>
            <a:r>
              <a:rPr lang="en-GB" sz="2400" dirty="0" smtClean="0"/>
              <a:t>More severe deficits across the board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51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longitudinal cohort studies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46" y="1310059"/>
            <a:ext cx="7886700" cy="4351338"/>
          </a:xfrm>
        </p:spPr>
        <p:txBody>
          <a:bodyPr>
            <a:noAutofit/>
          </a:bodyPr>
          <a:lstStyle/>
          <a:p>
            <a:r>
              <a:rPr lang="en-GB" sz="2800" dirty="0" smtClean="0"/>
              <a:t>Rutter studies (</a:t>
            </a:r>
            <a:r>
              <a:rPr lang="en-GB" sz="2800" dirty="0" err="1" smtClean="0"/>
              <a:t>Bartak</a:t>
            </a:r>
            <a:r>
              <a:rPr lang="en-GB" sz="2800" dirty="0" smtClean="0"/>
              <a:t> et al. 1975) – DLD and autism, 5 to 30s</a:t>
            </a:r>
          </a:p>
          <a:p>
            <a:r>
              <a:rPr lang="en-GB" sz="2800" dirty="0" smtClean="0"/>
              <a:t>Ottawa Study (</a:t>
            </a:r>
            <a:r>
              <a:rPr lang="en-GB" sz="2800" dirty="0" err="1" smtClean="0"/>
              <a:t>Beitchman</a:t>
            </a:r>
            <a:r>
              <a:rPr lang="en-GB" sz="2800" dirty="0" smtClean="0"/>
              <a:t> et al. 1986) – SLI, school entry to age 30</a:t>
            </a:r>
          </a:p>
          <a:p>
            <a:r>
              <a:rPr lang="en-GB" sz="2800" dirty="0" smtClean="0"/>
              <a:t>Iowa Study (Tomblin et al. 1997) – SLI, school entry to 20s</a:t>
            </a:r>
          </a:p>
          <a:p>
            <a:r>
              <a:rPr lang="en-GB" sz="2800" dirty="0" smtClean="0"/>
              <a:t>Manchester Language Study (Conti-</a:t>
            </a:r>
            <a:r>
              <a:rPr lang="en-GB" sz="2800" dirty="0" err="1" smtClean="0"/>
              <a:t>Ramsden</a:t>
            </a:r>
            <a:r>
              <a:rPr lang="en-GB" sz="2800" dirty="0" smtClean="0"/>
              <a:t> et al. 1997) – children in language units, age 7 – 20s</a:t>
            </a:r>
          </a:p>
          <a:p>
            <a:r>
              <a:rPr lang="en-GB" sz="2800" dirty="0" smtClean="0"/>
              <a:t>Early Language in Victoria Study (Reilly et al. 2017) –  SLI, birth cohort to teens</a:t>
            </a:r>
          </a:p>
          <a:p>
            <a:r>
              <a:rPr lang="en-GB" sz="2800" dirty="0" smtClean="0"/>
              <a:t>SCALES (</a:t>
            </a:r>
            <a:r>
              <a:rPr lang="en-GB" sz="2800" dirty="0" err="1" smtClean="0"/>
              <a:t>Norbury</a:t>
            </a:r>
            <a:r>
              <a:rPr lang="en-GB" sz="2800" dirty="0" smtClean="0"/>
              <a:t> et al. 2016) – Language Disorder, school entry to teens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236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5560" y="-44704"/>
            <a:ext cx="7886700" cy="1325563"/>
          </a:xfrm>
        </p:spPr>
        <p:txBody>
          <a:bodyPr/>
          <a:lstStyle/>
          <a:p>
            <a:r>
              <a:rPr lang="en-GB" dirty="0" smtClean="0"/>
              <a:t>long term functional impact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97318" y="814016"/>
            <a:ext cx="8895957" cy="5859926"/>
            <a:chOff x="97317" y="1025662"/>
            <a:chExt cx="8895957" cy="379674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039911" y="2815587"/>
              <a:ext cx="3609053" cy="4480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424325" y="2526620"/>
              <a:ext cx="3365121" cy="1758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9185" y="1805091"/>
              <a:ext cx="1621427" cy="1112860"/>
            </a:xfrm>
            <a:prstGeom prst="rect">
              <a:avLst/>
            </a:prstGeom>
          </p:spPr>
        </p:pic>
        <p:pic>
          <p:nvPicPr>
            <p:cNvPr id="11" name="Picture 2" descr="Image result for mental health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306" y="2920394"/>
              <a:ext cx="1459467" cy="178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028792" y="2915506"/>
              <a:ext cx="1521820" cy="219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unemployment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1765" y="4329577"/>
              <a:ext cx="2202922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Problems with peer relationships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09482" y="4066481"/>
              <a:ext cx="1283792" cy="697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Increased risk poor mental health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836475" y="2127778"/>
              <a:ext cx="473744" cy="4068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76265" y="2835814"/>
              <a:ext cx="1515500" cy="7164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130" y="2154415"/>
              <a:ext cx="2557561" cy="113585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334" y="1025662"/>
              <a:ext cx="1495125" cy="132802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6744" y="1134482"/>
              <a:ext cx="1702220" cy="113153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586960" y="1269092"/>
              <a:ext cx="173610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Academic underachievement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68196" y="3290271"/>
              <a:ext cx="1511550" cy="100566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87394" y="3636858"/>
              <a:ext cx="2007698" cy="1185550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2836475" y="2920394"/>
              <a:ext cx="449583" cy="7081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37887" y="4040189"/>
              <a:ext cx="1349507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Behaviour </a:t>
              </a:r>
              <a:endParaRPr lang="en-GB" sz="1600" dirty="0" smtClean="0"/>
            </a:p>
            <a:p>
              <a:r>
                <a:rPr lang="en-GB" sz="1600" dirty="0" smtClean="0"/>
                <a:t>Problems</a:t>
              </a:r>
              <a:endParaRPr lang="en-GB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317" y="1363168"/>
              <a:ext cx="2919132" cy="538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At school entry: language/ communication below age expectations…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2950775" y="2319766"/>
              <a:ext cx="1943344" cy="3291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904286" y="1711506"/>
              <a:ext cx="1040078" cy="37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Poor literacy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Break!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889" y="249409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rgbClr val="3333FF"/>
                </a:solidFill>
              </a:rPr>
              <a:t>w</a:t>
            </a:r>
            <a:r>
              <a:rPr lang="en-GB" dirty="0" smtClean="0">
                <a:solidFill>
                  <a:srgbClr val="3333FF"/>
                </a:solidFill>
              </a:rPr>
              <a:t>hat causes DLD?</a:t>
            </a:r>
            <a:endParaRPr lang="en-GB" dirty="0">
              <a:solidFill>
                <a:srgbClr val="3333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36195" y="3394143"/>
            <a:ext cx="56517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36195" y="5035687"/>
            <a:ext cx="5651770" cy="194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2636195" y="1332689"/>
            <a:ext cx="1" cy="51653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918298" y="1862870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Biology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8298" y="3701072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Cognition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8298" y="5314944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Behaviour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79555" y="3577778"/>
            <a:ext cx="219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Environment</a:t>
            </a:r>
            <a:endParaRPr lang="en-GB" sz="280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1921213" y="2011447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1911485" y="3720429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1845823" y="5404725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4299" y="5314944"/>
            <a:ext cx="244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 vocabulary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7246" y="5848544"/>
            <a:ext cx="346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Associated conditions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556443" y="6235018"/>
            <a:ext cx="248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Literacy </a:t>
            </a:r>
            <a:r>
              <a:rPr lang="en-GB" dirty="0" err="1" smtClean="0"/>
              <a:t>probs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046878" y="5695745"/>
            <a:ext cx="248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Grammar errors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822970" y="6310209"/>
            <a:ext cx="255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limited narratives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2918298" y="1750979"/>
            <a:ext cx="4727643" cy="729574"/>
            <a:chOff x="2918298" y="1750979"/>
            <a:chExt cx="4727643" cy="729574"/>
          </a:xfrm>
        </p:grpSpPr>
        <p:sp>
          <p:nvSpPr>
            <p:cNvPr id="4" name="TextBox 3"/>
            <p:cNvSpPr txBox="1"/>
            <p:nvPr/>
          </p:nvSpPr>
          <p:spPr>
            <a:xfrm>
              <a:off x="4766554" y="1750979"/>
              <a:ext cx="2879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genes and brains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18298" y="1935645"/>
              <a:ext cx="1303506" cy="5449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725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54099"/>
            <a:ext cx="7772400" cy="1143000"/>
          </a:xfrm>
        </p:spPr>
        <p:txBody>
          <a:bodyPr/>
          <a:lstStyle/>
          <a:p>
            <a:r>
              <a:rPr lang="en-GB" altLang="en-GB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Genetic influences on DLD</a:t>
            </a:r>
            <a:endParaRPr lang="en-GB" altLang="en-GB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57908" y="1050075"/>
            <a:ext cx="8598908" cy="4975587"/>
          </a:xfrm>
        </p:spPr>
        <p:txBody>
          <a:bodyPr/>
          <a:lstStyle/>
          <a:p>
            <a:r>
              <a:rPr lang="en-GB" altLang="en-GB" b="1" dirty="0"/>
              <a:t>Family </a:t>
            </a:r>
            <a:r>
              <a:rPr lang="en-GB" altLang="en-GB" b="1" dirty="0" smtClean="0"/>
              <a:t>aggregation</a:t>
            </a:r>
            <a:r>
              <a:rPr lang="en-GB" altLang="en-GB" dirty="0" smtClean="0"/>
              <a:t>: </a:t>
            </a:r>
            <a:r>
              <a:rPr lang="en-GB" altLang="en-GB" dirty="0"/>
              <a:t>rates of language/learning difficulties </a:t>
            </a:r>
            <a:r>
              <a:rPr lang="en-GB" altLang="en-GB" b="1" dirty="0"/>
              <a:t>higher in relatives </a:t>
            </a:r>
            <a:r>
              <a:rPr lang="en-GB" altLang="en-GB" dirty="0"/>
              <a:t>of those with language disorder, compared with controls</a:t>
            </a:r>
          </a:p>
          <a:p>
            <a:r>
              <a:rPr lang="en-GB" altLang="en-GB" dirty="0" smtClean="0"/>
              <a:t> </a:t>
            </a:r>
            <a:endParaRPr lang="en-GB" altLang="en-GB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136213"/>
              </p:ext>
            </p:extLst>
          </p:nvPr>
        </p:nvGraphicFramePr>
        <p:xfrm>
          <a:off x="257908" y="2734530"/>
          <a:ext cx="7877907" cy="433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4032739" y="2623468"/>
            <a:ext cx="2684585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176954" y="2919046"/>
            <a:ext cx="539261" cy="4220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95562" y="2919046"/>
            <a:ext cx="539261" cy="422031"/>
          </a:xfrm>
          <a:prstGeom prst="rect">
            <a:avLst/>
          </a:prstGeom>
          <a:solidFill>
            <a:srgbClr val="FF3399"/>
          </a:solidFill>
          <a:ln w="9525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2739" y="2919046"/>
            <a:ext cx="104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DLD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217621" y="2919046"/>
            <a:ext cx="127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3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0"/>
            <a:ext cx="3471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97277" y="1125538"/>
            <a:ext cx="565741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GB" dirty="0">
                <a:latin typeface="Arial" panose="020B0604020202020204" pitchFamily="34" charset="0"/>
                <a:cs typeface="Arial" panose="020B0604020202020204" pitchFamily="34" charset="0"/>
              </a:rPr>
              <a:t>MZ  twins: genetically identical</a:t>
            </a:r>
          </a:p>
          <a:p>
            <a:pPr>
              <a:defRPr/>
            </a:pPr>
            <a:r>
              <a:rPr lang="en-GB" altLang="en-GB" dirty="0">
                <a:latin typeface="Arial" panose="020B0604020202020204" pitchFamily="34" charset="0"/>
                <a:cs typeface="Arial" panose="020B0604020202020204" pitchFamily="34" charset="0"/>
              </a:rPr>
              <a:t>DZ twins: share 50% of polymorphic genes</a:t>
            </a:r>
            <a:r>
              <a:rPr lang="en-GB" altLang="en-GB" dirty="0">
                <a:latin typeface="+mj-lt"/>
              </a:rPr>
              <a:t/>
            </a:r>
            <a:br>
              <a:rPr lang="en-GB" altLang="en-GB" dirty="0">
                <a:latin typeface="+mj-lt"/>
              </a:rPr>
            </a:br>
            <a:endParaRPr lang="en-GB" altLang="en-GB" dirty="0">
              <a:latin typeface="+mj-lt"/>
            </a:endParaRPr>
          </a:p>
          <a:p>
            <a:pPr>
              <a:defRPr/>
            </a:pPr>
            <a:r>
              <a:rPr lang="en-GB" altLang="en-GB" b="1" i="1" dirty="0">
                <a:latin typeface="+mj-lt"/>
              </a:rPr>
              <a:t>Question:</a:t>
            </a:r>
            <a:endParaRPr lang="en-GB" altLang="en-GB" dirty="0">
              <a:latin typeface="+mj-lt"/>
            </a:endParaRPr>
          </a:p>
          <a:p>
            <a:pPr>
              <a:defRPr/>
            </a:pPr>
            <a:r>
              <a:rPr lang="en-GB" alt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concordance for disorder higher in MZ twins…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6388" y="188913"/>
            <a:ext cx="5351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Twin Study Method</a:t>
            </a:r>
            <a:endParaRPr lang="en-GB" alt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733800"/>
            <a:ext cx="210185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3497263" y="4437063"/>
            <a:ext cx="21605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GB" sz="2000" dirty="0">
                <a:latin typeface="Arial" charset="0"/>
                <a:cs typeface="Arial" charset="0"/>
              </a:rPr>
              <a:t>than in DZ twins?</a:t>
            </a:r>
          </a:p>
          <a:p>
            <a:endParaRPr lang="en-GB" dirty="0"/>
          </a:p>
        </p:txBody>
      </p:sp>
      <p:sp>
        <p:nvSpPr>
          <p:cNvPr id="29704" name="TextBox 3"/>
          <p:cNvSpPr txBox="1">
            <a:spLocks noChangeArrowheads="1"/>
          </p:cNvSpPr>
          <p:nvPr/>
        </p:nvSpPr>
        <p:spPr bwMode="auto">
          <a:xfrm>
            <a:off x="209550" y="5876925"/>
            <a:ext cx="5299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>
                <a:latin typeface="Arial" charset="0"/>
                <a:cs typeface="Arial" charset="0"/>
              </a:rPr>
              <a:t>note: all twins living at home – NOT adoption study!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7" y="2700503"/>
            <a:ext cx="2717192" cy="28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23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78004"/>
              </p:ext>
            </p:extLst>
          </p:nvPr>
        </p:nvGraphicFramePr>
        <p:xfrm>
          <a:off x="741484" y="1159975"/>
          <a:ext cx="8001000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Document" r:id="rId3" imgW="4191000" imgH="2946400" progId="Word.Document.8">
                  <p:embed/>
                </p:oleObj>
              </mc:Choice>
              <mc:Fallback>
                <p:oleObj name="Document" r:id="rId3" imgW="4191000" imgH="2946400" progId="Word.Document.8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484" y="1159975"/>
                        <a:ext cx="8001000" cy="546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6307" y="132945"/>
            <a:ext cx="8297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diagnostic criteria also affects heritability estimates!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091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genetic </a:t>
            </a:r>
            <a:r>
              <a:rPr lang="en-GB" altLang="en-GB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influences on DLD</a:t>
            </a: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19" y="1854808"/>
            <a:ext cx="8311069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Heritability of ‘traits’ rather than reliance on diagnostic criteria</a:t>
            </a:r>
          </a:p>
          <a:p>
            <a:endParaRPr lang="en-GB" sz="3200" dirty="0"/>
          </a:p>
          <a:p>
            <a:r>
              <a:rPr lang="en-GB" sz="3200" dirty="0" smtClean="0"/>
              <a:t>Clinical marker of DLD:</a:t>
            </a:r>
          </a:p>
          <a:p>
            <a:pPr lvl="1"/>
            <a:r>
              <a:rPr lang="en-GB" sz="2800" dirty="0" smtClean="0"/>
              <a:t>Heritable (Bishop, North &amp; </a:t>
            </a:r>
            <a:r>
              <a:rPr lang="en-GB" sz="2800" dirty="0" err="1" smtClean="0"/>
              <a:t>Donlan</a:t>
            </a:r>
            <a:r>
              <a:rPr lang="en-GB" sz="2800" dirty="0" smtClean="0"/>
              <a:t>, 1994)</a:t>
            </a:r>
          </a:p>
          <a:p>
            <a:pPr lvl="1"/>
            <a:r>
              <a:rPr lang="en-GB" sz="2800" dirty="0" smtClean="0"/>
              <a:t>Discriminates cases and controls well</a:t>
            </a:r>
          </a:p>
          <a:p>
            <a:pPr lvl="1"/>
            <a:r>
              <a:rPr lang="en-GB" sz="2800" dirty="0" smtClean="0"/>
              <a:t>Deficits apparent in first degree relatives (‘</a:t>
            </a:r>
            <a:r>
              <a:rPr lang="en-GB" sz="2800" dirty="0" err="1" smtClean="0"/>
              <a:t>endophenotype</a:t>
            </a:r>
            <a:r>
              <a:rPr lang="en-GB" sz="2800" dirty="0" smtClean="0"/>
              <a:t>’)</a:t>
            </a:r>
          </a:p>
          <a:p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092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9001125" cy="150018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3600" dirty="0" smtClean="0"/>
              <a:t>Morton &amp; Frith (1995) Causal Modelling </a:t>
            </a:r>
            <a:br>
              <a:rPr lang="en-GB" altLang="en-US" sz="3600" dirty="0" smtClean="0"/>
            </a:br>
            <a:r>
              <a:rPr lang="en-GB" altLang="en-US" sz="3600" dirty="0" smtClean="0"/>
              <a:t>Framework for Developmental Disorders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46" y="1420238"/>
            <a:ext cx="7059190" cy="530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 rot="-5400000">
            <a:off x="-364356" y="3189114"/>
            <a:ext cx="2424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environment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109646" y="4139447"/>
            <a:ext cx="1710889" cy="8897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25302" y="5651770"/>
            <a:ext cx="3463047" cy="9630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07717" y="3531140"/>
            <a:ext cx="3804368" cy="2013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907717" y="1410510"/>
            <a:ext cx="3804368" cy="2013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4" name="Straight Arrow Connector 3"/>
          <p:cNvCxnSpPr>
            <a:stCxn id="19462" idx="2"/>
          </p:cNvCxnSpPr>
          <p:nvPr/>
        </p:nvCxnSpPr>
        <p:spPr>
          <a:xfrm flipV="1">
            <a:off x="1109646" y="2446835"/>
            <a:ext cx="1710889" cy="10038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" idx="6"/>
          </p:cNvCxnSpPr>
          <p:nvPr/>
        </p:nvCxnSpPr>
        <p:spPr>
          <a:xfrm>
            <a:off x="1032294" y="3770376"/>
            <a:ext cx="1788241" cy="8139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82577" y="4194243"/>
            <a:ext cx="1837958" cy="16618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96355" y="5856051"/>
            <a:ext cx="302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phenotype</a:t>
            </a:r>
            <a:r>
              <a:rPr lang="en-GB" sz="2000" dirty="0" smtClean="0"/>
              <a:t> or observed features of the condition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3756" y="3876437"/>
            <a:ext cx="3027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information is perceived, processed, learned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43755" y="1846260"/>
            <a:ext cx="302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genetic and neurological risk factors 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54019" y="5058939"/>
            <a:ext cx="1657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non-genetic influences on development, incl. CHANCE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16664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Let’s try it!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2419"/>
            <a:ext cx="6134100" cy="501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5902949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Bishop, North &amp; </a:t>
            </a:r>
            <a:r>
              <a:rPr lang="en-GB" dirty="0" err="1" smtClean="0">
                <a:latin typeface="+mn-lt"/>
              </a:rPr>
              <a:t>Donlan</a:t>
            </a:r>
            <a:r>
              <a:rPr lang="en-GB" dirty="0" smtClean="0">
                <a:latin typeface="+mn-lt"/>
              </a:rPr>
              <a:t> (1994)</a:t>
            </a:r>
            <a:endParaRPr lang="en-GB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276" y="2445419"/>
            <a:ext cx="2655277" cy="2384489"/>
          </a:xfrm>
        </p:spPr>
        <p:txBody>
          <a:bodyPr/>
          <a:lstStyle/>
          <a:p>
            <a:r>
              <a:rPr lang="en-GB" dirty="0" smtClean="0"/>
              <a:t>non-word repetition highly heritable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GB" altLang="en-GB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genetic influences on DLD</a:t>
            </a:r>
            <a:endParaRPr lang="en-GB" kern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88913"/>
            <a:ext cx="8712200" cy="884237"/>
          </a:xfrm>
        </p:spPr>
        <p:txBody>
          <a:bodyPr lIns="91416" tIns="45708" rIns="91416" bIns="45708"/>
          <a:lstStyle/>
          <a:p>
            <a:r>
              <a:rPr lang="en-GB" sz="3600" dirty="0" smtClean="0">
                <a:solidFill>
                  <a:srgbClr val="000066"/>
                </a:solidFill>
              </a:rPr>
              <a:t>tracking </a:t>
            </a:r>
            <a:r>
              <a:rPr lang="en-GB" sz="3600" dirty="0">
                <a:solidFill>
                  <a:srgbClr val="000066"/>
                </a:solidFill>
              </a:rPr>
              <a:t>down genes associated with </a:t>
            </a:r>
            <a:r>
              <a:rPr lang="en-GB" sz="3600" dirty="0" smtClean="0">
                <a:solidFill>
                  <a:srgbClr val="000066"/>
                </a:solidFill>
              </a:rPr>
              <a:t>DLD</a:t>
            </a:r>
            <a:endParaRPr lang="en-US" sz="3600" dirty="0">
              <a:solidFill>
                <a:srgbClr val="000066"/>
              </a:solidFill>
            </a:endParaRPr>
          </a:p>
        </p:txBody>
      </p:sp>
      <p:pic>
        <p:nvPicPr>
          <p:cNvPr id="27652" name="Content Placeholder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143250"/>
            <a:ext cx="2836863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Content Placeholder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148013"/>
            <a:ext cx="28717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19325" y="5300663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47738" indent="-365125">
              <a:defRPr>
                <a:solidFill>
                  <a:schemeClr val="tx1"/>
                </a:solidFill>
                <a:latin typeface="Arial" charset="0"/>
              </a:defRPr>
            </a:lvl2pPr>
            <a:lvl3pPr marL="1457325" indent="-290513">
              <a:defRPr>
                <a:solidFill>
                  <a:schemeClr val="tx1"/>
                </a:solidFill>
                <a:latin typeface="Arial" charset="0"/>
              </a:defRPr>
            </a:lvl3pPr>
            <a:lvl4pPr marL="2041525" indent="-292100">
              <a:defRPr>
                <a:solidFill>
                  <a:schemeClr val="tx1"/>
                </a:solidFill>
                <a:latin typeface="Arial" charset="0"/>
              </a:defRPr>
            </a:lvl4pPr>
            <a:lvl5pPr marL="2624138" indent="-292100">
              <a:defRPr>
                <a:solidFill>
                  <a:schemeClr val="tx1"/>
                </a:solidFill>
                <a:latin typeface="Arial" charset="0"/>
              </a:defRPr>
            </a:lvl5pPr>
            <a:lvl6pPr marL="30813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385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957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29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 dirty="0"/>
              <a:t>Gene 1: CMIP</a:t>
            </a:r>
            <a:endParaRPr lang="en-US" b="1" dirty="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940152" y="5346700"/>
            <a:ext cx="197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47738" indent="-365125">
              <a:defRPr>
                <a:solidFill>
                  <a:schemeClr val="tx1"/>
                </a:solidFill>
                <a:latin typeface="Arial" charset="0"/>
              </a:defRPr>
            </a:lvl2pPr>
            <a:lvl3pPr marL="1457325" indent="-290513">
              <a:defRPr>
                <a:solidFill>
                  <a:schemeClr val="tx1"/>
                </a:solidFill>
                <a:latin typeface="Arial" charset="0"/>
              </a:defRPr>
            </a:lvl3pPr>
            <a:lvl4pPr marL="2041525" indent="-292100">
              <a:defRPr>
                <a:solidFill>
                  <a:schemeClr val="tx1"/>
                </a:solidFill>
                <a:latin typeface="Arial" charset="0"/>
              </a:defRPr>
            </a:lvl4pPr>
            <a:lvl5pPr marL="2624138" indent="-292100">
              <a:defRPr>
                <a:solidFill>
                  <a:schemeClr val="tx1"/>
                </a:solidFill>
                <a:latin typeface="Arial" charset="0"/>
              </a:defRPr>
            </a:lvl5pPr>
            <a:lvl6pPr marL="30813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385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957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29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 dirty="0"/>
              <a:t>Gene 2: ATPTC2</a:t>
            </a:r>
            <a:endParaRPr lang="en-US" b="1" dirty="0"/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271463" y="889000"/>
            <a:ext cx="8675688" cy="12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947738" indent="-365125">
              <a:defRPr>
                <a:solidFill>
                  <a:schemeClr val="tx1"/>
                </a:solidFill>
                <a:latin typeface="Arial" charset="0"/>
              </a:defRPr>
            </a:lvl2pPr>
            <a:lvl3pPr marL="1457325" indent="-290513">
              <a:defRPr>
                <a:solidFill>
                  <a:schemeClr val="tx1"/>
                </a:solidFill>
                <a:latin typeface="Arial" charset="0"/>
              </a:defRPr>
            </a:lvl3pPr>
            <a:lvl4pPr marL="2041525" indent="-292100">
              <a:defRPr>
                <a:solidFill>
                  <a:schemeClr val="tx1"/>
                </a:solidFill>
                <a:latin typeface="Arial" charset="0"/>
              </a:defRPr>
            </a:lvl4pPr>
            <a:lvl5pPr marL="2624138" indent="-292100">
              <a:defRPr>
                <a:solidFill>
                  <a:schemeClr val="tx1"/>
                </a:solidFill>
                <a:latin typeface="Arial" charset="0"/>
              </a:defRPr>
            </a:lvl5pPr>
            <a:lvl6pPr marL="30813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385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957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29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compare </a:t>
            </a:r>
            <a:r>
              <a:rPr lang="en-GB" dirty="0"/>
              <a:t>language scores of people with different genotypes</a:t>
            </a:r>
          </a:p>
          <a:p>
            <a:pPr>
              <a:buFontTx/>
              <a:buChar char="•"/>
            </a:pPr>
            <a:r>
              <a:rPr lang="en-GB" dirty="0" smtClean="0"/>
              <a:t>Newbury </a:t>
            </a:r>
            <a:r>
              <a:rPr lang="en-GB" dirty="0"/>
              <a:t>et al (2009) found two genes on chromosome 16 associated with poor phonological short-term memory (NWR score) in a language-impaired sample</a:t>
            </a: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144910" y="2848292"/>
            <a:ext cx="2181572" cy="267763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47738" indent="-365125">
              <a:defRPr>
                <a:solidFill>
                  <a:schemeClr val="tx1"/>
                </a:solidFill>
                <a:latin typeface="Arial" charset="0"/>
              </a:defRPr>
            </a:lvl2pPr>
            <a:lvl3pPr marL="1457325" indent="-290513">
              <a:defRPr>
                <a:solidFill>
                  <a:schemeClr val="tx1"/>
                </a:solidFill>
                <a:latin typeface="Arial" charset="0"/>
              </a:defRPr>
            </a:lvl3pPr>
            <a:lvl4pPr marL="2041525" indent="-292100">
              <a:defRPr>
                <a:solidFill>
                  <a:schemeClr val="tx1"/>
                </a:solidFill>
                <a:latin typeface="Arial" charset="0"/>
              </a:defRPr>
            </a:lvl4pPr>
            <a:lvl5pPr marL="2624138" indent="-292100">
              <a:defRPr>
                <a:solidFill>
                  <a:schemeClr val="tx1"/>
                </a:solidFill>
                <a:latin typeface="Arial" charset="0"/>
              </a:defRPr>
            </a:lvl5pPr>
            <a:lvl6pPr marL="30813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385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957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29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 smtClean="0"/>
              <a:t>‘</a:t>
            </a:r>
            <a:r>
              <a:rPr lang="en-GB" dirty="0"/>
              <a:t>Risk’ alleles </a:t>
            </a:r>
          </a:p>
          <a:p>
            <a:r>
              <a:rPr lang="en-GB" dirty="0"/>
              <a:t>common in </a:t>
            </a:r>
          </a:p>
          <a:p>
            <a:r>
              <a:rPr lang="en-GB" dirty="0"/>
              <a:t>general population</a:t>
            </a:r>
          </a:p>
          <a:p>
            <a:r>
              <a:rPr lang="en-GB" dirty="0"/>
              <a:t>and have small</a:t>
            </a:r>
          </a:p>
          <a:p>
            <a:r>
              <a:rPr lang="en-GB" dirty="0"/>
              <a:t>effect size</a:t>
            </a:r>
          </a:p>
        </p:txBody>
      </p:sp>
      <p:sp>
        <p:nvSpPr>
          <p:cNvPr id="27659" name="Slide Number Placeholder 10"/>
          <p:cNvSpPr txBox="1">
            <a:spLocks noGrp="1"/>
          </p:cNvSpPr>
          <p:nvPr/>
        </p:nvSpPr>
        <p:spPr bwMode="auto">
          <a:xfrm>
            <a:off x="6551613" y="6245225"/>
            <a:ext cx="21351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47738" indent="-365125">
              <a:defRPr>
                <a:solidFill>
                  <a:schemeClr val="tx1"/>
                </a:solidFill>
                <a:latin typeface="Arial" charset="0"/>
              </a:defRPr>
            </a:lvl2pPr>
            <a:lvl3pPr marL="1457325" indent="-290513">
              <a:defRPr>
                <a:solidFill>
                  <a:schemeClr val="tx1"/>
                </a:solidFill>
                <a:latin typeface="Arial" charset="0"/>
              </a:defRPr>
            </a:lvl3pPr>
            <a:lvl4pPr marL="2041525" indent="-292100">
              <a:defRPr>
                <a:solidFill>
                  <a:schemeClr val="tx1"/>
                </a:solidFill>
                <a:latin typeface="Arial" charset="0"/>
              </a:defRPr>
            </a:lvl4pPr>
            <a:lvl5pPr marL="2624138" indent="-292100">
              <a:defRPr>
                <a:solidFill>
                  <a:schemeClr val="tx1"/>
                </a:solidFill>
                <a:latin typeface="Arial" charset="0"/>
              </a:defRPr>
            </a:lvl5pPr>
            <a:lvl6pPr marL="30813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385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957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29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0719B05-9F87-4817-9245-DF6DCA54D069}" type="slidenum">
              <a:rPr lang="en-GB" sz="1400"/>
              <a:pPr algn="r"/>
              <a:t>42</a:t>
            </a:fld>
            <a:endParaRPr lang="en-GB" sz="140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86531" y="6284913"/>
            <a:ext cx="8963025" cy="40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947738" indent="-365125">
              <a:defRPr>
                <a:solidFill>
                  <a:schemeClr val="tx1"/>
                </a:solidFill>
                <a:latin typeface="Arial" charset="0"/>
              </a:defRPr>
            </a:lvl2pPr>
            <a:lvl3pPr marL="1457325" indent="-290513">
              <a:defRPr>
                <a:solidFill>
                  <a:schemeClr val="tx1"/>
                </a:solidFill>
                <a:latin typeface="Arial" charset="0"/>
              </a:defRPr>
            </a:lvl3pPr>
            <a:lvl4pPr marL="2041525" indent="-292100">
              <a:defRPr>
                <a:solidFill>
                  <a:schemeClr val="tx1"/>
                </a:solidFill>
                <a:latin typeface="Arial" charset="0"/>
              </a:defRPr>
            </a:lvl4pPr>
            <a:lvl5pPr marL="2624138" indent="-292100">
              <a:defRPr>
                <a:solidFill>
                  <a:schemeClr val="tx1"/>
                </a:solidFill>
                <a:latin typeface="Arial" charset="0"/>
              </a:defRPr>
            </a:lvl5pPr>
            <a:lvl6pPr marL="30813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385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957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52938" indent="-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dirty="0">
                <a:latin typeface="+mj-lt"/>
              </a:rPr>
              <a:t>Newbury, D., et al. (2009).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644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333375"/>
            <a:ext cx="8459787" cy="1143000"/>
          </a:xfrm>
        </p:spPr>
        <p:txBody>
          <a:bodyPr/>
          <a:lstStyle/>
          <a:p>
            <a:r>
              <a:rPr lang="en-GB" altLang="en-GB" sz="4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neurobiology </a:t>
            </a:r>
            <a:r>
              <a:rPr lang="en-GB" altLang="en-GB" sz="4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of DLD</a:t>
            </a:r>
            <a:endParaRPr lang="en-US" altLang="en-US" sz="4000" dirty="0" smtClean="0">
              <a:solidFill>
                <a:srgbClr val="000066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2400" cy="48244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generally reduced brain size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Preis</a:t>
            </a:r>
            <a:r>
              <a:rPr lang="en-US" altLang="en-US" sz="2400" dirty="0" smtClean="0"/>
              <a:t> et al. 1998 – but see Herbert et al 2003)</a:t>
            </a:r>
            <a:endParaRPr lang="en-US" altLang="en-US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decreased size of left hemisphere language structures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Gauger</a:t>
            </a:r>
            <a:r>
              <a:rPr lang="en-US" altLang="en-US" sz="2400" dirty="0" smtClean="0"/>
              <a:t> et al 1997)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most (but not all) studies find </a:t>
            </a:r>
            <a:r>
              <a:rPr lang="en-US" altLang="en-US" sz="2800" b="1" dirty="0" smtClean="0"/>
              <a:t>reduced or reversed asymmetry</a:t>
            </a:r>
            <a:r>
              <a:rPr lang="en-US" altLang="en-US" sz="2800" dirty="0" smtClean="0"/>
              <a:t> in children with language/literacy problems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Plante</a:t>
            </a:r>
            <a:r>
              <a:rPr lang="en-US" altLang="en-US" sz="2400" dirty="0" smtClean="0"/>
              <a:t> et al 1991; Jackson &amp; </a:t>
            </a:r>
            <a:r>
              <a:rPr lang="en-US" altLang="en-US" sz="2400" dirty="0" err="1" smtClean="0"/>
              <a:t>Plante</a:t>
            </a:r>
            <a:r>
              <a:rPr lang="en-US" altLang="en-US" sz="2400" dirty="0" smtClean="0"/>
              <a:t> 1996; Herbert et al 2005 – but see </a:t>
            </a:r>
            <a:r>
              <a:rPr lang="en-US" altLang="en-US" sz="2400" dirty="0" err="1" smtClean="0"/>
              <a:t>Preis</a:t>
            </a:r>
            <a:r>
              <a:rPr lang="en-US" altLang="en-US" sz="2400" dirty="0" smtClean="0"/>
              <a:t> et al 1998)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some evidence for </a:t>
            </a:r>
            <a:r>
              <a:rPr lang="en-US" altLang="en-US" sz="2800" b="1" dirty="0" smtClean="0"/>
              <a:t>reduced functional ‘</a:t>
            </a:r>
            <a:r>
              <a:rPr lang="en-US" altLang="en-US" sz="2800" b="1" dirty="0" err="1" smtClean="0"/>
              <a:t>lateralisation’</a:t>
            </a:r>
            <a:r>
              <a:rPr lang="en-US" altLang="en-US" sz="2800" dirty="0" err="1" smtClean="0"/>
              <a:t>of</a:t>
            </a:r>
            <a:r>
              <a:rPr lang="en-US" altLang="en-US" sz="2800" dirty="0" smtClean="0"/>
              <a:t> language to the left hemisphere </a:t>
            </a:r>
            <a:r>
              <a:rPr lang="en-US" altLang="en-US" sz="2400" dirty="0" smtClean="0"/>
              <a:t>(de </a:t>
            </a:r>
            <a:r>
              <a:rPr lang="en-US" altLang="en-US" sz="2400" dirty="0" err="1" smtClean="0"/>
              <a:t>Guibert</a:t>
            </a:r>
            <a:r>
              <a:rPr lang="en-US" altLang="en-US" sz="2400" dirty="0" smtClean="0"/>
              <a:t> et al. 2011)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sz="28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59332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dults with language disord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0" y="1379440"/>
            <a:ext cx="3971925" cy="517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40" y="23644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0066"/>
                </a:solidFill>
              </a:rPr>
              <a:t>disorder of language or learning?</a:t>
            </a: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37125" y="1868488"/>
            <a:ext cx="4206875" cy="4548187"/>
          </a:xfrm>
        </p:spPr>
        <p:txBody>
          <a:bodyPr>
            <a:normAutofit/>
          </a:bodyPr>
          <a:lstStyle/>
          <a:p>
            <a:r>
              <a:rPr lang="en-GB" dirty="0" smtClean="0"/>
              <a:t>Early language learning involves multiple cortical/sub-cortical systems</a:t>
            </a:r>
          </a:p>
          <a:p>
            <a:pPr lvl="1"/>
            <a:r>
              <a:rPr lang="en-GB" dirty="0" smtClean="0"/>
              <a:t>Modularity long-term outcome of learning process</a:t>
            </a:r>
          </a:p>
          <a:p>
            <a:endParaRPr lang="en-GB" dirty="0"/>
          </a:p>
          <a:p>
            <a:r>
              <a:rPr lang="en-GB" dirty="0" smtClean="0"/>
              <a:t>Propose children with DLD have deficient </a:t>
            </a:r>
            <a:r>
              <a:rPr lang="en-GB" dirty="0" err="1" smtClean="0"/>
              <a:t>cortistriatal</a:t>
            </a:r>
            <a:r>
              <a:rPr lang="en-GB" dirty="0" smtClean="0"/>
              <a:t> loops involving the dorsal striatum</a:t>
            </a:r>
          </a:p>
          <a:p>
            <a:endParaRPr lang="en-GB" dirty="0"/>
          </a:p>
          <a:p>
            <a:r>
              <a:rPr lang="en-GB" dirty="0" smtClean="0"/>
              <a:t>These circuits implicated in complex rule-governed LEARNING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20400" y="6095595"/>
            <a:ext cx="45148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Krishnan, Watkins &amp; Bishop (2016) </a:t>
            </a:r>
            <a:r>
              <a:rPr lang="en-GB" sz="1350" i="1" dirty="0"/>
              <a:t>Trends in Cognitive Sciences</a:t>
            </a:r>
          </a:p>
        </p:txBody>
      </p:sp>
    </p:spTree>
    <p:extLst>
      <p:ext uri="{BB962C8B-B14F-4D97-AF65-F5344CB8AC3E}">
        <p14:creationId xmlns:p14="http://schemas.microsoft.com/office/powerpoint/2010/main" val="4761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3099441"/>
          </a:xfrm>
        </p:spPr>
        <p:txBody>
          <a:bodyPr>
            <a:normAutofit/>
          </a:bodyPr>
          <a:lstStyle/>
          <a:p>
            <a:r>
              <a:rPr lang="en-GB" dirty="0" smtClean="0"/>
              <a:t>just because a condition has a biological basis does NOT mean we are powerless to intervene!!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854102"/>
            <a:ext cx="6858000" cy="695528"/>
          </a:xfrm>
        </p:spPr>
        <p:txBody>
          <a:bodyPr/>
          <a:lstStyle/>
          <a:p>
            <a:r>
              <a:rPr lang="en-GB" dirty="0" smtClean="0"/>
              <a:t>Phenylketonuria (</a:t>
            </a:r>
            <a:r>
              <a:rPr lang="en-GB" b="1" dirty="0" smtClean="0"/>
              <a:t>PKU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3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636195" y="3394143"/>
            <a:ext cx="56517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36195" y="5035687"/>
            <a:ext cx="5651770" cy="194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2636195" y="1332689"/>
            <a:ext cx="1" cy="51653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918298" y="1862870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Biology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8298" y="3701072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Cognition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8298" y="5314944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Behaviour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79555" y="3577778"/>
            <a:ext cx="219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Environment</a:t>
            </a:r>
            <a:endParaRPr lang="en-GB" sz="280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1921213" y="2011447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1911485" y="3720429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1845823" y="5404725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4299" y="5314944"/>
            <a:ext cx="244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 vocabulary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7246" y="5848544"/>
            <a:ext cx="346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Associated conditions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556443" y="6235018"/>
            <a:ext cx="248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Literacy </a:t>
            </a:r>
            <a:r>
              <a:rPr lang="en-GB" dirty="0" err="1" smtClean="0"/>
              <a:t>probs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046878" y="5695745"/>
            <a:ext cx="248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Grammar errors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822970" y="6310209"/>
            <a:ext cx="255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limited narratives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533088" y="1329271"/>
            <a:ext cx="1517515" cy="771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84451" y="1478149"/>
            <a:ext cx="147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Chromosome 16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6765585" y="1499572"/>
            <a:ext cx="1517515" cy="771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944333" y="1568780"/>
            <a:ext cx="140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Reduced asymmetry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5077834" y="2275540"/>
            <a:ext cx="1517515" cy="10262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256582" y="2344749"/>
            <a:ext cx="140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Procedural memory circuits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525294" y="2743199"/>
            <a:ext cx="787940" cy="2292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clear ‘social gradient’ in language and language disorder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45915" y="1780709"/>
            <a:ext cx="5940673" cy="4289351"/>
            <a:chOff x="0" y="0"/>
            <a:chExt cx="5376553" cy="35553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53305" cy="3555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4159710" y="126090"/>
              <a:ext cx="1216843" cy="3860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Year 1 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16200000">
            <a:off x="-1255541" y="3584047"/>
            <a:ext cx="30166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Language composite z-score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086588" y="2804536"/>
            <a:ext cx="2743200" cy="173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~ 34.2% of the low SES group met the criteria for language disorder, compared to only 7.9% of the higher SES group.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1260" y="6222181"/>
            <a:ext cx="458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Griffiths, </a:t>
            </a:r>
            <a:r>
              <a:rPr lang="en-GB" dirty="0" err="1" smtClean="0"/>
              <a:t>Yeomans</a:t>
            </a:r>
            <a:r>
              <a:rPr lang="en-GB" dirty="0" smtClean="0"/>
              <a:t> &amp; </a:t>
            </a:r>
            <a:r>
              <a:rPr lang="en-GB" dirty="0" err="1" smtClean="0"/>
              <a:t>Norbury</a:t>
            </a:r>
            <a:r>
              <a:rPr lang="en-GB" dirty="0" smtClean="0"/>
              <a:t> (in preparation)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6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do parents cause language disorder?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250"/>
            <a:ext cx="9144000" cy="288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01" y="1819896"/>
            <a:ext cx="2846352" cy="37110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80953" y="1984443"/>
            <a:ext cx="3463047" cy="3546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do parents cause language disorder?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250"/>
            <a:ext cx="9144000" cy="2880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80953" y="1984443"/>
            <a:ext cx="3463047" cy="3546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595353" y="3035030"/>
            <a:ext cx="1050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Pointing image here…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9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3333FF"/>
                </a:solidFill>
              </a:rPr>
              <a:t>(Developmental) Language Disorder – DSM5 (APA 2013)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56816"/>
            <a:ext cx="8229600" cy="426852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child’s </a:t>
            </a:r>
            <a:r>
              <a:rPr lang="en-GB" sz="2400" dirty="0" smtClean="0">
                <a:solidFill>
                  <a:srgbClr val="FF0000"/>
                </a:solidFill>
              </a:rPr>
              <a:t>language abilities </a:t>
            </a:r>
            <a:r>
              <a:rPr lang="en-GB" sz="2400" dirty="0" smtClean="0"/>
              <a:t>are </a:t>
            </a:r>
            <a:r>
              <a:rPr lang="en-GB" sz="2400" dirty="0" smtClean="0">
                <a:solidFill>
                  <a:srgbClr val="FF0000"/>
                </a:solidFill>
              </a:rPr>
              <a:t>below chronological age expectations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language deficits are </a:t>
            </a:r>
            <a:r>
              <a:rPr lang="en-GB" sz="2400" dirty="0" smtClean="0">
                <a:solidFill>
                  <a:srgbClr val="FF0000"/>
                </a:solidFill>
              </a:rPr>
              <a:t>not explained by other developmental concerns</a:t>
            </a:r>
            <a:r>
              <a:rPr lang="en-GB" sz="2400" dirty="0" smtClean="0"/>
              <a:t> such as sensory impairment, autism, extreme deprivation, head injury, global developmental delay</a:t>
            </a:r>
          </a:p>
          <a:p>
            <a:pPr lvl="1"/>
            <a:r>
              <a:rPr lang="en-GB" sz="2000" dirty="0"/>
              <a:t>a</a:t>
            </a:r>
            <a:r>
              <a:rPr lang="en-GB" sz="2000" dirty="0" smtClean="0"/>
              <a:t>lthough language impairment is frequently associated with other developmental concerns</a:t>
            </a:r>
          </a:p>
          <a:p>
            <a:endParaRPr lang="en-GB" sz="2400" dirty="0"/>
          </a:p>
          <a:p>
            <a:r>
              <a:rPr lang="en-GB" sz="2400" dirty="0" smtClean="0"/>
              <a:t>language impairments </a:t>
            </a:r>
            <a:r>
              <a:rPr lang="en-GB" sz="2400" dirty="0" smtClean="0">
                <a:solidFill>
                  <a:srgbClr val="FF0000"/>
                </a:solidFill>
              </a:rPr>
              <a:t>interfere with everyday life </a:t>
            </a:r>
            <a:r>
              <a:rPr lang="en-GB" sz="2400" dirty="0" smtClean="0"/>
              <a:t>at home or at school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08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6" y="62068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do parents cause language disorder?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250"/>
            <a:ext cx="9144000" cy="28803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1548" y="55309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looks like ‘environmental’ influence (e.g. social disadvantage) may well reflect genetic vulnerability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32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636195" y="3394143"/>
            <a:ext cx="56517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36195" y="5035687"/>
            <a:ext cx="5651770" cy="194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2636195" y="1332689"/>
            <a:ext cx="1" cy="51653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918298" y="1862870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Biology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8298" y="3701072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Cognition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8298" y="5314944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Behaviour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69859" y="3458819"/>
            <a:ext cx="219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Environment</a:t>
            </a:r>
            <a:endParaRPr lang="en-GB" sz="280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1921213" y="2011447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1911485" y="3720429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1862036" y="5627206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4299" y="5314944"/>
            <a:ext cx="244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 vocabulary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7246" y="5848544"/>
            <a:ext cx="346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Associated conditions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556443" y="6235018"/>
            <a:ext cx="248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literacy </a:t>
            </a:r>
            <a:r>
              <a:rPr lang="en-GB" dirty="0" err="1" smtClean="0"/>
              <a:t>probs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046878" y="5695745"/>
            <a:ext cx="248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Grammar errors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822970" y="6310209"/>
            <a:ext cx="255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limited narratives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533088" y="1329271"/>
            <a:ext cx="1517515" cy="771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84451" y="1478149"/>
            <a:ext cx="147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Chromosome 16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6765585" y="1499572"/>
            <a:ext cx="1517515" cy="771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944333" y="1568780"/>
            <a:ext cx="140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Reduced asymmetry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5077834" y="2275540"/>
            <a:ext cx="1517515" cy="10262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256582" y="2344749"/>
            <a:ext cx="140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Procedural memory circuits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139127" y="1192523"/>
            <a:ext cx="1843993" cy="1217581"/>
            <a:chOff x="194557" y="883594"/>
            <a:chExt cx="1843993" cy="1217581"/>
          </a:xfrm>
        </p:grpSpPr>
        <p:sp>
          <p:nvSpPr>
            <p:cNvPr id="28" name="Oval 27"/>
            <p:cNvSpPr/>
            <p:nvPr/>
          </p:nvSpPr>
          <p:spPr>
            <a:xfrm>
              <a:off x="194557" y="883594"/>
              <a:ext cx="1843993" cy="121758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6567" y="1027791"/>
              <a:ext cx="171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associated </a:t>
              </a:r>
            </a:p>
            <a:p>
              <a:pPr algn="ctr"/>
              <a:r>
                <a:rPr lang="en-GB" dirty="0" smtClean="0"/>
                <a:t>with disadvantage</a:t>
              </a:r>
              <a:endParaRPr lang="en-GB" dirty="0"/>
            </a:p>
          </p:txBody>
        </p:sp>
      </p:grpSp>
      <p:sp>
        <p:nvSpPr>
          <p:cNvPr id="6" name="TextBox 5"/>
          <p:cNvSpPr txBox="1"/>
          <p:nvPr/>
        </p:nvSpPr>
        <p:spPr>
          <a:xfrm rot="16200000">
            <a:off x="-359115" y="4321711"/>
            <a:ext cx="3053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few known environmental causes, but can influence developmental course</a:t>
            </a:r>
            <a:endParaRPr lang="en-GB" dirty="0"/>
          </a:p>
        </p:txBody>
      </p:sp>
      <p:sp>
        <p:nvSpPr>
          <p:cNvPr id="30" name="Right Arrow 29"/>
          <p:cNvSpPr/>
          <p:nvPr/>
        </p:nvSpPr>
        <p:spPr bwMode="auto">
          <a:xfrm rot="10800000">
            <a:off x="2208179" y="5108515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0800000">
            <a:off x="2208178" y="4148129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7246" y="3701072"/>
            <a:ext cx="2154677" cy="8320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 rot="16200000">
            <a:off x="1100264" y="2824085"/>
            <a:ext cx="989959" cy="771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1044018" y="2980572"/>
            <a:ext cx="96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 X 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563"/>
            <a:ext cx="7772400" cy="1171575"/>
          </a:xfrm>
        </p:spPr>
        <p:txBody>
          <a:bodyPr/>
          <a:lstStyle/>
          <a:p>
            <a:r>
              <a:rPr lang="en-GB" altLang="en-GB" sz="4000" dirty="0" smtClean="0">
                <a:latin typeface="Arial" pitchFamily="34" charset="0"/>
                <a:cs typeface="Arial" pitchFamily="34" charset="0"/>
              </a:rPr>
              <a:t>cognitive </a:t>
            </a:r>
            <a:r>
              <a:rPr lang="en-GB" altLang="en-GB" sz="4000" dirty="0">
                <a:latin typeface="Arial" pitchFamily="34" charset="0"/>
                <a:cs typeface="Arial" pitchFamily="34" charset="0"/>
              </a:rPr>
              <a:t>theories of DLD</a:t>
            </a:r>
            <a:endParaRPr lang="en-GB" altLang="en-GB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00138"/>
            <a:ext cx="8153400" cy="4984750"/>
          </a:xfrm>
        </p:spPr>
        <p:txBody>
          <a:bodyPr/>
          <a:lstStyle/>
          <a:p>
            <a:r>
              <a:rPr lang="en-GB" altLang="en-GB" sz="2800" dirty="0" smtClean="0">
                <a:latin typeface="Arial" pitchFamily="34" charset="0"/>
                <a:cs typeface="Arial" pitchFamily="34" charset="0"/>
              </a:rPr>
              <a:t>Linguistic theories: deficits in “innate” linguistic rules</a:t>
            </a:r>
          </a:p>
          <a:p>
            <a:pPr lvl="1"/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Rice &amp; Wexler extended optional infinitive (EOI)</a:t>
            </a:r>
          </a:p>
          <a:p>
            <a:r>
              <a:rPr lang="en-GB" altLang="en-GB" sz="2800" dirty="0" smtClean="0">
                <a:latin typeface="Arial" pitchFamily="34" charset="0"/>
                <a:cs typeface="Arial" pitchFamily="34" charset="0"/>
              </a:rPr>
              <a:t>Auditory theories: failure to process rapid speech cues</a:t>
            </a:r>
          </a:p>
          <a:p>
            <a:pPr lvl="1"/>
            <a:r>
              <a:rPr lang="en-GB" altLang="en-GB" sz="2400" dirty="0" err="1" smtClean="0">
                <a:latin typeface="Arial" pitchFamily="34" charset="0"/>
                <a:cs typeface="Arial" pitchFamily="34" charset="0"/>
              </a:rPr>
              <a:t>Tallal’s</a:t>
            </a:r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 rapid auditory processing hypothesis</a:t>
            </a:r>
          </a:p>
          <a:p>
            <a:r>
              <a:rPr lang="en-GB" altLang="en-GB" sz="2800" dirty="0" err="1" smtClean="0">
                <a:latin typeface="Arial" pitchFamily="34" charset="0"/>
                <a:cs typeface="Arial" pitchFamily="34" charset="0"/>
              </a:rPr>
              <a:t>Cogntive</a:t>
            </a:r>
            <a:r>
              <a:rPr lang="en-GB" altLang="en-GB" sz="2800" dirty="0" smtClean="0">
                <a:latin typeface="Arial" pitchFamily="34" charset="0"/>
                <a:cs typeface="Arial" pitchFamily="34" charset="0"/>
              </a:rPr>
              <a:t> theories: limited capacity system</a:t>
            </a:r>
          </a:p>
          <a:p>
            <a:pPr lvl="1"/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Gathercole and Baddeley’s phonological memory hypothesis</a:t>
            </a:r>
          </a:p>
          <a:p>
            <a:pPr lvl="1"/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Leonard’s Surface Hypothesis</a:t>
            </a:r>
          </a:p>
          <a:p>
            <a:r>
              <a:rPr lang="en-GB" altLang="en-GB" sz="2800" dirty="0" smtClean="0">
                <a:latin typeface="Arial" pitchFamily="34" charset="0"/>
                <a:cs typeface="Arial" pitchFamily="34" charset="0"/>
              </a:rPr>
              <a:t>Learning theories</a:t>
            </a:r>
          </a:p>
          <a:p>
            <a:pPr lvl="1"/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Ullman &amp; Pierpont’s Procedural Deficit hypothesis</a:t>
            </a:r>
          </a:p>
          <a:p>
            <a:pPr lvl="1"/>
            <a:endParaRPr lang="en-GB" altLang="en-GB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9"/>
          <p:cNvSpPr>
            <a:spLocks noGrp="1" noChangeArrowheads="1"/>
          </p:cNvSpPr>
          <p:nvPr>
            <p:ph type="title"/>
          </p:nvPr>
        </p:nvSpPr>
        <p:spPr>
          <a:xfrm>
            <a:off x="685800" y="331308"/>
            <a:ext cx="7772400" cy="1143000"/>
          </a:xfrm>
        </p:spPr>
        <p:txBody>
          <a:bodyPr/>
          <a:lstStyle/>
          <a:p>
            <a:r>
              <a:rPr lang="en-GB" altLang="en-GB" dirty="0" smtClean="0">
                <a:latin typeface="Arial" pitchFamily="34" charset="0"/>
                <a:cs typeface="Arial" pitchFamily="34" charset="0"/>
              </a:rPr>
              <a:t>grammatical deficit: optional infinitive</a:t>
            </a:r>
          </a:p>
        </p:txBody>
      </p:sp>
      <p:sp>
        <p:nvSpPr>
          <p:cNvPr id="17411" name="Rectangle 1030"/>
          <p:cNvSpPr>
            <a:spLocks noGrp="1" noChangeArrowheads="1"/>
          </p:cNvSpPr>
          <p:nvPr>
            <p:ph sz="half" idx="1"/>
          </p:nvPr>
        </p:nvSpPr>
        <p:spPr>
          <a:xfrm>
            <a:off x="685799" y="1782419"/>
            <a:ext cx="8259417" cy="4196962"/>
          </a:xfrm>
        </p:spPr>
        <p:txBody>
          <a:bodyPr/>
          <a:lstStyle/>
          <a:p>
            <a:r>
              <a:rPr lang="en-GB" altLang="en-GB" dirty="0" smtClean="0">
                <a:latin typeface="Arial" pitchFamily="34" charset="0"/>
                <a:cs typeface="Arial" pitchFamily="34" charset="0"/>
              </a:rPr>
              <a:t>Wexler 1994</a:t>
            </a:r>
          </a:p>
          <a:p>
            <a:pPr lvl="1"/>
            <a:r>
              <a:rPr lang="en-GB" altLang="en-GB" dirty="0" smtClean="0">
                <a:latin typeface="Arial" pitchFamily="34" charset="0"/>
                <a:cs typeface="Arial" pitchFamily="34" charset="0"/>
              </a:rPr>
              <a:t>The Optional Infinitive Stage (OI)</a:t>
            </a:r>
          </a:p>
          <a:p>
            <a:pPr lvl="1"/>
            <a:r>
              <a:rPr lang="en-GB" dirty="0" smtClean="0"/>
              <a:t>… </a:t>
            </a:r>
            <a:r>
              <a:rPr lang="en-GB" dirty="0"/>
              <a:t>is characterized by the appearance of non-finite verbs, most typically root </a:t>
            </a:r>
            <a:r>
              <a:rPr lang="en-GB" dirty="0" smtClean="0"/>
              <a:t>infinitives (run, walk, sing) </a:t>
            </a:r>
            <a:r>
              <a:rPr lang="en-GB" dirty="0"/>
              <a:t>and present </a:t>
            </a:r>
            <a:r>
              <a:rPr lang="en-GB" dirty="0" smtClean="0"/>
              <a:t>participles (running, walking, singing), </a:t>
            </a:r>
            <a:r>
              <a:rPr lang="en-GB" dirty="0"/>
              <a:t>as possible grammatical </a:t>
            </a:r>
            <a:r>
              <a:rPr lang="en-GB" dirty="0" smtClean="0"/>
              <a:t>forms that </a:t>
            </a:r>
            <a:r>
              <a:rPr lang="en-GB" dirty="0"/>
              <a:t>may co-exist with finite </a:t>
            </a:r>
            <a:r>
              <a:rPr lang="en-GB" dirty="0" smtClean="0"/>
              <a:t>forms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Children with DLD realise grammatical markers of finiteness inconsistently (‘optional’) in obligatory contexts</a:t>
            </a:r>
          </a:p>
          <a:p>
            <a:pPr lvl="2"/>
            <a:r>
              <a:rPr lang="en-GB" dirty="0" smtClean="0"/>
              <a:t>Yesterday she walk</a:t>
            </a:r>
            <a:r>
              <a:rPr lang="en-GB" dirty="0" smtClean="0">
                <a:solidFill>
                  <a:srgbClr val="FF0000"/>
                </a:solidFill>
              </a:rPr>
              <a:t>__</a:t>
            </a:r>
            <a:r>
              <a:rPr lang="en-GB" dirty="0" smtClean="0"/>
              <a:t> to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99292"/>
            <a:ext cx="7772400" cy="1143000"/>
          </a:xfrm>
          <a:noFill/>
        </p:spPr>
        <p:txBody>
          <a:bodyPr/>
          <a:lstStyle/>
          <a:p>
            <a:r>
              <a:rPr lang="en-GB" altLang="en-GB" dirty="0" smtClean="0">
                <a:latin typeface="Arial" pitchFamily="34" charset="0"/>
                <a:cs typeface="Arial" pitchFamily="34" charset="0"/>
              </a:rPr>
              <a:t>grammatical</a:t>
            </a:r>
            <a:r>
              <a:rPr lang="en-GB" altLang="en-GB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GB" dirty="0">
                <a:latin typeface="Arial" pitchFamily="34" charset="0"/>
                <a:cs typeface="Arial" pitchFamily="34" charset="0"/>
              </a:rPr>
              <a:t>deficit: optional infinitive</a:t>
            </a:r>
            <a:endParaRPr lang="en-GB" alt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4783" y="1488830"/>
            <a:ext cx="4085493" cy="53691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Also 3rd person singular -s (she eat</a:t>
            </a:r>
            <a:r>
              <a:rPr lang="en-GB" altLang="en-GB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 </a:t>
            </a:r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toast) but not plural –s (she eat</a:t>
            </a:r>
            <a:r>
              <a:rPr lang="en-GB" alt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 apple</a:t>
            </a:r>
            <a:r>
              <a:rPr lang="en-GB" alt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Problems with case marking (</a:t>
            </a:r>
            <a:r>
              <a:rPr lang="en-GB" alt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him</a:t>
            </a:r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 eat</a:t>
            </a:r>
            <a:r>
              <a:rPr lang="en-GB" alt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 </a:t>
            </a:r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apples)</a:t>
            </a:r>
          </a:p>
          <a:p>
            <a:pPr lvl="1">
              <a:lnSpc>
                <a:spcPct val="90000"/>
              </a:lnSpc>
            </a:pPr>
            <a:r>
              <a:rPr lang="en-GB" altLang="en-GB" sz="2000" dirty="0" smtClean="0">
                <a:latin typeface="Arial" pitchFamily="34" charset="0"/>
                <a:cs typeface="Arial" pitchFamily="34" charset="0"/>
              </a:rPr>
              <a:t>Infer not a perceptual or a </a:t>
            </a:r>
            <a:r>
              <a:rPr lang="en-GB" altLang="en-GB" sz="2000" u="sng" dirty="0" smtClean="0">
                <a:latin typeface="Arial" pitchFamily="34" charset="0"/>
                <a:cs typeface="Arial" pitchFamily="34" charset="0"/>
              </a:rPr>
              <a:t>general</a:t>
            </a:r>
            <a:r>
              <a:rPr lang="en-GB" altLang="en-GB" sz="2000" dirty="0" smtClean="0">
                <a:latin typeface="Arial" pitchFamily="34" charset="0"/>
                <a:cs typeface="Arial" pitchFamily="34" charset="0"/>
              </a:rPr>
              <a:t> problem of feature blindness</a:t>
            </a:r>
          </a:p>
          <a:p>
            <a:pPr>
              <a:lnSpc>
                <a:spcPct val="90000"/>
              </a:lnSpc>
            </a:pPr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not predicted by vocabulary, NVIQ, maternal ed. level</a:t>
            </a:r>
          </a:p>
          <a:p>
            <a:pPr>
              <a:lnSpc>
                <a:spcPct val="90000"/>
              </a:lnSpc>
            </a:pPr>
            <a:r>
              <a:rPr lang="en-GB" altLang="en-GB" sz="2400" dirty="0" smtClean="0">
                <a:latin typeface="Arial" pitchFamily="34" charset="0"/>
                <a:cs typeface="Arial" pitchFamily="34" charset="0"/>
              </a:rPr>
              <a:t>discrete inherited grammatical ability; timing mechanisms (Rice, 2013)</a:t>
            </a:r>
          </a:p>
          <a:p>
            <a:pPr>
              <a:lnSpc>
                <a:spcPct val="90000"/>
              </a:lnSpc>
            </a:pPr>
            <a:endParaRPr lang="en-GB" alt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 descr="modularbra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19139"/>
            <a:ext cx="42291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 bwMode="auto">
          <a:xfrm>
            <a:off x="5700409" y="2636196"/>
            <a:ext cx="1138136" cy="1050587"/>
          </a:xfrm>
          <a:custGeom>
            <a:avLst/>
            <a:gdLst>
              <a:gd name="connsiteX0" fmla="*/ 68093 w 1138136"/>
              <a:gd name="connsiteY0" fmla="*/ 690664 h 1050587"/>
              <a:gd name="connsiteX1" fmla="*/ 48638 w 1138136"/>
              <a:gd name="connsiteY1" fmla="*/ 642025 h 1050587"/>
              <a:gd name="connsiteX2" fmla="*/ 29182 w 1138136"/>
              <a:gd name="connsiteY2" fmla="*/ 573932 h 1050587"/>
              <a:gd name="connsiteX3" fmla="*/ 19455 w 1138136"/>
              <a:gd name="connsiteY3" fmla="*/ 515566 h 1050587"/>
              <a:gd name="connsiteX4" fmla="*/ 0 w 1138136"/>
              <a:gd name="connsiteY4" fmla="*/ 447472 h 1050587"/>
              <a:gd name="connsiteX5" fmla="*/ 9727 w 1138136"/>
              <a:gd name="connsiteY5" fmla="*/ 282102 h 1050587"/>
              <a:gd name="connsiteX6" fmla="*/ 29182 w 1138136"/>
              <a:gd name="connsiteY6" fmla="*/ 252919 h 1050587"/>
              <a:gd name="connsiteX7" fmla="*/ 87548 w 1138136"/>
              <a:gd name="connsiteY7" fmla="*/ 194553 h 1050587"/>
              <a:gd name="connsiteX8" fmla="*/ 136187 w 1138136"/>
              <a:gd name="connsiteY8" fmla="*/ 136187 h 1050587"/>
              <a:gd name="connsiteX9" fmla="*/ 233463 w 1138136"/>
              <a:gd name="connsiteY9" fmla="*/ 48638 h 1050587"/>
              <a:gd name="connsiteX10" fmla="*/ 311285 w 1138136"/>
              <a:gd name="connsiteY10" fmla="*/ 29183 h 1050587"/>
              <a:gd name="connsiteX11" fmla="*/ 408561 w 1138136"/>
              <a:gd name="connsiteY11" fmla="*/ 0 h 1050587"/>
              <a:gd name="connsiteX12" fmla="*/ 583659 w 1138136"/>
              <a:gd name="connsiteY12" fmla="*/ 9727 h 1050587"/>
              <a:gd name="connsiteX13" fmla="*/ 651753 w 1138136"/>
              <a:gd name="connsiteY13" fmla="*/ 29183 h 1050587"/>
              <a:gd name="connsiteX14" fmla="*/ 671208 w 1138136"/>
              <a:gd name="connsiteY14" fmla="*/ 58366 h 1050587"/>
              <a:gd name="connsiteX15" fmla="*/ 661480 w 1138136"/>
              <a:gd name="connsiteY15" fmla="*/ 437744 h 1050587"/>
              <a:gd name="connsiteX16" fmla="*/ 651753 w 1138136"/>
              <a:gd name="connsiteY16" fmla="*/ 466927 h 1050587"/>
              <a:gd name="connsiteX17" fmla="*/ 622570 w 1138136"/>
              <a:gd name="connsiteY17" fmla="*/ 573932 h 1050587"/>
              <a:gd name="connsiteX18" fmla="*/ 632297 w 1138136"/>
              <a:gd name="connsiteY18" fmla="*/ 603115 h 1050587"/>
              <a:gd name="connsiteX19" fmla="*/ 680936 w 1138136"/>
              <a:gd name="connsiteY19" fmla="*/ 593387 h 1050587"/>
              <a:gd name="connsiteX20" fmla="*/ 719846 w 1138136"/>
              <a:gd name="connsiteY20" fmla="*/ 583659 h 1050587"/>
              <a:gd name="connsiteX21" fmla="*/ 749029 w 1138136"/>
              <a:gd name="connsiteY21" fmla="*/ 573932 h 1050587"/>
              <a:gd name="connsiteX22" fmla="*/ 817123 w 1138136"/>
              <a:gd name="connsiteY22" fmla="*/ 564204 h 1050587"/>
              <a:gd name="connsiteX23" fmla="*/ 1011676 w 1138136"/>
              <a:gd name="connsiteY23" fmla="*/ 573932 h 1050587"/>
              <a:gd name="connsiteX24" fmla="*/ 1040859 w 1138136"/>
              <a:gd name="connsiteY24" fmla="*/ 583659 h 1050587"/>
              <a:gd name="connsiteX25" fmla="*/ 1060314 w 1138136"/>
              <a:gd name="connsiteY25" fmla="*/ 603115 h 1050587"/>
              <a:gd name="connsiteX26" fmla="*/ 1089497 w 1138136"/>
              <a:gd name="connsiteY26" fmla="*/ 622570 h 1050587"/>
              <a:gd name="connsiteX27" fmla="*/ 1108953 w 1138136"/>
              <a:gd name="connsiteY27" fmla="*/ 661481 h 1050587"/>
              <a:gd name="connsiteX28" fmla="*/ 1128408 w 1138136"/>
              <a:gd name="connsiteY28" fmla="*/ 690664 h 1050587"/>
              <a:gd name="connsiteX29" fmla="*/ 1138136 w 1138136"/>
              <a:gd name="connsiteY29" fmla="*/ 749030 h 1050587"/>
              <a:gd name="connsiteX30" fmla="*/ 1128408 w 1138136"/>
              <a:gd name="connsiteY30" fmla="*/ 943583 h 1050587"/>
              <a:gd name="connsiteX31" fmla="*/ 1089497 w 1138136"/>
              <a:gd name="connsiteY31" fmla="*/ 953310 h 1050587"/>
              <a:gd name="connsiteX32" fmla="*/ 1060314 w 1138136"/>
              <a:gd name="connsiteY32" fmla="*/ 963038 h 1050587"/>
              <a:gd name="connsiteX33" fmla="*/ 963038 w 1138136"/>
              <a:gd name="connsiteY33" fmla="*/ 982493 h 1050587"/>
              <a:gd name="connsiteX34" fmla="*/ 904672 w 1138136"/>
              <a:gd name="connsiteY34" fmla="*/ 992221 h 1050587"/>
              <a:gd name="connsiteX35" fmla="*/ 875489 w 1138136"/>
              <a:gd name="connsiteY35" fmla="*/ 1001949 h 1050587"/>
              <a:gd name="connsiteX36" fmla="*/ 797668 w 1138136"/>
              <a:gd name="connsiteY36" fmla="*/ 1011676 h 1050587"/>
              <a:gd name="connsiteX37" fmla="*/ 739302 w 1138136"/>
              <a:gd name="connsiteY37" fmla="*/ 1031132 h 1050587"/>
              <a:gd name="connsiteX38" fmla="*/ 661480 w 1138136"/>
              <a:gd name="connsiteY38" fmla="*/ 1050587 h 1050587"/>
              <a:gd name="connsiteX39" fmla="*/ 291829 w 1138136"/>
              <a:gd name="connsiteY39" fmla="*/ 1040859 h 1050587"/>
              <a:gd name="connsiteX40" fmla="*/ 262646 w 1138136"/>
              <a:gd name="connsiteY40" fmla="*/ 1011676 h 1050587"/>
              <a:gd name="connsiteX41" fmla="*/ 243191 w 1138136"/>
              <a:gd name="connsiteY41" fmla="*/ 953310 h 1050587"/>
              <a:gd name="connsiteX42" fmla="*/ 233463 w 1138136"/>
              <a:gd name="connsiteY42" fmla="*/ 924127 h 1050587"/>
              <a:gd name="connsiteX43" fmla="*/ 223736 w 1138136"/>
              <a:gd name="connsiteY43" fmla="*/ 894944 h 1050587"/>
              <a:gd name="connsiteX44" fmla="*/ 204280 w 1138136"/>
              <a:gd name="connsiteY44" fmla="*/ 856034 h 1050587"/>
              <a:gd name="connsiteX45" fmla="*/ 194553 w 1138136"/>
              <a:gd name="connsiteY45" fmla="*/ 807395 h 1050587"/>
              <a:gd name="connsiteX46" fmla="*/ 175097 w 1138136"/>
              <a:gd name="connsiteY46" fmla="*/ 787940 h 1050587"/>
              <a:gd name="connsiteX47" fmla="*/ 145914 w 1138136"/>
              <a:gd name="connsiteY47" fmla="*/ 690664 h 1050587"/>
              <a:gd name="connsiteX48" fmla="*/ 126459 w 1138136"/>
              <a:gd name="connsiteY48" fmla="*/ 671208 h 1050587"/>
              <a:gd name="connsiteX49" fmla="*/ 116731 w 1138136"/>
              <a:gd name="connsiteY49" fmla="*/ 622570 h 1050587"/>
              <a:gd name="connsiteX50" fmla="*/ 58365 w 1138136"/>
              <a:gd name="connsiteY50" fmla="*/ 593387 h 1050587"/>
              <a:gd name="connsiteX51" fmla="*/ 48638 w 1138136"/>
              <a:gd name="connsiteY51" fmla="*/ 564204 h 1050587"/>
              <a:gd name="connsiteX52" fmla="*/ 38910 w 1138136"/>
              <a:gd name="connsiteY52" fmla="*/ 525293 h 1050587"/>
              <a:gd name="connsiteX53" fmla="*/ 19455 w 1138136"/>
              <a:gd name="connsiteY53" fmla="*/ 525293 h 10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38136" h="1050587">
                <a:moveTo>
                  <a:pt x="68093" y="690664"/>
                </a:moveTo>
                <a:cubicBezTo>
                  <a:pt x="61608" y="674451"/>
                  <a:pt x="54769" y="658375"/>
                  <a:pt x="48638" y="642025"/>
                </a:cubicBezTo>
                <a:cubicBezTo>
                  <a:pt x="40691" y="620833"/>
                  <a:pt x="33562" y="595834"/>
                  <a:pt x="29182" y="573932"/>
                </a:cubicBezTo>
                <a:cubicBezTo>
                  <a:pt x="25314" y="554591"/>
                  <a:pt x="23323" y="534907"/>
                  <a:pt x="19455" y="515566"/>
                </a:cubicBezTo>
                <a:cubicBezTo>
                  <a:pt x="13349" y="485036"/>
                  <a:pt x="9269" y="475282"/>
                  <a:pt x="0" y="447472"/>
                </a:cubicBezTo>
                <a:cubicBezTo>
                  <a:pt x="3242" y="392349"/>
                  <a:pt x="1536" y="336710"/>
                  <a:pt x="9727" y="282102"/>
                </a:cubicBezTo>
                <a:cubicBezTo>
                  <a:pt x="11461" y="270540"/>
                  <a:pt x="21415" y="261657"/>
                  <a:pt x="29182" y="252919"/>
                </a:cubicBezTo>
                <a:cubicBezTo>
                  <a:pt x="47461" y="232355"/>
                  <a:pt x="72286" y="217446"/>
                  <a:pt x="87548" y="194553"/>
                </a:cubicBezTo>
                <a:cubicBezTo>
                  <a:pt x="127368" y="134824"/>
                  <a:pt x="83754" y="196111"/>
                  <a:pt x="136187" y="136187"/>
                </a:cubicBezTo>
                <a:cubicBezTo>
                  <a:pt x="164782" y="103507"/>
                  <a:pt x="185889" y="60531"/>
                  <a:pt x="233463" y="48638"/>
                </a:cubicBezTo>
                <a:cubicBezTo>
                  <a:pt x="259404" y="42153"/>
                  <a:pt x="285918" y="37639"/>
                  <a:pt x="311285" y="29183"/>
                </a:cubicBezTo>
                <a:cubicBezTo>
                  <a:pt x="382334" y="5499"/>
                  <a:pt x="349755" y="14701"/>
                  <a:pt x="408561" y="0"/>
                </a:cubicBezTo>
                <a:cubicBezTo>
                  <a:pt x="466927" y="3242"/>
                  <a:pt x="525443" y="4435"/>
                  <a:pt x="583659" y="9727"/>
                </a:cubicBezTo>
                <a:cubicBezTo>
                  <a:pt x="600454" y="11254"/>
                  <a:pt x="634478" y="23424"/>
                  <a:pt x="651753" y="29183"/>
                </a:cubicBezTo>
                <a:cubicBezTo>
                  <a:pt x="658238" y="38911"/>
                  <a:pt x="670930" y="46678"/>
                  <a:pt x="671208" y="58366"/>
                </a:cubicBezTo>
                <a:cubicBezTo>
                  <a:pt x="674219" y="184831"/>
                  <a:pt x="667497" y="311386"/>
                  <a:pt x="661480" y="437744"/>
                </a:cubicBezTo>
                <a:cubicBezTo>
                  <a:pt x="660992" y="447986"/>
                  <a:pt x="654451" y="457035"/>
                  <a:pt x="651753" y="466927"/>
                </a:cubicBezTo>
                <a:cubicBezTo>
                  <a:pt x="618840" y="587610"/>
                  <a:pt x="644959" y="506760"/>
                  <a:pt x="622570" y="573932"/>
                </a:cubicBezTo>
                <a:cubicBezTo>
                  <a:pt x="625812" y="583660"/>
                  <a:pt x="622569" y="599873"/>
                  <a:pt x="632297" y="603115"/>
                </a:cubicBezTo>
                <a:cubicBezTo>
                  <a:pt x="647983" y="608343"/>
                  <a:pt x="664796" y="596974"/>
                  <a:pt x="680936" y="593387"/>
                </a:cubicBezTo>
                <a:cubicBezTo>
                  <a:pt x="693987" y="590487"/>
                  <a:pt x="706991" y="587332"/>
                  <a:pt x="719846" y="583659"/>
                </a:cubicBezTo>
                <a:cubicBezTo>
                  <a:pt x="729705" y="580842"/>
                  <a:pt x="738974" y="575943"/>
                  <a:pt x="749029" y="573932"/>
                </a:cubicBezTo>
                <a:cubicBezTo>
                  <a:pt x="771512" y="569435"/>
                  <a:pt x="794425" y="567447"/>
                  <a:pt x="817123" y="564204"/>
                </a:cubicBezTo>
                <a:cubicBezTo>
                  <a:pt x="881974" y="567447"/>
                  <a:pt x="946988" y="568307"/>
                  <a:pt x="1011676" y="573932"/>
                </a:cubicBezTo>
                <a:cubicBezTo>
                  <a:pt x="1021891" y="574820"/>
                  <a:pt x="1032066" y="578383"/>
                  <a:pt x="1040859" y="583659"/>
                </a:cubicBezTo>
                <a:cubicBezTo>
                  <a:pt x="1048723" y="588378"/>
                  <a:pt x="1053152" y="597386"/>
                  <a:pt x="1060314" y="603115"/>
                </a:cubicBezTo>
                <a:cubicBezTo>
                  <a:pt x="1069443" y="610418"/>
                  <a:pt x="1079769" y="616085"/>
                  <a:pt x="1089497" y="622570"/>
                </a:cubicBezTo>
                <a:cubicBezTo>
                  <a:pt x="1095982" y="635540"/>
                  <a:pt x="1101758" y="648890"/>
                  <a:pt x="1108953" y="661481"/>
                </a:cubicBezTo>
                <a:cubicBezTo>
                  <a:pt x="1114753" y="671632"/>
                  <a:pt x="1124711" y="679573"/>
                  <a:pt x="1128408" y="690664"/>
                </a:cubicBezTo>
                <a:cubicBezTo>
                  <a:pt x="1134645" y="709376"/>
                  <a:pt x="1134893" y="729575"/>
                  <a:pt x="1138136" y="749030"/>
                </a:cubicBezTo>
                <a:cubicBezTo>
                  <a:pt x="1134893" y="813881"/>
                  <a:pt x="1143448" y="880417"/>
                  <a:pt x="1128408" y="943583"/>
                </a:cubicBezTo>
                <a:cubicBezTo>
                  <a:pt x="1125311" y="956589"/>
                  <a:pt x="1102352" y="949637"/>
                  <a:pt x="1089497" y="953310"/>
                </a:cubicBezTo>
                <a:cubicBezTo>
                  <a:pt x="1079638" y="956127"/>
                  <a:pt x="1070305" y="960732"/>
                  <a:pt x="1060314" y="963038"/>
                </a:cubicBezTo>
                <a:cubicBezTo>
                  <a:pt x="1028093" y="970474"/>
                  <a:pt x="995656" y="977057"/>
                  <a:pt x="963038" y="982493"/>
                </a:cubicBezTo>
                <a:cubicBezTo>
                  <a:pt x="943583" y="985736"/>
                  <a:pt x="923926" y="987942"/>
                  <a:pt x="904672" y="992221"/>
                </a:cubicBezTo>
                <a:cubicBezTo>
                  <a:pt x="894662" y="994445"/>
                  <a:pt x="885578" y="1000115"/>
                  <a:pt x="875489" y="1001949"/>
                </a:cubicBezTo>
                <a:cubicBezTo>
                  <a:pt x="849768" y="1006625"/>
                  <a:pt x="823608" y="1008434"/>
                  <a:pt x="797668" y="1011676"/>
                </a:cubicBezTo>
                <a:cubicBezTo>
                  <a:pt x="778213" y="1018161"/>
                  <a:pt x="759198" y="1026158"/>
                  <a:pt x="739302" y="1031132"/>
                </a:cubicBezTo>
                <a:lnTo>
                  <a:pt x="661480" y="1050587"/>
                </a:lnTo>
                <a:cubicBezTo>
                  <a:pt x="538263" y="1047344"/>
                  <a:pt x="414506" y="1052828"/>
                  <a:pt x="291829" y="1040859"/>
                </a:cubicBezTo>
                <a:cubicBezTo>
                  <a:pt x="278137" y="1039523"/>
                  <a:pt x="269327" y="1023702"/>
                  <a:pt x="262646" y="1011676"/>
                </a:cubicBezTo>
                <a:cubicBezTo>
                  <a:pt x="252687" y="993749"/>
                  <a:pt x="249676" y="972765"/>
                  <a:pt x="243191" y="953310"/>
                </a:cubicBezTo>
                <a:lnTo>
                  <a:pt x="233463" y="924127"/>
                </a:lnTo>
                <a:cubicBezTo>
                  <a:pt x="230221" y="914399"/>
                  <a:pt x="228322" y="904115"/>
                  <a:pt x="223736" y="894944"/>
                </a:cubicBezTo>
                <a:lnTo>
                  <a:pt x="204280" y="856034"/>
                </a:lnTo>
                <a:cubicBezTo>
                  <a:pt x="201038" y="839821"/>
                  <a:pt x="201066" y="822592"/>
                  <a:pt x="194553" y="807395"/>
                </a:cubicBezTo>
                <a:cubicBezTo>
                  <a:pt x="190940" y="798965"/>
                  <a:pt x="179199" y="796143"/>
                  <a:pt x="175097" y="787940"/>
                </a:cubicBezTo>
                <a:cubicBezTo>
                  <a:pt x="161869" y="761484"/>
                  <a:pt x="167340" y="712091"/>
                  <a:pt x="145914" y="690664"/>
                </a:cubicBezTo>
                <a:lnTo>
                  <a:pt x="126459" y="671208"/>
                </a:lnTo>
                <a:cubicBezTo>
                  <a:pt x="123216" y="654995"/>
                  <a:pt x="124934" y="636925"/>
                  <a:pt x="116731" y="622570"/>
                </a:cubicBezTo>
                <a:cubicBezTo>
                  <a:pt x="107857" y="607041"/>
                  <a:pt x="73344" y="598380"/>
                  <a:pt x="58365" y="593387"/>
                </a:cubicBezTo>
                <a:cubicBezTo>
                  <a:pt x="55123" y="583659"/>
                  <a:pt x="51455" y="574063"/>
                  <a:pt x="48638" y="564204"/>
                </a:cubicBezTo>
                <a:cubicBezTo>
                  <a:pt x="44965" y="551349"/>
                  <a:pt x="46932" y="535989"/>
                  <a:pt x="38910" y="525293"/>
                </a:cubicBezTo>
                <a:cubicBezTo>
                  <a:pt x="35019" y="520105"/>
                  <a:pt x="25940" y="525293"/>
                  <a:pt x="19455" y="525293"/>
                </a:cubicBezTo>
              </a:path>
            </a:pathLst>
          </a:cu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 smtClean="0">
                <a:latin typeface="Arial" pitchFamily="34" charset="0"/>
                <a:cs typeface="Arial" pitchFamily="34" charset="0"/>
              </a:rPr>
              <a:t>limitations of grammatical accounts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</a:t>
            </a:r>
            <a:r>
              <a:rPr lang="en-GB" sz="2400" dirty="0" smtClean="0"/>
              <a:t>ess biologically plausible (no discrete neurobiological differences in young children)</a:t>
            </a:r>
          </a:p>
          <a:p>
            <a:endParaRPr lang="en-GB" sz="2400" dirty="0" smtClean="0"/>
          </a:p>
          <a:p>
            <a:r>
              <a:rPr lang="en-GB" sz="2400" dirty="0" smtClean="0"/>
              <a:t>does not address origins of broader linguistic deficits </a:t>
            </a:r>
          </a:p>
          <a:p>
            <a:endParaRPr lang="en-GB" sz="2400" dirty="0"/>
          </a:p>
          <a:p>
            <a:r>
              <a:rPr lang="en-GB" sz="2400" dirty="0"/>
              <a:t>d</a:t>
            </a:r>
            <a:r>
              <a:rPr lang="en-GB" sz="2400" dirty="0" smtClean="0"/>
              <a:t>oes not address co-morbidities or ASSOCIATIONS with other developmental concerns</a:t>
            </a:r>
          </a:p>
        </p:txBody>
      </p:sp>
    </p:spTree>
    <p:extLst>
      <p:ext uri="{BB962C8B-B14F-4D97-AF65-F5344CB8AC3E}">
        <p14:creationId xmlns:p14="http://schemas.microsoft.com/office/powerpoint/2010/main" val="2442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181583"/>
            <a:ext cx="7772400" cy="1143000"/>
          </a:xfrm>
        </p:spPr>
        <p:txBody>
          <a:bodyPr/>
          <a:lstStyle/>
          <a:p>
            <a:r>
              <a:rPr lang="en-GB" dirty="0" smtClean="0"/>
              <a:t>auditory processing deficit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507752" y="1465634"/>
            <a:ext cx="4287984" cy="487680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Paula </a:t>
            </a:r>
            <a:r>
              <a:rPr lang="en-GB" sz="2800" dirty="0" err="1" smtClean="0"/>
              <a:t>Tallal</a:t>
            </a:r>
            <a:r>
              <a:rPr lang="en-GB" sz="2800" dirty="0" smtClean="0"/>
              <a:t> and colleagues:</a:t>
            </a:r>
          </a:p>
          <a:p>
            <a:endParaRPr lang="en-GB" sz="2800" dirty="0" smtClean="0"/>
          </a:p>
          <a:p>
            <a:pPr lvl="1"/>
            <a:r>
              <a:rPr lang="en-GB" sz="2400" dirty="0" smtClean="0"/>
              <a:t>children with DLD are impaired in their ability to discriminate rapid, brief tones of different frequency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assessed using Auditory Repetition Test (ART)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why would this affect language development?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what makes this task easier?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pic>
        <p:nvPicPr>
          <p:cNvPr id="2" name="250Hz_shor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76056" y="2132856"/>
            <a:ext cx="609600" cy="609600"/>
          </a:xfrm>
          <a:prstGeom prst="rect">
            <a:avLst/>
          </a:prstGeom>
        </p:spPr>
      </p:pic>
      <p:pic>
        <p:nvPicPr>
          <p:cNvPr id="3" name="1khz_shor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36296" y="2132856"/>
            <a:ext cx="609600" cy="609600"/>
          </a:xfrm>
          <a:prstGeom prst="rect">
            <a:avLst/>
          </a:prstGeom>
        </p:spPr>
      </p:pic>
      <p:pic>
        <p:nvPicPr>
          <p:cNvPr id="4" name="gap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3072" y="4221088"/>
            <a:ext cx="609600" cy="609600"/>
          </a:xfrm>
          <a:prstGeom prst="rect">
            <a:avLst/>
          </a:prstGeom>
        </p:spPr>
      </p:pic>
      <p:pic>
        <p:nvPicPr>
          <p:cNvPr id="7" name="brief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53312" y="4221088"/>
            <a:ext cx="609600" cy="609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 bwMode="auto">
          <a:xfrm>
            <a:off x="4795736" y="5024138"/>
            <a:ext cx="4173165" cy="1833862"/>
          </a:xfrm>
          <a:prstGeom prst="wedgeEllipseCallout">
            <a:avLst>
              <a:gd name="adj1" fmla="val -63621"/>
              <a:gd name="adj2" fmla="val -123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will revisit this theory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when we discuss intervention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851"/>
            <a:ext cx="7772400" cy="1143000"/>
          </a:xfrm>
        </p:spPr>
        <p:txBody>
          <a:bodyPr/>
          <a:lstStyle/>
          <a:p>
            <a:r>
              <a:rPr lang="en-GB" dirty="0" smtClean="0"/>
              <a:t>a limited capacity system?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332" y="1579122"/>
            <a:ext cx="3810000" cy="4114800"/>
          </a:xfrm>
        </p:spPr>
        <p:txBody>
          <a:bodyPr>
            <a:normAutofit/>
          </a:bodyPr>
          <a:lstStyle/>
          <a:p>
            <a:r>
              <a:rPr lang="en-GB" dirty="0"/>
              <a:t>d</a:t>
            </a:r>
            <a:r>
              <a:rPr lang="en-GB" dirty="0" smtClean="0"/>
              <a:t>eficits in verbal working memory</a:t>
            </a:r>
          </a:p>
          <a:p>
            <a:pPr lvl="1"/>
            <a:r>
              <a:rPr lang="en-GB" dirty="0" smtClean="0"/>
              <a:t>Sentence repetition</a:t>
            </a:r>
          </a:p>
          <a:p>
            <a:pPr lvl="1"/>
            <a:r>
              <a:rPr lang="en-GB" dirty="0" smtClean="0"/>
              <a:t>Competing language processing task</a:t>
            </a:r>
          </a:p>
          <a:p>
            <a:pPr lvl="1"/>
            <a:endParaRPr lang="en-GB" dirty="0"/>
          </a:p>
          <a:p>
            <a:r>
              <a:rPr lang="en-GB" dirty="0" smtClean="0"/>
              <a:t>Children with DLD cannot retain verbal information long enough to notice and store new language and/or grammatical contrast (Leonard, Surface Hypothesis)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32" y="1404024"/>
            <a:ext cx="4296401" cy="4781688"/>
          </a:xfrm>
        </p:spPr>
      </p:pic>
      <p:sp>
        <p:nvSpPr>
          <p:cNvPr id="6" name="TextBox 5"/>
          <p:cNvSpPr txBox="1"/>
          <p:nvPr/>
        </p:nvSpPr>
        <p:spPr>
          <a:xfrm>
            <a:off x="5107021" y="6254885"/>
            <a:ext cx="372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Klem</a:t>
            </a:r>
            <a:r>
              <a:rPr lang="en-GB" dirty="0" smtClean="0"/>
              <a:t> et al. (2015)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819089" y="3210128"/>
            <a:ext cx="865762" cy="5847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5486400" y="1404024"/>
            <a:ext cx="3268494" cy="478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851"/>
            <a:ext cx="7772400" cy="1143000"/>
          </a:xfrm>
        </p:spPr>
        <p:txBody>
          <a:bodyPr/>
          <a:lstStyle/>
          <a:p>
            <a:r>
              <a:rPr lang="en-GB" dirty="0" smtClean="0"/>
              <a:t>a limited capacity system?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332" y="1579122"/>
            <a:ext cx="3810000" cy="41148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</a:t>
            </a:r>
            <a:r>
              <a:rPr lang="en-GB" dirty="0" smtClean="0"/>
              <a:t>eficits in verbal working memory</a:t>
            </a:r>
          </a:p>
          <a:p>
            <a:pPr lvl="1"/>
            <a:r>
              <a:rPr lang="en-GB" dirty="0" smtClean="0"/>
              <a:t>Sentence repetition</a:t>
            </a:r>
          </a:p>
          <a:p>
            <a:pPr lvl="1"/>
            <a:r>
              <a:rPr lang="en-GB" dirty="0" smtClean="0"/>
              <a:t>Competing language processing task</a:t>
            </a:r>
          </a:p>
          <a:p>
            <a:pPr lvl="1"/>
            <a:endParaRPr lang="en-GB" dirty="0"/>
          </a:p>
          <a:p>
            <a:r>
              <a:rPr lang="en-GB" dirty="0" smtClean="0"/>
              <a:t>Children with DLD cannot retain verbal information long enough to notice and store new language and/or grammatical contrast (Leonard, Surface Hypothesis)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BUT… memory tasks REFLECT underlying language ability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32" y="1404024"/>
            <a:ext cx="4296401" cy="4781688"/>
          </a:xfrm>
        </p:spPr>
      </p:pic>
      <p:sp>
        <p:nvSpPr>
          <p:cNvPr id="6" name="TextBox 5"/>
          <p:cNvSpPr txBox="1"/>
          <p:nvPr/>
        </p:nvSpPr>
        <p:spPr>
          <a:xfrm>
            <a:off x="5107021" y="6254885"/>
            <a:ext cx="372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Klem</a:t>
            </a:r>
            <a:r>
              <a:rPr lang="en-GB" dirty="0" smtClean="0"/>
              <a:t> et al. (2015)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819089" y="3210128"/>
            <a:ext cx="865762" cy="5847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697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6144" y="220493"/>
            <a:ext cx="7772400" cy="1143000"/>
          </a:xfrm>
        </p:spPr>
        <p:txBody>
          <a:bodyPr/>
          <a:lstStyle/>
          <a:p>
            <a:r>
              <a:rPr lang="en-GB" dirty="0" smtClean="0"/>
              <a:t>a deficit of language or learning?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Ullman and Pierpont (2005)</a:t>
            </a:r>
          </a:p>
          <a:p>
            <a:pPr lvl="1"/>
            <a:r>
              <a:rPr lang="en-GB" sz="2400" dirty="0" smtClean="0"/>
              <a:t>Procedural learning underpins rule-governed tasks that involve implicit, sequence learning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Grammar/phonology are:</a:t>
            </a:r>
          </a:p>
          <a:p>
            <a:pPr lvl="2"/>
            <a:r>
              <a:rPr lang="en-GB" sz="1800" dirty="0" smtClean="0"/>
              <a:t>Rule governed</a:t>
            </a:r>
          </a:p>
          <a:p>
            <a:pPr lvl="2"/>
            <a:r>
              <a:rPr lang="en-GB" sz="1800" dirty="0" smtClean="0"/>
              <a:t>Learned implicitly</a:t>
            </a:r>
          </a:p>
          <a:p>
            <a:pPr lvl="2"/>
            <a:r>
              <a:rPr lang="en-GB" sz="1800" dirty="0" smtClean="0"/>
              <a:t>Involve motor sequences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DLD could arise from impairments to procedural memory circuits in the brain</a:t>
            </a:r>
          </a:p>
          <a:p>
            <a:pPr lvl="2"/>
            <a:r>
              <a:rPr lang="en-GB" sz="1800" dirty="0" smtClean="0"/>
              <a:t>Poor grammar /phonology</a:t>
            </a:r>
          </a:p>
          <a:p>
            <a:pPr lvl="2"/>
            <a:r>
              <a:rPr lang="en-GB" sz="1800" dirty="0" smtClean="0"/>
              <a:t>Co-morbidities (esp. motor differences)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1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2819400"/>
            <a:ext cx="3657600" cy="1066800"/>
            <a:chOff x="1728" y="1776"/>
            <a:chExt cx="2304" cy="672"/>
          </a:xfrm>
          <a:solidFill>
            <a:srgbClr val="0070C0"/>
          </a:solidFill>
        </p:grpSpPr>
        <p:sp>
          <p:nvSpPr>
            <p:cNvPr id="22543" name="Oval 2"/>
            <p:cNvSpPr>
              <a:spLocks noChangeArrowheads="1"/>
            </p:cNvSpPr>
            <p:nvPr/>
          </p:nvSpPr>
          <p:spPr bwMode="auto">
            <a:xfrm>
              <a:off x="1728" y="1776"/>
              <a:ext cx="2304" cy="67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4" name="Text Box 3"/>
            <p:cNvSpPr txBox="1">
              <a:spLocks noChangeArrowheads="1"/>
            </p:cNvSpPr>
            <p:nvPr/>
          </p:nvSpPr>
          <p:spPr bwMode="auto">
            <a:xfrm>
              <a:off x="2016" y="1968"/>
              <a:ext cx="1680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200">
                  <a:latin typeface="Arial" charset="0"/>
                </a:rPr>
                <a:t>Language</a:t>
              </a:r>
              <a:endParaRPr lang="en-GB">
                <a:latin typeface="Arial" charset="0"/>
              </a:endParaRPr>
            </a:p>
          </p:txBody>
        </p:sp>
      </p:grp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381000"/>
            <a:ext cx="2590800" cy="19812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6096000" y="4343400"/>
            <a:ext cx="25908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04800" y="4419600"/>
            <a:ext cx="2590800" cy="19812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5724525" y="381000"/>
            <a:ext cx="2886075" cy="1981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09600" y="533400"/>
            <a:ext cx="2286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Phonology</a:t>
            </a:r>
          </a:p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the sounds of language</a:t>
            </a:r>
            <a:r>
              <a:rPr lang="en-GB">
                <a:latin typeface="Comic Sans MS" pitchFamily="66" charset="0"/>
              </a:rPr>
              <a:t> 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5715000" y="533400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>
                <a:latin typeface="Arial" charset="0"/>
              </a:rPr>
              <a:t>Syntax/morphology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charset="0"/>
              </a:rPr>
              <a:t>the rules that control sentence formation and word endings (plural, past tense)</a:t>
            </a:r>
            <a:endParaRPr lang="en-GB" dirty="0">
              <a:latin typeface="Arial" charset="0"/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Semantics</a:t>
            </a:r>
          </a:p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the meaning of individual words &amp; words in context</a:t>
            </a:r>
            <a:endParaRPr lang="en-GB">
              <a:latin typeface="Arial" charset="0"/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6096000" y="4495800"/>
            <a:ext cx="2590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>
                <a:latin typeface="Arial" charset="0"/>
              </a:rPr>
              <a:t>Pragmatics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charset="0"/>
              </a:rPr>
              <a:t>the use of language in context &amp; social </a:t>
            </a:r>
            <a:r>
              <a:rPr lang="en-GB" sz="2000" dirty="0" smtClean="0">
                <a:latin typeface="Arial" charset="0"/>
              </a:rPr>
              <a:t>exchanges (narrative/discourse)</a:t>
            </a:r>
            <a:endParaRPr lang="en-GB" dirty="0">
              <a:latin typeface="Arial" charset="0"/>
            </a:endParaRPr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2895600" y="2362200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 flipH="1">
            <a:off x="5486400" y="23622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 flipH="1">
            <a:off x="2667000" y="3733800"/>
            <a:ext cx="685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4" name="Line 17"/>
          <p:cNvSpPr>
            <a:spLocks noChangeShapeType="1"/>
          </p:cNvSpPr>
          <p:nvPr/>
        </p:nvSpPr>
        <p:spPr bwMode="auto">
          <a:xfrm>
            <a:off x="5715000" y="3733800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4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528" y="232882"/>
            <a:ext cx="7772400" cy="1143000"/>
          </a:xfrm>
        </p:spPr>
        <p:txBody>
          <a:bodyPr/>
          <a:lstStyle/>
          <a:p>
            <a:r>
              <a:rPr lang="en-GB" dirty="0" smtClean="0"/>
              <a:t>implicit sequence learning: SRT tasks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74659" y="1614012"/>
            <a:ext cx="4165060" cy="4650601"/>
          </a:xfrm>
        </p:spPr>
        <p:txBody>
          <a:bodyPr>
            <a:normAutofit/>
          </a:bodyPr>
          <a:lstStyle/>
          <a:p>
            <a:r>
              <a:rPr lang="en-GB" dirty="0" smtClean="0"/>
              <a:t>These implicit learning tasks have poor reliability</a:t>
            </a:r>
          </a:p>
          <a:p>
            <a:endParaRPr lang="en-GB" dirty="0"/>
          </a:p>
          <a:p>
            <a:r>
              <a:rPr lang="en-GB" dirty="0" smtClean="0"/>
              <a:t>They do not correlate with measures of attainment (language, literacy, or maths)</a:t>
            </a:r>
          </a:p>
          <a:p>
            <a:endParaRPr lang="en-GB" dirty="0"/>
          </a:p>
          <a:p>
            <a:r>
              <a:rPr lang="en-GB" dirty="0" smtClean="0"/>
              <a:t>Measures of explicit learning are more reliable and correlate highly with attainment</a:t>
            </a:r>
          </a:p>
          <a:p>
            <a:endParaRPr lang="en-GB" dirty="0"/>
          </a:p>
          <a:p>
            <a:r>
              <a:rPr lang="en-GB" dirty="0" smtClean="0"/>
              <a:t>Attention may affect performance on learning tasks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8" y="1614012"/>
            <a:ext cx="2982199" cy="1917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30" y="3647220"/>
            <a:ext cx="3965829" cy="2762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1532" y="6409488"/>
            <a:ext cx="480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West et al. (2017). </a:t>
            </a:r>
            <a:r>
              <a:rPr lang="en-GB" i="1" dirty="0" smtClean="0"/>
              <a:t>Developmental Science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422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636195" y="3394143"/>
            <a:ext cx="56517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36195" y="5035687"/>
            <a:ext cx="5651770" cy="194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2636195" y="1332689"/>
            <a:ext cx="1" cy="51653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918298" y="1862870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Biology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8298" y="3701072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Cognition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18298" y="5314944"/>
            <a:ext cx="18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Behaviour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69859" y="3458819"/>
            <a:ext cx="219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Environment</a:t>
            </a:r>
            <a:endParaRPr lang="en-GB" sz="2800" b="1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1921213" y="2011447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1911485" y="3720429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1862036" y="5627206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4299" y="5314944"/>
            <a:ext cx="244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 vocabulary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7246" y="5848544"/>
            <a:ext cx="346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Associated conditions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556443" y="6235018"/>
            <a:ext cx="248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literacy </a:t>
            </a:r>
            <a:r>
              <a:rPr lang="en-GB" dirty="0" err="1" smtClean="0"/>
              <a:t>probs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046878" y="5695745"/>
            <a:ext cx="248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Grammar errors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822970" y="6310209"/>
            <a:ext cx="255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limited narratives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533088" y="1329271"/>
            <a:ext cx="1517515" cy="771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84451" y="1478149"/>
            <a:ext cx="147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Chromosome 16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6765585" y="1499572"/>
            <a:ext cx="1517515" cy="771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944333" y="1568780"/>
            <a:ext cx="140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Reduced asymmetry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5077834" y="2275540"/>
            <a:ext cx="1517515" cy="10262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256582" y="2344749"/>
            <a:ext cx="140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Procedural memory circuits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139127" y="1192523"/>
            <a:ext cx="1843993" cy="1217581"/>
            <a:chOff x="194557" y="883594"/>
            <a:chExt cx="1843993" cy="1217581"/>
          </a:xfrm>
        </p:grpSpPr>
        <p:sp>
          <p:nvSpPr>
            <p:cNvPr id="28" name="Oval 27"/>
            <p:cNvSpPr/>
            <p:nvPr/>
          </p:nvSpPr>
          <p:spPr>
            <a:xfrm>
              <a:off x="194557" y="883594"/>
              <a:ext cx="1843993" cy="121758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6567" y="1027791"/>
              <a:ext cx="171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associated </a:t>
              </a:r>
            </a:p>
            <a:p>
              <a:pPr algn="ctr"/>
              <a:r>
                <a:rPr lang="en-GB" dirty="0" smtClean="0"/>
                <a:t>with disadvantage</a:t>
              </a:r>
              <a:endParaRPr lang="en-GB" dirty="0"/>
            </a:p>
          </p:txBody>
        </p:sp>
      </p:grpSp>
      <p:sp>
        <p:nvSpPr>
          <p:cNvPr id="6" name="TextBox 5"/>
          <p:cNvSpPr txBox="1"/>
          <p:nvPr/>
        </p:nvSpPr>
        <p:spPr>
          <a:xfrm rot="16200000">
            <a:off x="-359115" y="4321711"/>
            <a:ext cx="3053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few known environmental causes, but can influence developmental course</a:t>
            </a:r>
            <a:endParaRPr lang="en-GB" dirty="0"/>
          </a:p>
        </p:txBody>
      </p:sp>
      <p:sp>
        <p:nvSpPr>
          <p:cNvPr id="30" name="Right Arrow 29"/>
          <p:cNvSpPr/>
          <p:nvPr/>
        </p:nvSpPr>
        <p:spPr bwMode="auto">
          <a:xfrm rot="10800000">
            <a:off x="2208179" y="5108515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0800000">
            <a:off x="2208178" y="4148129"/>
            <a:ext cx="573932" cy="291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Oval 35"/>
          <p:cNvSpPr/>
          <p:nvPr/>
        </p:nvSpPr>
        <p:spPr>
          <a:xfrm rot="16200000">
            <a:off x="1100264" y="2824085"/>
            <a:ext cx="989959" cy="771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1044018" y="2980572"/>
            <a:ext cx="96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 X E </a:t>
            </a:r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4520320" y="3711149"/>
            <a:ext cx="1517515" cy="10262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590237" y="3789315"/>
            <a:ext cx="140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deficits in implicit learning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6658578" y="3608298"/>
            <a:ext cx="1517515" cy="10262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6728495" y="3686464"/>
            <a:ext cx="140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perception, attention, memory?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5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dirty="0" smtClean="0"/>
              <a:t>Key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8136"/>
            <a:ext cx="7886700" cy="552531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Bishop, D., and the CATALISE-2 consortium (2017). Phase 2 of CATALISE: a multinational and multidisciplinary Delphi consensus study of problems with language development: Terminology. </a:t>
            </a:r>
            <a:r>
              <a:rPr lang="en-GB" i="1" dirty="0" smtClean="0"/>
              <a:t>Journal of child </a:t>
            </a:r>
            <a:r>
              <a:rPr lang="en-GB" dirty="0" err="1" smtClean="0"/>
              <a:t>nowling</a:t>
            </a:r>
            <a:r>
              <a:rPr lang="en-GB" dirty="0" smtClean="0"/>
              <a:t>, M. J., Thompson, P. A., </a:t>
            </a:r>
            <a:r>
              <a:rPr lang="en-GB" dirty="0" err="1" smtClean="0"/>
              <a:t>Greenhalgh</a:t>
            </a:r>
            <a:r>
              <a:rPr lang="en-GB" dirty="0" smtClean="0"/>
              <a:t>, T., &amp; </a:t>
            </a:r>
            <a:r>
              <a:rPr lang="en-GB" i="1" dirty="0" smtClean="0"/>
              <a:t>psychology and psychiatry, and allied disciplines</a:t>
            </a:r>
            <a:r>
              <a:rPr lang="en-GB" dirty="0" smtClean="0"/>
              <a:t>, </a:t>
            </a:r>
            <a:r>
              <a:rPr lang="en-GB" i="1" dirty="0" smtClean="0"/>
              <a:t>58</a:t>
            </a:r>
            <a:r>
              <a:rPr lang="en-GB" dirty="0" smtClean="0"/>
              <a:t>(10), 1068–1080. doi:10.1111/jcpp.12721</a:t>
            </a:r>
          </a:p>
          <a:p>
            <a:r>
              <a:rPr lang="en-GB" dirty="0" err="1" smtClean="0"/>
              <a:t>Klem</a:t>
            </a:r>
            <a:r>
              <a:rPr lang="en-GB" dirty="0"/>
              <a:t>, M., </a:t>
            </a:r>
            <a:r>
              <a:rPr lang="en-GB" dirty="0" err="1"/>
              <a:t>Melby-Lervåg</a:t>
            </a:r>
            <a:r>
              <a:rPr lang="en-GB" dirty="0"/>
              <a:t>, M., </a:t>
            </a:r>
            <a:r>
              <a:rPr lang="en-GB" dirty="0" err="1"/>
              <a:t>Hagtvet</a:t>
            </a:r>
            <a:r>
              <a:rPr lang="en-GB" dirty="0"/>
              <a:t>, B., </a:t>
            </a:r>
            <a:r>
              <a:rPr lang="en-GB" dirty="0" err="1"/>
              <a:t>Halaas</a:t>
            </a:r>
            <a:r>
              <a:rPr lang="en-GB" dirty="0"/>
              <a:t> </a:t>
            </a:r>
            <a:r>
              <a:rPr lang="en-GB" dirty="0" err="1"/>
              <a:t>Lyster</a:t>
            </a:r>
            <a:r>
              <a:rPr lang="en-GB" dirty="0"/>
              <a:t>, S-A., </a:t>
            </a:r>
            <a:r>
              <a:rPr lang="en-GB" dirty="0" err="1"/>
              <a:t>Gustafsson</a:t>
            </a:r>
            <a:r>
              <a:rPr lang="en-GB" dirty="0"/>
              <a:t>, J-E. and Hulme, C. (2015). Sentence repetition is a measure of children's language skills rather than working memory limitations. </a:t>
            </a:r>
            <a:r>
              <a:rPr lang="en-GB" i="1" dirty="0"/>
              <a:t>Developmental Science</a:t>
            </a:r>
            <a:r>
              <a:rPr lang="en-GB" dirty="0"/>
              <a:t>, 18(1): 146–154</a:t>
            </a:r>
            <a:r>
              <a:rPr lang="en-GB" dirty="0" smtClean="0"/>
              <a:t>. </a:t>
            </a:r>
          </a:p>
          <a:p>
            <a:r>
              <a:rPr lang="en-GB" dirty="0"/>
              <a:t>Krishnan, S., Watkins, K. E., &amp; Bishop, D. (2016). Neurobiological Basis of Language Learning Difficulties. </a:t>
            </a:r>
            <a:r>
              <a:rPr lang="en-GB" i="1" dirty="0"/>
              <a:t>Trends in cognitive sciences</a:t>
            </a:r>
            <a:r>
              <a:rPr lang="en-GB" dirty="0"/>
              <a:t>, </a:t>
            </a:r>
            <a:r>
              <a:rPr lang="en-GB" i="1" dirty="0"/>
              <a:t>20</a:t>
            </a:r>
            <a:r>
              <a:rPr lang="en-GB" dirty="0"/>
              <a:t>(9), 701–714. doi:10.1016/j.tics.2016.06.012</a:t>
            </a:r>
            <a:endParaRPr lang="en-GB" dirty="0" smtClean="0"/>
          </a:p>
          <a:p>
            <a:r>
              <a:rPr lang="en-GB" dirty="0"/>
              <a:t>Newbury, D. F., &amp; Monaco, A. P. (2010). Genetic advances in the study of speech and language disorders. </a:t>
            </a:r>
            <a:r>
              <a:rPr lang="en-GB" i="1" dirty="0"/>
              <a:t>Neuron</a:t>
            </a:r>
            <a:r>
              <a:rPr lang="en-GB" dirty="0"/>
              <a:t>, </a:t>
            </a:r>
            <a:r>
              <a:rPr lang="en-GB" i="1" dirty="0"/>
              <a:t>68</a:t>
            </a:r>
            <a:r>
              <a:rPr lang="en-GB" dirty="0"/>
              <a:t>(2), 309–320. </a:t>
            </a:r>
            <a:r>
              <a:rPr lang="en-GB" dirty="0" smtClean="0"/>
              <a:t>doi:10.1016/j.neuron.2010.10.001</a:t>
            </a:r>
          </a:p>
          <a:p>
            <a:r>
              <a:rPr lang="en-GB" dirty="0" err="1" smtClean="0"/>
              <a:t>Norbury</a:t>
            </a:r>
            <a:r>
              <a:rPr lang="en-GB" dirty="0" smtClean="0"/>
              <a:t>, C.F., Gooch, D., Wray, C., Baird, G., </a:t>
            </a:r>
            <a:r>
              <a:rPr lang="en-GB" dirty="0" err="1" smtClean="0"/>
              <a:t>Charmand</a:t>
            </a:r>
            <a:r>
              <a:rPr lang="en-GB" dirty="0" smtClean="0"/>
              <a:t>, T., </a:t>
            </a:r>
            <a:r>
              <a:rPr lang="en-GB" dirty="0" err="1" smtClean="0"/>
              <a:t>Simonoff</a:t>
            </a:r>
            <a:r>
              <a:rPr lang="en-GB" dirty="0" smtClean="0"/>
              <a:t>, E., . . . &amp; Andrew, P. (2016). The impact of NVIQ on prevalence and clinical presentation of language disorder: Evidence from a population study. </a:t>
            </a:r>
            <a:r>
              <a:rPr lang="en-GB" i="1" dirty="0" smtClean="0"/>
              <a:t>Journal of Child Psychology and Psychiatry</a:t>
            </a:r>
            <a:r>
              <a:rPr lang="en-GB" dirty="0" smtClean="0"/>
              <a:t>, 11, 1247–1257.</a:t>
            </a:r>
          </a:p>
          <a:p>
            <a:r>
              <a:rPr lang="en-GB" dirty="0" smtClean="0"/>
              <a:t>West </a:t>
            </a:r>
            <a:r>
              <a:rPr lang="en-GB" dirty="0"/>
              <a:t>G</a:t>
            </a:r>
            <a:r>
              <a:rPr lang="en-GB" i="1" dirty="0"/>
              <a:t>, </a:t>
            </a:r>
            <a:r>
              <a:rPr lang="en-GB" dirty="0" err="1"/>
              <a:t>Vadillo</a:t>
            </a:r>
            <a:r>
              <a:rPr lang="en-GB" dirty="0"/>
              <a:t> MA</a:t>
            </a:r>
            <a:r>
              <a:rPr lang="en-GB" i="1" dirty="0"/>
              <a:t>, </a:t>
            </a:r>
            <a:r>
              <a:rPr lang="en-GB" dirty="0"/>
              <a:t>Shanks DR</a:t>
            </a:r>
            <a:r>
              <a:rPr lang="en-GB" i="1" dirty="0"/>
              <a:t>, </a:t>
            </a:r>
            <a:r>
              <a:rPr lang="en-GB" dirty="0"/>
              <a:t>Hulme C</a:t>
            </a:r>
            <a:r>
              <a:rPr lang="en-GB" i="1" dirty="0"/>
              <a:t>. (2017). </a:t>
            </a:r>
            <a:r>
              <a:rPr lang="en-GB" dirty="0"/>
              <a:t>The procedural learning deficit hypothesis of language learning disorders: we see some problems</a:t>
            </a:r>
            <a:r>
              <a:rPr lang="en-GB" i="1" dirty="0"/>
              <a:t>. Developmental Science</a:t>
            </a:r>
            <a:r>
              <a:rPr lang="en-GB" dirty="0"/>
              <a:t>, 00</a:t>
            </a:r>
            <a:r>
              <a:rPr lang="en-GB" i="1" dirty="0"/>
              <a:t>:e12552.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31807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3333FF"/>
                </a:solidFill>
              </a:rPr>
              <a:t>Food for thought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474807"/>
            <a:ext cx="7772400" cy="4114800"/>
          </a:xfrm>
        </p:spPr>
        <p:txBody>
          <a:bodyPr/>
          <a:lstStyle/>
          <a:p>
            <a:r>
              <a:rPr lang="en-GB" dirty="0" smtClean="0"/>
              <a:t>What do longitudinal studies tell us about outcomes for children with DLD?</a:t>
            </a:r>
          </a:p>
          <a:p>
            <a:endParaRPr lang="en-GB" dirty="0"/>
          </a:p>
          <a:p>
            <a:r>
              <a:rPr lang="en-GB" dirty="0" smtClean="0"/>
              <a:t>Why and how have diagnostic criteria for DLD changed? </a:t>
            </a:r>
          </a:p>
          <a:p>
            <a:endParaRPr lang="en-GB" dirty="0"/>
          </a:p>
          <a:p>
            <a:r>
              <a:rPr lang="en-GB" dirty="0" smtClean="0"/>
              <a:t>How do twin studies give us insights into the genetic AND environmental influences on DLD?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6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phonology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1" y="2753511"/>
            <a:ext cx="2158730" cy="2288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381" y="5041765"/>
            <a:ext cx="241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articulation</a:t>
            </a:r>
            <a:r>
              <a:rPr lang="en-GB" dirty="0" smtClean="0"/>
              <a:t>: accurate production of speech sounds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45" y="735130"/>
            <a:ext cx="5924822" cy="41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0012" y="44685"/>
            <a:ext cx="7886700" cy="1325563"/>
          </a:xfrm>
        </p:spPr>
        <p:txBody>
          <a:bodyPr/>
          <a:lstStyle/>
          <a:p>
            <a:r>
              <a:rPr lang="en-GB" dirty="0" smtClean="0"/>
              <a:t>Receptive language measures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02951" y="1177716"/>
            <a:ext cx="3704617" cy="3005658"/>
            <a:chOff x="102951" y="1177716"/>
            <a:chExt cx="3704617" cy="30056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951" y="1177716"/>
              <a:ext cx="3408734" cy="27902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4717" y="3783264"/>
              <a:ext cx="31128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‘show me the </a:t>
              </a:r>
              <a:r>
                <a:rPr lang="en-GB" sz="2000" b="1" dirty="0" smtClean="0"/>
                <a:t>duck</a:t>
              </a:r>
              <a:r>
                <a:rPr lang="en-GB" sz="2000" dirty="0" smtClean="0"/>
                <a:t>’</a:t>
              </a:r>
              <a:endParaRPr lang="en-GB" sz="2000" dirty="0"/>
            </a:p>
          </p:txBody>
        </p:sp>
      </p:grpSp>
      <p:pic>
        <p:nvPicPr>
          <p:cNvPr id="8" name="Picture 2" descr="C:\Users\Cat\Desktop\Narrative\Narrative 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r="3877"/>
          <a:stretch/>
        </p:blipFill>
        <p:spPr bwMode="auto">
          <a:xfrm rot="16200000">
            <a:off x="4920408" y="3500204"/>
            <a:ext cx="2576582" cy="388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834" y="4499868"/>
            <a:ext cx="3112851" cy="20313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‘which </a:t>
            </a:r>
            <a:r>
              <a:rPr lang="en-GB" b="1" dirty="0" smtClean="0"/>
              <a:t>two</a:t>
            </a:r>
            <a:r>
              <a:rPr lang="en-GB" dirty="0" smtClean="0"/>
              <a:t> words mean</a:t>
            </a:r>
          </a:p>
          <a:p>
            <a:r>
              <a:rPr lang="en-GB" dirty="0" smtClean="0"/>
              <a:t>Almost the same thing?’:</a:t>
            </a:r>
          </a:p>
          <a:p>
            <a:endParaRPr lang="en-GB" dirty="0"/>
          </a:p>
          <a:p>
            <a:r>
              <a:rPr lang="en-GB" dirty="0" smtClean="0"/>
              <a:t>boat   skateboard 	ferry</a:t>
            </a:r>
          </a:p>
          <a:p>
            <a:endParaRPr lang="en-GB" dirty="0"/>
          </a:p>
          <a:p>
            <a:r>
              <a:rPr lang="en-GB" dirty="0" smtClean="0"/>
              <a:t>Joyous 	ecstatic 	melancholy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15192" y="4286724"/>
            <a:ext cx="319067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was hiding under the red blanket?</a:t>
            </a:r>
          </a:p>
          <a:p>
            <a:endParaRPr lang="en-GB" sz="2400" dirty="0"/>
          </a:p>
          <a:p>
            <a:r>
              <a:rPr lang="en-GB" sz="2400" dirty="0" smtClean="0"/>
              <a:t>Why did the parrot follow the monkey to the red blanket?</a:t>
            </a:r>
            <a:endParaRPr lang="en-GB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99947" y="840251"/>
            <a:ext cx="3974154" cy="3135438"/>
            <a:chOff x="4299947" y="840251"/>
            <a:chExt cx="3974154" cy="31354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334" y="840251"/>
              <a:ext cx="3775380" cy="29430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299947" y="3575579"/>
              <a:ext cx="397415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‘the man was chased by the dog’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95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78" y="209484"/>
            <a:ext cx="7886700" cy="1325563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xpressive language</a:t>
            </a:r>
            <a:endParaRPr lang="en-GB" dirty="0"/>
          </a:p>
        </p:txBody>
      </p:sp>
      <p:pic>
        <p:nvPicPr>
          <p:cNvPr id="3" name="Picture 2" descr="C:\Users\Cat\Desktop\Narrative\Narrative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r="3372"/>
          <a:stretch/>
        </p:blipFill>
        <p:spPr bwMode="auto">
          <a:xfrm rot="16200000">
            <a:off x="6380747" y="2043622"/>
            <a:ext cx="2066721" cy="30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426" y="4241999"/>
            <a:ext cx="477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grammar – sentence repetition: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12074"/>
              </p:ext>
            </p:extLst>
          </p:nvPr>
        </p:nvGraphicFramePr>
        <p:xfrm>
          <a:off x="455382" y="4703664"/>
          <a:ext cx="4614545" cy="8412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14545">
                  <a:extLst>
                    <a:ext uri="{9D8B030D-6E8A-4147-A177-3AD203B41FA5}">
                      <a16:colId xmlns:a16="http://schemas.microsoft.com/office/drawing/2014/main" val="3983533674"/>
                    </a:ext>
                  </a:extLst>
                </a:gridCol>
              </a:tblGrid>
              <a:tr h="45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dirty="0">
                          <a:effectLst/>
                          <a:highlight>
                            <a:srgbClr val="C0C0C0"/>
                          </a:highlight>
                        </a:rPr>
                        <a:t>The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  <a:highlight>
                            <a:srgbClr val="808080"/>
                          </a:highlight>
                        </a:rPr>
                        <a:t>swan </a:t>
                      </a:r>
                      <a:r>
                        <a:rPr lang="en-GB" sz="2400" dirty="0">
                          <a:effectLst/>
                          <a:highlight>
                            <a:srgbClr val="C0C0C0"/>
                          </a:highlight>
                        </a:rPr>
                        <a:t>that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  <a:highlight>
                            <a:srgbClr val="C0C0C0"/>
                          </a:highlight>
                        </a:rPr>
                        <a:t>the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  <a:highlight>
                            <a:srgbClr val="808080"/>
                          </a:highlight>
                        </a:rPr>
                        <a:t>deer </a:t>
                      </a:r>
                      <a:r>
                        <a:rPr lang="en-GB" sz="2400" dirty="0">
                          <a:effectLst/>
                        </a:rPr>
                        <a:t>[</a:t>
                      </a:r>
                      <a:r>
                        <a:rPr lang="en-GB" sz="2400" dirty="0">
                          <a:effectLst/>
                          <a:highlight>
                            <a:srgbClr val="808080"/>
                          </a:highlight>
                        </a:rPr>
                        <a:t>chased</a:t>
                      </a:r>
                      <a:r>
                        <a:rPr lang="en-GB" sz="2400" dirty="0">
                          <a:effectLst/>
                        </a:rPr>
                        <a:t>] [</a:t>
                      </a:r>
                      <a:r>
                        <a:rPr lang="en-GB" sz="2400" dirty="0">
                          <a:effectLst/>
                          <a:highlight>
                            <a:srgbClr val="808080"/>
                          </a:highlight>
                        </a:rPr>
                        <a:t>knocked</a:t>
                      </a:r>
                      <a:r>
                        <a:rPr lang="en-GB" sz="2400" dirty="0">
                          <a:effectLst/>
                        </a:rPr>
                        <a:t>] </a:t>
                      </a:r>
                      <a:r>
                        <a:rPr lang="en-GB" sz="2400" dirty="0">
                          <a:effectLst/>
                          <a:highlight>
                            <a:srgbClr val="808080"/>
                          </a:highlight>
                        </a:rPr>
                        <a:t>over </a:t>
                      </a:r>
                      <a:r>
                        <a:rPr lang="en-GB" sz="2400" dirty="0">
                          <a:effectLst/>
                          <a:highlight>
                            <a:srgbClr val="C0C0C0"/>
                          </a:highlight>
                        </a:rPr>
                        <a:t>the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  <a:highlight>
                            <a:srgbClr val="808080"/>
                          </a:highlight>
                        </a:rPr>
                        <a:t>plant </a:t>
                      </a:r>
                      <a:r>
                        <a:rPr lang="en-GB" sz="2400" dirty="0">
                          <a:effectLst/>
                        </a:rPr>
                        <a:t>(10)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599675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92" y="1119604"/>
            <a:ext cx="2443163" cy="2443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9281" y="1350381"/>
            <a:ext cx="162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 naming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43842" y="1165715"/>
            <a:ext cx="4060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Definitions</a:t>
            </a:r>
            <a:r>
              <a:rPr lang="en-GB" dirty="0" smtClean="0"/>
              <a:t> (e.g. WISC): </a:t>
            </a:r>
          </a:p>
          <a:p>
            <a:r>
              <a:rPr lang="en-GB" dirty="0" smtClean="0"/>
              <a:t>What is a shoe?</a:t>
            </a:r>
          </a:p>
          <a:p>
            <a:r>
              <a:rPr lang="en-GB" dirty="0" smtClean="0"/>
              <a:t>What does freedom mean?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94962" y="4558823"/>
            <a:ext cx="2966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Narrative:</a:t>
            </a:r>
          </a:p>
          <a:p>
            <a:r>
              <a:rPr lang="en-GB" dirty="0" smtClean="0"/>
              <a:t>Story generation</a:t>
            </a:r>
          </a:p>
          <a:p>
            <a:r>
              <a:rPr lang="en-GB" dirty="0" smtClean="0"/>
              <a:t>Story retell</a:t>
            </a:r>
          </a:p>
          <a:p>
            <a:endParaRPr lang="en-GB" dirty="0"/>
          </a:p>
          <a:p>
            <a:r>
              <a:rPr lang="en-GB" dirty="0" smtClean="0"/>
              <a:t>With or without pictures!</a:t>
            </a:r>
          </a:p>
          <a:p>
            <a:endParaRPr lang="en-GB" dirty="0"/>
          </a:p>
          <a:p>
            <a:r>
              <a:rPr lang="en-GB" dirty="0" smtClean="0"/>
              <a:t>Information score and/or</a:t>
            </a:r>
          </a:p>
          <a:p>
            <a:r>
              <a:rPr lang="en-GB" dirty="0" smtClean="0"/>
              <a:t>Grammar score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3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20674</TotalTime>
  <Words>3673</Words>
  <Application>Microsoft Office PowerPoint</Application>
  <PresentationFormat>On-screen Show (4:3)</PresentationFormat>
  <Paragraphs>626</Paragraphs>
  <Slides>63</Slides>
  <Notes>14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Calibri Light</vt:lpstr>
      <vt:lpstr>Comic Sans MS</vt:lpstr>
      <vt:lpstr>Helvetica</vt:lpstr>
      <vt:lpstr>Times</vt:lpstr>
      <vt:lpstr>Times New Roman</vt:lpstr>
      <vt:lpstr>Office Theme</vt:lpstr>
      <vt:lpstr>Document</vt:lpstr>
      <vt:lpstr>PowerPoint Presentation</vt:lpstr>
      <vt:lpstr>By the end of this lesson you will be able to…</vt:lpstr>
      <vt:lpstr>PowerPoint Presentation</vt:lpstr>
      <vt:lpstr>Morton &amp; Frith (1995) Causal Modelling  Framework for Developmental Disorders</vt:lpstr>
      <vt:lpstr>(Developmental) Language Disorder – DSM5 (APA 2013)</vt:lpstr>
      <vt:lpstr>PowerPoint Presentation</vt:lpstr>
      <vt:lpstr>phonology</vt:lpstr>
      <vt:lpstr>Receptive language measures</vt:lpstr>
      <vt:lpstr>expressive language</vt:lpstr>
      <vt:lpstr>narrative retell examples (both aged 5 ½) </vt:lpstr>
      <vt:lpstr>pragmatic language</vt:lpstr>
      <vt:lpstr>how low can you go?</vt:lpstr>
      <vt:lpstr>PowerPoint Presentation</vt:lpstr>
      <vt:lpstr>consensus on terminology and diagnostic criteria</vt:lpstr>
      <vt:lpstr>the taxi driver test….</vt:lpstr>
      <vt:lpstr>why ‘specific’ language impairment?</vt:lpstr>
      <vt:lpstr>what is the causal relationship between language and non-verbal ability?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difference do these changes make to prevalence and clinical presentation of DLD?</vt:lpstr>
      <vt:lpstr>PowerPoint Presentation</vt:lpstr>
      <vt:lpstr>SCALES: diagnostic framework  (after Tomblin et al. 1997) </vt:lpstr>
      <vt:lpstr>Differences between  Tomblin (1997) &amp; SCALES (2016)</vt:lpstr>
      <vt:lpstr>PowerPoint Presentation</vt:lpstr>
      <vt:lpstr>Diagnostic criteria affect prevalence estimates &amp; populations:</vt:lpstr>
      <vt:lpstr>Clinical profile by diagnosis &amp; non-verbal IQ band</vt:lpstr>
      <vt:lpstr>summary so far: prevalence and clinical presentation</vt:lpstr>
      <vt:lpstr>longitudinal cohort studies </vt:lpstr>
      <vt:lpstr>long term functional impact</vt:lpstr>
      <vt:lpstr>Break!</vt:lpstr>
      <vt:lpstr>what causes DLD?</vt:lpstr>
      <vt:lpstr>Genetic influences on DLD</vt:lpstr>
      <vt:lpstr>PowerPoint Presentation</vt:lpstr>
      <vt:lpstr>PowerPoint Presentation</vt:lpstr>
      <vt:lpstr>genetic influences on DLD</vt:lpstr>
      <vt:lpstr>Let’s try it!</vt:lpstr>
      <vt:lpstr>non-word repetition highly heritable</vt:lpstr>
      <vt:lpstr>tracking down genes associated with DLD</vt:lpstr>
      <vt:lpstr>neurobiology of DLD</vt:lpstr>
      <vt:lpstr>disorder of language or learning?</vt:lpstr>
      <vt:lpstr>just because a condition has a biological basis does NOT mean we are powerless to intervene!!</vt:lpstr>
      <vt:lpstr>PowerPoint Presentation</vt:lpstr>
      <vt:lpstr>clear ‘social gradient’ in language and language disorder</vt:lpstr>
      <vt:lpstr>do parents cause language disorder?</vt:lpstr>
      <vt:lpstr>do parents cause language disorder?</vt:lpstr>
      <vt:lpstr>do parents cause language disorder?</vt:lpstr>
      <vt:lpstr>PowerPoint Presentation</vt:lpstr>
      <vt:lpstr>cognitive theories of DLD</vt:lpstr>
      <vt:lpstr>grammatical deficit: optional infinitive</vt:lpstr>
      <vt:lpstr>grammatical deficit: optional infinitive</vt:lpstr>
      <vt:lpstr>limitations of grammatical accounts</vt:lpstr>
      <vt:lpstr>auditory processing deficit</vt:lpstr>
      <vt:lpstr>a limited capacity system?</vt:lpstr>
      <vt:lpstr>a limited capacity system?</vt:lpstr>
      <vt:lpstr>a deficit of language or learning?</vt:lpstr>
      <vt:lpstr>implicit sequence learning: SRT tasks</vt:lpstr>
      <vt:lpstr>PowerPoint Presentation</vt:lpstr>
      <vt:lpstr>Key references</vt:lpstr>
      <vt:lpstr>Food for thought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of Language</dc:title>
  <dc:creator>Charles Hulme</dc:creator>
  <cp:lastModifiedBy>def</cp:lastModifiedBy>
  <cp:revision>195</cp:revision>
  <cp:lastPrinted>2013-09-13T11:38:32Z</cp:lastPrinted>
  <dcterms:created xsi:type="dcterms:W3CDTF">1999-11-10T12:21:48Z</dcterms:created>
  <dcterms:modified xsi:type="dcterms:W3CDTF">2020-02-25T14:34:26Z</dcterms:modified>
</cp:coreProperties>
</file>