
<file path=[Content_Types].xml><?xml version="1.0" encoding="utf-8"?>
<Types xmlns="http://schemas.openxmlformats.org/package/2006/content-types">
  <Default Extension="png" ContentType="image/png"/>
  <Default Extension="jfif" ContentType="image/jpeg"/>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sldIdLst>
    <p:sldId id="256" r:id="rId2"/>
    <p:sldId id="299" r:id="rId3"/>
    <p:sldId id="300" r:id="rId4"/>
    <p:sldId id="301" r:id="rId5"/>
    <p:sldId id="258" r:id="rId6"/>
    <p:sldId id="288" r:id="rId7"/>
    <p:sldId id="290" r:id="rId8"/>
    <p:sldId id="291" r:id="rId9"/>
    <p:sldId id="292" r:id="rId10"/>
    <p:sldId id="293" r:id="rId11"/>
    <p:sldId id="302" r:id="rId12"/>
    <p:sldId id="305" r:id="rId13"/>
    <p:sldId id="308" r:id="rId14"/>
    <p:sldId id="336" r:id="rId15"/>
    <p:sldId id="306" r:id="rId16"/>
    <p:sldId id="310" r:id="rId17"/>
    <p:sldId id="294" r:id="rId18"/>
    <p:sldId id="265" r:id="rId19"/>
    <p:sldId id="268" r:id="rId20"/>
    <p:sldId id="295" r:id="rId21"/>
    <p:sldId id="296" r:id="rId22"/>
    <p:sldId id="298" r:id="rId23"/>
    <p:sldId id="304" r:id="rId24"/>
    <p:sldId id="282" r:id="rId25"/>
    <p:sldId id="272" r:id="rId26"/>
    <p:sldId id="303" r:id="rId27"/>
    <p:sldId id="311" r:id="rId28"/>
    <p:sldId id="324" r:id="rId29"/>
    <p:sldId id="312" r:id="rId30"/>
    <p:sldId id="318" r:id="rId31"/>
    <p:sldId id="313" r:id="rId32"/>
    <p:sldId id="275" r:id="rId33"/>
    <p:sldId id="319" r:id="rId34"/>
    <p:sldId id="322" r:id="rId35"/>
    <p:sldId id="314" r:id="rId36"/>
    <p:sldId id="320" r:id="rId37"/>
    <p:sldId id="323" r:id="rId38"/>
    <p:sldId id="321" r:id="rId39"/>
    <p:sldId id="325" r:id="rId40"/>
    <p:sldId id="327" r:id="rId41"/>
    <p:sldId id="326" r:id="rId42"/>
    <p:sldId id="328" r:id="rId43"/>
    <p:sldId id="329" r:id="rId44"/>
    <p:sldId id="330" r:id="rId45"/>
    <p:sldId id="331" r:id="rId46"/>
    <p:sldId id="332" r:id="rId47"/>
    <p:sldId id="333" r:id="rId48"/>
    <p:sldId id="334" r:id="rId49"/>
    <p:sldId id="335" r:id="rId50"/>
    <p:sldId id="315" r:id="rId51"/>
    <p:sldId id="316" r:id="rId52"/>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p:scale>
          <a:sx n="75" d="100"/>
          <a:sy n="75" d="100"/>
        </p:scale>
        <p:origin x="1694" y="336"/>
      </p:cViewPr>
      <p:guideLst/>
    </p:cSldViewPr>
  </p:slideViewPr>
  <p:notesTextViewPr>
    <p:cViewPr>
      <p:scale>
        <a:sx n="1" d="1"/>
        <a:sy n="1" d="1"/>
      </p:scale>
      <p:origin x="0" y="0"/>
    </p:cViewPr>
  </p:notesTextViewPr>
  <p:sorterViewPr>
    <p:cViewPr>
      <p:scale>
        <a:sx n="100" d="100"/>
        <a:sy n="100" d="100"/>
      </p:scale>
      <p:origin x="0" y="-1786"/>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charts/_rels/chart1.xml.rels><?xml version="1.0" encoding="UTF-8" standalone="yes"?>
<Relationships xmlns="http://schemas.openxmlformats.org/package/2006/relationships"><Relationship Id="rId3" Type="http://schemas.openxmlformats.org/officeDocument/2006/relationships/oleObject" Target="file:///C:\Users\courtenay\Documents\grants%20in%20progress\2020_Funding\Sentence%20Structures.xlsx" TargetMode="External"/><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00" b="1" i="0" u="none" strike="noStrike" kern="1200" baseline="0">
                <a:solidFill>
                  <a:schemeClr val="dk1">
                    <a:lumMod val="75000"/>
                    <a:lumOff val="25000"/>
                  </a:schemeClr>
                </a:solidFill>
                <a:latin typeface="+mn-lt"/>
                <a:ea typeface="+mn-ea"/>
                <a:cs typeface="+mn-cs"/>
              </a:defRPr>
            </a:pPr>
            <a:r>
              <a:rPr lang="en-GB"/>
              <a:t>Freya's</a:t>
            </a:r>
            <a:r>
              <a:rPr lang="en-GB" baseline="0"/>
              <a:t> language profile</a:t>
            </a:r>
            <a:endParaRPr lang="en-GB"/>
          </a:p>
        </c:rich>
      </c:tx>
      <c:layout/>
      <c:overlay val="0"/>
      <c:spPr>
        <a:noFill/>
        <a:ln>
          <a:noFill/>
        </a:ln>
        <a:effectLst/>
      </c:spPr>
      <c:txPr>
        <a:bodyPr rot="0" spcFirstLastPara="1" vertOverflow="ellipsis" vert="horz" wrap="square" anchor="ctr" anchorCtr="1"/>
        <a:lstStyle/>
        <a:p>
          <a:pPr>
            <a:defRPr sz="1800" b="1" i="0" u="none" strike="noStrike" kern="1200" baseline="0">
              <a:solidFill>
                <a:schemeClr val="dk1">
                  <a:lumMod val="75000"/>
                  <a:lumOff val="25000"/>
                </a:schemeClr>
              </a:solidFill>
              <a:latin typeface="+mn-lt"/>
              <a:ea typeface="+mn-ea"/>
              <a:cs typeface="+mn-cs"/>
            </a:defRPr>
          </a:pPr>
          <a:endParaRPr lang="en-US"/>
        </a:p>
      </c:txPr>
    </c:title>
    <c:autoTitleDeleted val="0"/>
    <c:plotArea>
      <c:layout/>
      <c:lineChart>
        <c:grouping val="standard"/>
        <c:varyColors val="0"/>
        <c:ser>
          <c:idx val="0"/>
          <c:order val="0"/>
          <c:spPr>
            <a:ln w="31750" cap="rnd">
              <a:solidFill>
                <a:schemeClr val="accent1"/>
              </a:solidFill>
              <a:round/>
            </a:ln>
            <a:effectLst/>
          </c:spPr>
          <c:marker>
            <c:symbol val="circle"/>
            <c:size val="17"/>
            <c:spPr>
              <a:solidFill>
                <a:schemeClr val="accent1"/>
              </a:solidFill>
              <a:ln>
                <a:noFill/>
              </a:ln>
              <a:effectLst/>
            </c:spPr>
          </c:marker>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lt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a:solidFill>
                        <a:schemeClr val="dk1">
                          <a:lumMod val="50000"/>
                          <a:lumOff val="50000"/>
                        </a:schemeClr>
                      </a:solidFill>
                    </a:ln>
                    <a:effectLst/>
                  </c:spPr>
                </c15:leaderLines>
              </c:ext>
            </c:extLst>
          </c:dLbls>
          <c:cat>
            <c:strRef>
              <c:f>Sheet2!$A$4:$F$4</c:f>
              <c:strCache>
                <c:ptCount val="6"/>
                <c:pt idx="0">
                  <c:v>articulation</c:v>
                </c:pt>
                <c:pt idx="1">
                  <c:v>receptive vocabulary</c:v>
                </c:pt>
                <c:pt idx="2">
                  <c:v>expressive vocabulary</c:v>
                </c:pt>
                <c:pt idx="3">
                  <c:v>receptive grammar</c:v>
                </c:pt>
                <c:pt idx="4">
                  <c:v>expressive grammar</c:v>
                </c:pt>
                <c:pt idx="5">
                  <c:v>narrative</c:v>
                </c:pt>
              </c:strCache>
            </c:strRef>
          </c:cat>
          <c:val>
            <c:numRef>
              <c:f>Sheet2!$A$5:$F$5</c:f>
              <c:numCache>
                <c:formatCode>General</c:formatCode>
                <c:ptCount val="6"/>
                <c:pt idx="0">
                  <c:v>100</c:v>
                </c:pt>
                <c:pt idx="1">
                  <c:v>85</c:v>
                </c:pt>
                <c:pt idx="2">
                  <c:v>72</c:v>
                </c:pt>
                <c:pt idx="3">
                  <c:v>77</c:v>
                </c:pt>
                <c:pt idx="4">
                  <c:v>70</c:v>
                </c:pt>
                <c:pt idx="5">
                  <c:v>70</c:v>
                </c:pt>
              </c:numCache>
            </c:numRef>
          </c:val>
          <c:smooth val="0"/>
          <c:extLst>
            <c:ext xmlns:c16="http://schemas.microsoft.com/office/drawing/2014/chart" uri="{C3380CC4-5D6E-409C-BE32-E72D297353CC}">
              <c16:uniqueId val="{00000000-4A82-45CB-B77A-D65A2B7D43B4}"/>
            </c:ext>
          </c:extLst>
        </c:ser>
        <c:dLbls>
          <c:dLblPos val="ctr"/>
          <c:showLegendKey val="0"/>
          <c:showVal val="1"/>
          <c:showCatName val="0"/>
          <c:showSerName val="0"/>
          <c:showPercent val="0"/>
          <c:showBubbleSize val="0"/>
        </c:dLbls>
        <c:marker val="1"/>
        <c:smooth val="0"/>
        <c:axId val="337053032"/>
        <c:axId val="335127104"/>
      </c:lineChart>
      <c:catAx>
        <c:axId val="337053032"/>
        <c:scaling>
          <c:orientation val="minMax"/>
        </c:scaling>
        <c:delete val="0"/>
        <c:axPos val="b"/>
        <c:numFmt formatCode="General" sourceLinked="1"/>
        <c:majorTickMark val="none"/>
        <c:minorTickMark val="none"/>
        <c:tickLblPos val="nextTo"/>
        <c:spPr>
          <a:noFill/>
          <a:ln w="19050" cap="flat" cmpd="sng" algn="ctr">
            <a:solidFill>
              <a:schemeClr val="dk1">
                <a:lumMod val="75000"/>
                <a:lumOff val="25000"/>
              </a:schemeClr>
            </a:solidFill>
            <a:round/>
          </a:ln>
          <a:effectLst/>
        </c:spPr>
        <c:txPr>
          <a:bodyPr rot="-60000000" spcFirstLastPara="1" vertOverflow="ellipsis" vert="horz" wrap="square" anchor="ctr" anchorCtr="1"/>
          <a:lstStyle/>
          <a:p>
            <a:pPr>
              <a:defRPr sz="900" b="0" i="0" u="none" strike="noStrike" kern="1200" cap="all" baseline="0">
                <a:solidFill>
                  <a:schemeClr val="dk1">
                    <a:lumMod val="75000"/>
                    <a:lumOff val="25000"/>
                  </a:schemeClr>
                </a:solidFill>
                <a:latin typeface="+mn-lt"/>
                <a:ea typeface="+mn-ea"/>
                <a:cs typeface="+mn-cs"/>
              </a:defRPr>
            </a:pPr>
            <a:endParaRPr lang="en-US"/>
          </a:p>
        </c:txPr>
        <c:crossAx val="335127104"/>
        <c:crosses val="autoZero"/>
        <c:auto val="1"/>
        <c:lblAlgn val="ctr"/>
        <c:lblOffset val="100"/>
        <c:noMultiLvlLbl val="0"/>
      </c:catAx>
      <c:valAx>
        <c:axId val="335127104"/>
        <c:scaling>
          <c:orientation val="minMax"/>
        </c:scaling>
        <c:delete val="1"/>
        <c:axPos val="l"/>
        <c:majorGridlines>
          <c:spPr>
            <a:ln w="9525" cap="flat" cmpd="sng" algn="ctr">
              <a:gradFill>
                <a:gsLst>
                  <a:gs pos="100000">
                    <a:schemeClr val="dk1">
                      <a:lumMod val="95000"/>
                      <a:lumOff val="5000"/>
                      <a:alpha val="42000"/>
                    </a:schemeClr>
                  </a:gs>
                  <a:gs pos="0">
                    <a:schemeClr val="lt1">
                      <a:lumMod val="75000"/>
                      <a:alpha val="36000"/>
                    </a:schemeClr>
                  </a:gs>
                </a:gsLst>
                <a:lin ang="5400000" scaled="0"/>
              </a:gradFill>
              <a:round/>
            </a:ln>
            <a:effectLst/>
          </c:spPr>
        </c:majorGridlines>
        <c:numFmt formatCode="General" sourceLinked="1"/>
        <c:majorTickMark val="none"/>
        <c:minorTickMark val="none"/>
        <c:tickLblPos val="nextTo"/>
        <c:crossAx val="337053032"/>
        <c:crosses val="autoZero"/>
        <c:crossBetween val="between"/>
      </c:valAx>
      <c:spPr>
        <a:noFill/>
        <a:ln>
          <a:noFill/>
        </a:ln>
        <a:effectLst/>
      </c:spPr>
    </c:plotArea>
    <c:plotVisOnly val="1"/>
    <c:dispBlanksAs val="gap"/>
    <c:showDLblsOverMax val="0"/>
  </c:chart>
  <c: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8">
  <cs:axisTitle>
    <cs:lnRef idx="0"/>
    <cs:fillRef idx="0"/>
    <cs:effectRef idx="0"/>
    <cs:fontRef idx="minor">
      <a:schemeClr val="dk1">
        <a:lumMod val="75000"/>
        <a:lumOff val="25000"/>
      </a:schemeClr>
    </cs:fontRef>
    <cs:defRPr sz="900"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900"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900" kern="1200"/>
  </cs:chartArea>
  <cs:dataLabel>
    <cs:lnRef idx="0"/>
    <cs:fillRef idx="0">
      <cs:styleClr val="auto"/>
    </cs:fillRef>
    <cs:effectRef idx="0"/>
    <cs:fontRef idx="minor">
      <a:schemeClr val="lt1"/>
    </cs:fontRef>
    <cs:defRPr sz="900" b="1" i="0" u="none" strike="noStrike" kern="1200" baseline="0"/>
  </cs:dataLabel>
  <cs:dataLabelCallout>
    <cs:lnRef idx="0"/>
    <cs:fillRef idx="0"/>
    <cs:effectRef idx="0"/>
    <cs:fontRef idx="minor">
      <a:schemeClr val="lt1"/>
    </cs:fontRef>
    <cs:spPr>
      <a:solidFill>
        <a:schemeClr val="dk1">
          <a:lumMod val="65000"/>
          <a:lumOff val="35000"/>
          <a:alpha val="75000"/>
        </a:schemeClr>
      </a:solidFill>
    </cs:spPr>
    <cs:defRPr sz="900"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alpha val="85000"/>
        </a:schemeClr>
      </a:solidFill>
      <a:ln w="9525" cap="flat" cmpd="sng" algn="ctr">
        <a:solidFill>
          <a:schemeClr val="lt1">
            <a:alpha val="50000"/>
          </a:schemeClr>
        </a:solidFill>
        <a:round/>
      </a:ln>
    </cs:spPr>
  </cs:dataPoint>
  <cs:dataPoint3D>
    <cs:lnRef idx="0"/>
    <cs:fillRef idx="0">
      <cs:styleClr val="auto"/>
    </cs:fillRef>
    <cs:effectRef idx="0"/>
    <cs:fontRef idx="minor">
      <a:schemeClr val="dk1"/>
    </cs:fontRef>
    <cs:spPr>
      <a:solidFill>
        <a:schemeClr val="phClr">
          <a:alpha val="85000"/>
        </a:schemeClr>
      </a:solidFill>
      <a:ln w="9525" cap="flat" cmpd="sng" algn="ctr">
        <a:solidFill>
          <a:schemeClr val="lt1">
            <a:alpha val="50000"/>
          </a:schemeClr>
        </a:solidFill>
        <a:round/>
      </a:ln>
    </cs:spPr>
  </cs:dataPoint3D>
  <cs:dataPointLine>
    <cs:lnRef idx="0">
      <cs:styleClr val="auto"/>
    </cs:lnRef>
    <cs:fillRef idx="0"/>
    <cs:effectRef idx="0"/>
    <cs:fontRef idx="minor">
      <a:schemeClr val="dk1"/>
    </cs:fontRef>
    <cs:spPr>
      <a:ln w="31750" cap="rnd">
        <a:solidFill>
          <a:schemeClr val="phClr"/>
        </a:solidFill>
        <a:round/>
      </a:ln>
    </cs:spPr>
  </cs:dataPointLine>
  <cs:dataPointMarker>
    <cs:lnRef idx="0"/>
    <cs:fillRef idx="0">
      <cs:styleClr val="auto"/>
    </cs:fillRef>
    <cs:effectRef idx="0"/>
    <cs:fontRef idx="minor">
      <a:schemeClr val="dk1"/>
    </cs:fontRef>
    <cs:spPr>
      <a:solidFill>
        <a:schemeClr val="phClr"/>
      </a:solidFill>
    </cs:spPr>
  </cs:dataPointMarker>
  <cs:dataPointMarkerLayout symbol="circle" size="17"/>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900"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900"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900"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18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900"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900" kern="1200"/>
  </cs:valueAxis>
  <cs:wall>
    <cs:lnRef idx="0"/>
    <cs:fillRef idx="0"/>
    <cs:effectRef idx="0"/>
    <cs:fontRef idx="minor">
      <a:schemeClr val="dk1"/>
    </cs:fontRef>
  </cs:wall>
</cs:chartStyle>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bwMode="blackWhite">
          <a:xfrm>
            <a:off x="1102240" y="2386744"/>
            <a:ext cx="6939520" cy="1645920"/>
          </a:xfrm>
          <a:solidFill>
            <a:srgbClr val="FFFFFF"/>
          </a:solidFill>
          <a:ln w="38100">
            <a:solidFill>
              <a:srgbClr val="404040"/>
            </a:solidFill>
          </a:ln>
        </p:spPr>
        <p:txBody>
          <a:bodyPr lIns="274320" rIns="274320" anchor="ctr" anchorCtr="1">
            <a:normAutofit/>
          </a:bodyPr>
          <a:lstStyle>
            <a:lvl1pPr algn="ctr">
              <a:defRPr sz="3500">
                <a:solidFill>
                  <a:srgbClr val="262626"/>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2021396" y="4352544"/>
            <a:ext cx="5101209" cy="1239894"/>
          </a:xfrm>
          <a:noFill/>
        </p:spPr>
        <p:txBody>
          <a:bodyPr>
            <a:normAutofit/>
          </a:bodyPr>
          <a:lstStyle>
            <a:lvl1pPr marL="0" indent="0" algn="ctr">
              <a:buNone/>
              <a:defRPr sz="1900">
                <a:solidFill>
                  <a:schemeClr val="tx1">
                    <a:lumMod val="75000"/>
                    <a:lumOff val="25000"/>
                  </a:schemeClr>
                </a:solidFill>
              </a:defRPr>
            </a:lvl1pPr>
            <a:lvl2pPr marL="457200" indent="0" algn="ctr">
              <a:buNone/>
              <a:defRPr sz="19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7" name="Date Placeholder 6"/>
          <p:cNvSpPr>
            <a:spLocks noGrp="1"/>
          </p:cNvSpPr>
          <p:nvPr>
            <p:ph type="dt" sz="half" idx="10"/>
          </p:nvPr>
        </p:nvSpPr>
        <p:spPr/>
        <p:txBody>
          <a:bodyPr/>
          <a:lstStyle/>
          <a:p>
            <a:fld id="{37CA18EF-0847-43DA-91F8-E86396318AC2}" type="datetimeFigureOut">
              <a:rPr lang="en-GB" smtClean="0"/>
              <a:t>04/03/2020</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2B986206-99FD-4B98-B06F-C20EE3AE2E4E}" type="slidenum">
              <a:rPr lang="en-GB" smtClean="0"/>
              <a:t>‹#›</a:t>
            </a:fld>
            <a:endParaRPr lang="en-GB"/>
          </a:p>
        </p:txBody>
      </p:sp>
    </p:spTree>
    <p:extLst>
      <p:ext uri="{BB962C8B-B14F-4D97-AF65-F5344CB8AC3E}">
        <p14:creationId xmlns:p14="http://schemas.microsoft.com/office/powerpoint/2010/main" val="3016171245"/>
      </p:ext>
    </p:extLst>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37CA18EF-0847-43DA-91F8-E86396318AC2}" type="datetimeFigureOut">
              <a:rPr lang="en-GB" smtClean="0"/>
              <a:t>04/03/2020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B986206-99FD-4B98-B06F-C20EE3AE2E4E}" type="slidenum">
              <a:rPr lang="en-GB" smtClean="0"/>
              <a:t>‹#›</a:t>
            </a:fld>
            <a:endParaRPr lang="en-GB"/>
          </a:p>
        </p:txBody>
      </p:sp>
    </p:spTree>
    <p:extLst>
      <p:ext uri="{BB962C8B-B14F-4D97-AF65-F5344CB8AC3E}">
        <p14:creationId xmlns:p14="http://schemas.microsoft.com/office/powerpoint/2010/main" val="337450365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489834" y="937260"/>
            <a:ext cx="1053966" cy="4983480"/>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606046" y="937260"/>
            <a:ext cx="4716174" cy="4983480"/>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37CA18EF-0847-43DA-91F8-E86396318AC2}" type="datetimeFigureOut">
              <a:rPr lang="en-GB" smtClean="0"/>
              <a:t>04/03/2020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B986206-99FD-4B98-B06F-C20EE3AE2E4E}" type="slidenum">
              <a:rPr lang="en-GB" smtClean="0"/>
              <a:t>‹#›</a:t>
            </a:fld>
            <a:endParaRPr lang="en-GB"/>
          </a:p>
        </p:txBody>
      </p:sp>
    </p:spTree>
    <p:extLst>
      <p:ext uri="{BB962C8B-B14F-4D97-AF65-F5344CB8AC3E}">
        <p14:creationId xmlns:p14="http://schemas.microsoft.com/office/powerpoint/2010/main" val="320755702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37CA18EF-0847-43DA-91F8-E86396318AC2}" type="datetimeFigureOut">
              <a:rPr lang="en-GB" smtClean="0"/>
              <a:t>04/03/2020</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2B986206-99FD-4B98-B06F-C20EE3AE2E4E}" type="slidenum">
              <a:rPr lang="en-GB" smtClean="0"/>
              <a:t>‹#›</a:t>
            </a:fld>
            <a:endParaRPr lang="en-GB"/>
          </a:p>
        </p:txBody>
      </p:sp>
    </p:spTree>
    <p:extLst>
      <p:ext uri="{BB962C8B-B14F-4D97-AF65-F5344CB8AC3E}">
        <p14:creationId xmlns:p14="http://schemas.microsoft.com/office/powerpoint/2010/main" val="300614534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blackWhite">
          <a:xfrm>
            <a:off x="1106424" y="2386744"/>
            <a:ext cx="6940296" cy="1645920"/>
          </a:xfrm>
          <a:solidFill>
            <a:srgbClr val="FFFFFF"/>
          </a:solidFill>
          <a:ln w="38100">
            <a:solidFill>
              <a:srgbClr val="404040"/>
            </a:solidFill>
          </a:ln>
        </p:spPr>
        <p:txBody>
          <a:bodyPr lIns="274320" rIns="274320" anchor="ctr" anchorCtr="1">
            <a:normAutofit/>
          </a:bodyPr>
          <a:lstStyle>
            <a:lvl1pPr>
              <a:defRPr sz="3500">
                <a:solidFill>
                  <a:srgbClr val="262626"/>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2021396" y="4352465"/>
            <a:ext cx="5101209" cy="1265082"/>
          </a:xfrm>
        </p:spPr>
        <p:txBody>
          <a:bodyPr anchor="t" anchorCtr="1">
            <a:normAutofit/>
          </a:bodyPr>
          <a:lstStyle>
            <a:lvl1pPr marL="0" indent="0">
              <a:buNone/>
              <a:defRPr sz="1900">
                <a:solidFill>
                  <a:schemeClr val="tx1"/>
                </a:solidFill>
              </a:defRPr>
            </a:lvl1pPr>
            <a:lvl2pPr marL="457200" indent="0">
              <a:buNone/>
              <a:defRPr sz="19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7" name="Date Placeholder 6"/>
          <p:cNvSpPr>
            <a:spLocks noGrp="1"/>
          </p:cNvSpPr>
          <p:nvPr>
            <p:ph type="dt" sz="half" idx="10"/>
          </p:nvPr>
        </p:nvSpPr>
        <p:spPr/>
        <p:txBody>
          <a:bodyPr/>
          <a:lstStyle/>
          <a:p>
            <a:fld id="{37CA18EF-0847-43DA-91F8-E86396318AC2}" type="datetimeFigureOut">
              <a:rPr lang="en-GB" smtClean="0"/>
              <a:t>04/03/2020</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2B986206-99FD-4B98-B06F-C20EE3AE2E4E}" type="slidenum">
              <a:rPr lang="en-GB" smtClean="0"/>
              <a:t>‹#›</a:t>
            </a:fld>
            <a:endParaRPr lang="en-GB"/>
          </a:p>
        </p:txBody>
      </p:sp>
    </p:spTree>
    <p:extLst>
      <p:ext uri="{BB962C8B-B14F-4D97-AF65-F5344CB8AC3E}">
        <p14:creationId xmlns:p14="http://schemas.microsoft.com/office/powerpoint/2010/main" val="1124207993"/>
      </p:ext>
    </p:extLst>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102239" y="2638044"/>
            <a:ext cx="3288023" cy="3101982"/>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753737" y="2638044"/>
            <a:ext cx="3290516" cy="3101982"/>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Date Placeholder 7"/>
          <p:cNvSpPr>
            <a:spLocks noGrp="1"/>
          </p:cNvSpPr>
          <p:nvPr>
            <p:ph type="dt" sz="half" idx="10"/>
          </p:nvPr>
        </p:nvSpPr>
        <p:spPr/>
        <p:txBody>
          <a:bodyPr/>
          <a:lstStyle/>
          <a:p>
            <a:fld id="{37CA18EF-0847-43DA-91F8-E86396318AC2}" type="datetimeFigureOut">
              <a:rPr lang="en-GB" smtClean="0"/>
              <a:t>04/03/2020</a:t>
            </a:fld>
            <a:endParaRPr lang="en-GB"/>
          </a:p>
        </p:txBody>
      </p:sp>
      <p:sp>
        <p:nvSpPr>
          <p:cNvPr id="9" name="Footer Placeholder 8"/>
          <p:cNvSpPr>
            <a:spLocks noGrp="1"/>
          </p:cNvSpPr>
          <p:nvPr>
            <p:ph type="ftr" sz="quarter" idx="11"/>
          </p:nvPr>
        </p:nvSpPr>
        <p:spPr/>
        <p:txBody>
          <a:bodyPr/>
          <a:lstStyle/>
          <a:p>
            <a:endParaRPr lang="en-GB"/>
          </a:p>
        </p:txBody>
      </p:sp>
      <p:sp>
        <p:nvSpPr>
          <p:cNvPr id="10" name="Slide Number Placeholder 9"/>
          <p:cNvSpPr>
            <a:spLocks noGrp="1"/>
          </p:cNvSpPr>
          <p:nvPr>
            <p:ph type="sldNum" sz="quarter" idx="12"/>
          </p:nvPr>
        </p:nvSpPr>
        <p:spPr/>
        <p:txBody>
          <a:bodyPr/>
          <a:lstStyle/>
          <a:p>
            <a:fld id="{2B986206-99FD-4B98-B06F-C20EE3AE2E4E}" type="slidenum">
              <a:rPr lang="en-GB" smtClean="0"/>
              <a:t>‹#›</a:t>
            </a:fld>
            <a:endParaRPr lang="en-GB"/>
          </a:p>
        </p:txBody>
      </p:sp>
    </p:spTree>
    <p:extLst>
      <p:ext uri="{BB962C8B-B14F-4D97-AF65-F5344CB8AC3E}">
        <p14:creationId xmlns:p14="http://schemas.microsoft.com/office/powerpoint/2010/main" val="361143662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102239" y="2313434"/>
            <a:ext cx="3288024" cy="704087"/>
          </a:xfrm>
        </p:spPr>
        <p:txBody>
          <a:bodyPr anchor="b" anchorCtr="1">
            <a:normAutofit/>
          </a:bodyPr>
          <a:lstStyle>
            <a:lvl1pPr marL="0" indent="0" algn="ctr">
              <a:buNone/>
              <a:defRPr sz="1900" b="0" cap="all" spc="100" baseline="0">
                <a:solidFill>
                  <a:schemeClr val="accent2">
                    <a:lumMod val="75000"/>
                  </a:schemeClr>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1102239" y="3143250"/>
            <a:ext cx="3288024" cy="2596776"/>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Content Placeholder 5"/>
          <p:cNvSpPr>
            <a:spLocks noGrp="1"/>
          </p:cNvSpPr>
          <p:nvPr>
            <p:ph sz="quarter" idx="4"/>
          </p:nvPr>
        </p:nvSpPr>
        <p:spPr>
          <a:xfrm>
            <a:off x="4753737" y="3143250"/>
            <a:ext cx="3290516" cy="2596776"/>
          </a:xfrm>
        </p:spPr>
        <p:txBody>
          <a:bodyPr/>
          <a:lstStyle>
            <a:lvl5pPr>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Text Placeholder 4"/>
          <p:cNvSpPr>
            <a:spLocks noGrp="1"/>
          </p:cNvSpPr>
          <p:nvPr>
            <p:ph type="body" sz="quarter" idx="13"/>
          </p:nvPr>
        </p:nvSpPr>
        <p:spPr>
          <a:xfrm>
            <a:off x="4753737" y="2313434"/>
            <a:ext cx="3290516" cy="704087"/>
          </a:xfrm>
        </p:spPr>
        <p:txBody>
          <a:bodyPr anchor="b" anchorCtr="1">
            <a:normAutofit/>
          </a:bodyPr>
          <a:lstStyle>
            <a:lvl1pPr marL="0" indent="0" algn="ctr">
              <a:buNone/>
              <a:defRPr sz="1900" b="0" cap="all" spc="100" baseline="0">
                <a:solidFill>
                  <a:schemeClr val="accent2">
                    <a:lumMod val="75000"/>
                  </a:schemeClr>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7" name="Date Placeholder 6"/>
          <p:cNvSpPr>
            <a:spLocks noGrp="1"/>
          </p:cNvSpPr>
          <p:nvPr>
            <p:ph type="dt" sz="half" idx="10"/>
          </p:nvPr>
        </p:nvSpPr>
        <p:spPr/>
        <p:txBody>
          <a:bodyPr/>
          <a:lstStyle/>
          <a:p>
            <a:fld id="{37CA18EF-0847-43DA-91F8-E86396318AC2}" type="datetimeFigureOut">
              <a:rPr lang="en-GB" smtClean="0"/>
              <a:t>04/03/2020</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2B986206-99FD-4B98-B06F-C20EE3AE2E4E}" type="slidenum">
              <a:rPr lang="en-GB" smtClean="0"/>
              <a:t>‹#›</a:t>
            </a:fld>
            <a:endParaRPr lang="en-GB"/>
          </a:p>
        </p:txBody>
      </p:sp>
      <p:sp>
        <p:nvSpPr>
          <p:cNvPr id="10" name="Title 9"/>
          <p:cNvSpPr>
            <a:spLocks noGrp="1"/>
          </p:cNvSpPr>
          <p:nvPr>
            <p:ph type="title"/>
          </p:nvPr>
        </p:nvSpPr>
        <p:spPr/>
        <p:txBody>
          <a:bodyPr/>
          <a:lstStyle/>
          <a:p>
            <a:r>
              <a:rPr lang="en-US" smtClean="0"/>
              <a:t>Click to edit Master title style</a:t>
            </a:r>
            <a:endParaRPr lang="en-US" dirty="0"/>
          </a:p>
        </p:txBody>
      </p:sp>
    </p:spTree>
    <p:extLst>
      <p:ext uri="{BB962C8B-B14F-4D97-AF65-F5344CB8AC3E}">
        <p14:creationId xmlns:p14="http://schemas.microsoft.com/office/powerpoint/2010/main" val="198835110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37CA18EF-0847-43DA-91F8-E86396318AC2}" type="datetimeFigureOut">
              <a:rPr lang="en-GB" smtClean="0"/>
              <a:t>04/03/2020</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2B986206-99FD-4B98-B06F-C20EE3AE2E4E}" type="slidenum">
              <a:rPr lang="en-GB" smtClean="0"/>
              <a:t>‹#›</a:t>
            </a:fld>
            <a:endParaRPr lang="en-GB"/>
          </a:p>
        </p:txBody>
      </p:sp>
    </p:spTree>
    <p:extLst>
      <p:ext uri="{BB962C8B-B14F-4D97-AF65-F5344CB8AC3E}">
        <p14:creationId xmlns:p14="http://schemas.microsoft.com/office/powerpoint/2010/main" val="229911497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7CA18EF-0847-43DA-91F8-E86396318AC2}" type="datetimeFigureOut">
              <a:rPr lang="en-GB" smtClean="0"/>
              <a:t>04/03/2020</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2B986206-99FD-4B98-B06F-C20EE3AE2E4E}" type="slidenum">
              <a:rPr lang="en-GB" smtClean="0"/>
              <a:t>‹#›</a:t>
            </a:fld>
            <a:endParaRPr lang="en-GB"/>
          </a:p>
        </p:txBody>
      </p:sp>
    </p:spTree>
    <p:extLst>
      <p:ext uri="{BB962C8B-B14F-4D97-AF65-F5344CB8AC3E}">
        <p14:creationId xmlns:p14="http://schemas.microsoft.com/office/powerpoint/2010/main" val="372701130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6" name="Rectangle 25"/>
          <p:cNvSpPr/>
          <p:nvPr/>
        </p:nvSpPr>
        <p:spPr>
          <a:xfrm>
            <a:off x="0" y="0"/>
            <a:ext cx="4572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bwMode="blackWhite">
          <a:xfrm>
            <a:off x="640703" y="2243829"/>
            <a:ext cx="3290594" cy="1141497"/>
          </a:xfrm>
          <a:solidFill>
            <a:srgbClr val="FFFFFF"/>
          </a:solidFill>
          <a:ln>
            <a:solidFill>
              <a:srgbClr val="404040"/>
            </a:solidFill>
          </a:ln>
        </p:spPr>
        <p:txBody>
          <a:bodyPr anchor="ctr" anchorCtr="1">
            <a:normAutofit/>
          </a:bodyPr>
          <a:lstStyle>
            <a:lvl1pPr>
              <a:defRPr sz="2100">
                <a:solidFill>
                  <a:srgbClr val="262626"/>
                </a:solidFill>
              </a:defRPr>
            </a:lvl1pPr>
          </a:lstStyle>
          <a:p>
            <a:r>
              <a:rPr lang="en-US" smtClean="0"/>
              <a:t>Click to edit Master title style</a:t>
            </a:r>
            <a:endParaRPr lang="en-US" dirty="0"/>
          </a:p>
        </p:txBody>
      </p:sp>
      <p:sp>
        <p:nvSpPr>
          <p:cNvPr id="3" name="Content Placeholder 2"/>
          <p:cNvSpPr>
            <a:spLocks noGrp="1"/>
          </p:cNvSpPr>
          <p:nvPr>
            <p:ph idx="1"/>
          </p:nvPr>
        </p:nvSpPr>
        <p:spPr>
          <a:xfrm>
            <a:off x="5052060" y="804672"/>
            <a:ext cx="3611880" cy="5248656"/>
          </a:xfrm>
        </p:spPr>
        <p:txBody>
          <a:bodyPr>
            <a:normAutofit/>
          </a:bodyPr>
          <a:lstStyle>
            <a:lvl1pPr>
              <a:defRPr sz="1900">
                <a:solidFill>
                  <a:schemeClr val="tx1"/>
                </a:solidFill>
              </a:defRPr>
            </a:lvl1pPr>
            <a:lvl2pPr>
              <a:defRPr sz="1600">
                <a:solidFill>
                  <a:schemeClr val="tx1"/>
                </a:solidFill>
              </a:defRPr>
            </a:lvl2pPr>
            <a:lvl3pPr>
              <a:defRPr sz="1600">
                <a:solidFill>
                  <a:schemeClr val="tx1"/>
                </a:solidFill>
              </a:defRPr>
            </a:lvl3pPr>
            <a:lvl4pPr>
              <a:defRPr sz="1600">
                <a:solidFill>
                  <a:schemeClr val="tx1"/>
                </a:solidFill>
              </a:defRPr>
            </a:lvl4pPr>
            <a:lvl5pPr>
              <a:defRPr sz="1600">
                <a:solidFill>
                  <a:schemeClr val="tx1"/>
                </a:solidFill>
              </a:defRPr>
            </a:lvl5pPr>
            <a:lvl6pPr>
              <a:defRPr sz="1600"/>
            </a:lvl6pPr>
            <a:lvl7pPr>
              <a:defRPr sz="1600"/>
            </a:lvl7pPr>
            <a:lvl8pPr>
              <a:defRPr sz="1600"/>
            </a:lvl8pPr>
            <a:lvl9pPr>
              <a:defRPr sz="16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862965" y="3549918"/>
            <a:ext cx="2846070" cy="2194036"/>
          </a:xfrm>
        </p:spPr>
        <p:txBody>
          <a:bodyPr anchor="t" anchorCtr="1">
            <a:normAutofit/>
          </a:bodyPr>
          <a:lstStyle>
            <a:lvl1pPr marL="0" indent="0" algn="ctr">
              <a:buNone/>
              <a:defRPr sz="1500">
                <a:solidFill>
                  <a:srgbClr val="FFFFFF"/>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9" name="Date Placeholder 8"/>
          <p:cNvSpPr>
            <a:spLocks noGrp="1"/>
          </p:cNvSpPr>
          <p:nvPr>
            <p:ph type="dt" sz="half" idx="10"/>
          </p:nvPr>
        </p:nvSpPr>
        <p:spPr/>
        <p:txBody>
          <a:bodyPr/>
          <a:lstStyle/>
          <a:p>
            <a:fld id="{37CA18EF-0847-43DA-91F8-E86396318AC2}" type="datetimeFigureOut">
              <a:rPr lang="en-GB" smtClean="0"/>
              <a:t>04/03/2020</a:t>
            </a:fld>
            <a:endParaRPr lang="en-GB"/>
          </a:p>
        </p:txBody>
      </p:sp>
      <p:sp>
        <p:nvSpPr>
          <p:cNvPr id="10" name="Footer Placeholder 9"/>
          <p:cNvSpPr>
            <a:spLocks noGrp="1"/>
          </p:cNvSpPr>
          <p:nvPr>
            <p:ph type="ftr" sz="quarter" idx="11"/>
          </p:nvPr>
        </p:nvSpPr>
        <p:spPr>
          <a:xfrm>
            <a:off x="640703" y="6236208"/>
            <a:ext cx="3806398" cy="320040"/>
          </a:xfrm>
        </p:spPr>
        <p:txBody>
          <a:bodyPr>
            <a:normAutofit/>
          </a:bodyPr>
          <a:lstStyle>
            <a:lvl1pPr>
              <a:defRPr>
                <a:solidFill>
                  <a:srgbClr val="FFFFFF">
                    <a:alpha val="70000"/>
                  </a:srgbClr>
                </a:solidFill>
              </a:defRPr>
            </a:lvl1pPr>
          </a:lstStyle>
          <a:p>
            <a:endParaRPr lang="en-GB"/>
          </a:p>
        </p:txBody>
      </p:sp>
      <p:sp>
        <p:nvSpPr>
          <p:cNvPr id="11" name="Slide Number Placeholder 10"/>
          <p:cNvSpPr>
            <a:spLocks noGrp="1"/>
          </p:cNvSpPr>
          <p:nvPr>
            <p:ph type="sldNum" sz="quarter" idx="12"/>
          </p:nvPr>
        </p:nvSpPr>
        <p:spPr/>
        <p:txBody>
          <a:bodyPr/>
          <a:lstStyle/>
          <a:p>
            <a:fld id="{2B986206-99FD-4B98-B06F-C20EE3AE2E4E}" type="slidenum">
              <a:rPr lang="en-GB" smtClean="0"/>
              <a:t>‹#›</a:t>
            </a:fld>
            <a:endParaRPr lang="en-GB"/>
          </a:p>
        </p:txBody>
      </p:sp>
    </p:spTree>
    <p:extLst>
      <p:ext uri="{BB962C8B-B14F-4D97-AF65-F5344CB8AC3E}">
        <p14:creationId xmlns:p14="http://schemas.microsoft.com/office/powerpoint/2010/main" val="381838035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18" name="Rectangle 17"/>
          <p:cNvSpPr/>
          <p:nvPr/>
        </p:nvSpPr>
        <p:spPr>
          <a:xfrm>
            <a:off x="1" y="0"/>
            <a:ext cx="4571999"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bwMode="blackWhite">
          <a:xfrm>
            <a:off x="640080" y="2243828"/>
            <a:ext cx="3291840" cy="1143000"/>
          </a:xfrm>
          <a:solidFill>
            <a:srgbClr val="FFFFFF"/>
          </a:solidFill>
          <a:ln>
            <a:solidFill>
              <a:srgbClr val="262626"/>
            </a:solidFill>
          </a:ln>
        </p:spPr>
        <p:txBody>
          <a:bodyPr anchor="ctr" anchorCtr="1">
            <a:noAutofit/>
          </a:bodyPr>
          <a:lstStyle>
            <a:lvl1pPr>
              <a:defRPr sz="2100">
                <a:solidFill>
                  <a:srgbClr val="262626"/>
                </a:solidFill>
              </a:defRPr>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4572000" y="-42172"/>
            <a:ext cx="4576573" cy="6858000"/>
          </a:xfrm>
          <a:solidFill>
            <a:schemeClr val="bg1">
              <a:lumMod val="75000"/>
            </a:schemeClr>
          </a:solidFill>
        </p:spPr>
        <p:txBody>
          <a:bodyPr anchor="t"/>
          <a:lstStyle>
            <a:lvl1pPr marL="0" indent="0">
              <a:buNone/>
              <a:defRPr sz="3200">
                <a:solidFill>
                  <a:schemeClr val="bg1">
                    <a:lumMod val="85000"/>
                    <a:lumOff val="15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862965" y="3549919"/>
            <a:ext cx="2846070" cy="2194037"/>
          </a:xfrm>
        </p:spPr>
        <p:txBody>
          <a:bodyPr anchor="t" anchorCtr="1">
            <a:normAutofit/>
          </a:bodyPr>
          <a:lstStyle>
            <a:lvl1pPr marL="0" indent="0" algn="ctr">
              <a:buNone/>
              <a:defRPr sz="1500">
                <a:solidFill>
                  <a:srgbClr val="FFFFFF"/>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8" name="Date Placeholder 7"/>
          <p:cNvSpPr>
            <a:spLocks noGrp="1"/>
          </p:cNvSpPr>
          <p:nvPr>
            <p:ph type="dt" sz="half" idx="10"/>
          </p:nvPr>
        </p:nvSpPr>
        <p:spPr/>
        <p:txBody>
          <a:bodyPr/>
          <a:lstStyle>
            <a:lvl1pPr>
              <a:defRPr>
                <a:solidFill>
                  <a:srgbClr val="FFFFFF"/>
                </a:solidFill>
                <a:effectLst>
                  <a:outerShdw blurRad="50800" dist="38100" dir="2700000" algn="tl" rotWithShape="0">
                    <a:prstClr val="black">
                      <a:alpha val="43000"/>
                    </a:prstClr>
                  </a:outerShdw>
                </a:effectLst>
              </a:defRPr>
            </a:lvl1pPr>
          </a:lstStyle>
          <a:p>
            <a:fld id="{37CA18EF-0847-43DA-91F8-E86396318AC2}" type="datetimeFigureOut">
              <a:rPr lang="en-GB" smtClean="0"/>
              <a:t>04/03/2020</a:t>
            </a:fld>
            <a:endParaRPr lang="en-GB"/>
          </a:p>
        </p:txBody>
      </p:sp>
      <p:sp>
        <p:nvSpPr>
          <p:cNvPr id="9" name="Footer Placeholder 8"/>
          <p:cNvSpPr>
            <a:spLocks noGrp="1"/>
          </p:cNvSpPr>
          <p:nvPr>
            <p:ph type="ftr" sz="quarter" idx="11"/>
          </p:nvPr>
        </p:nvSpPr>
        <p:spPr>
          <a:xfrm>
            <a:off x="640080" y="6236208"/>
            <a:ext cx="3803904" cy="320040"/>
          </a:xfrm>
        </p:spPr>
        <p:txBody>
          <a:bodyPr>
            <a:normAutofit/>
          </a:bodyPr>
          <a:lstStyle>
            <a:lvl1pPr>
              <a:defRPr>
                <a:solidFill>
                  <a:srgbClr val="FFFFFF">
                    <a:alpha val="70000"/>
                  </a:srgbClr>
                </a:solidFill>
              </a:defRPr>
            </a:lvl1pPr>
          </a:lstStyle>
          <a:p>
            <a:endParaRPr lang="en-GB"/>
          </a:p>
        </p:txBody>
      </p:sp>
      <p:sp>
        <p:nvSpPr>
          <p:cNvPr id="10" name="Slide Number Placeholder 9"/>
          <p:cNvSpPr>
            <a:spLocks noGrp="1"/>
          </p:cNvSpPr>
          <p:nvPr>
            <p:ph type="sldNum" sz="quarter" idx="12"/>
          </p:nvPr>
        </p:nvSpPr>
        <p:spPr/>
        <p:txBody>
          <a:bodyPr/>
          <a:lstStyle/>
          <a:p>
            <a:fld id="{2B986206-99FD-4B98-B06F-C20EE3AE2E4E}" type="slidenum">
              <a:rPr lang="en-GB" smtClean="0"/>
              <a:t>‹#›</a:t>
            </a:fld>
            <a:endParaRPr lang="en-GB"/>
          </a:p>
        </p:txBody>
      </p:sp>
    </p:spTree>
    <p:extLst>
      <p:ext uri="{BB962C8B-B14F-4D97-AF65-F5344CB8AC3E}">
        <p14:creationId xmlns:p14="http://schemas.microsoft.com/office/powerpoint/2010/main" val="356712377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bwMode="black">
          <a:xfrm>
            <a:off x="1606045" y="964692"/>
            <a:ext cx="5937755" cy="1188720"/>
          </a:xfrm>
          <a:prstGeom prst="rect">
            <a:avLst/>
          </a:prstGeom>
          <a:solidFill>
            <a:srgbClr val="FFFFFF"/>
          </a:solidFill>
          <a:ln w="31750" cap="sq">
            <a:solidFill>
              <a:srgbClr val="404040"/>
            </a:solidFill>
            <a:miter lim="800000"/>
          </a:ln>
        </p:spPr>
        <p:txBody>
          <a:bodyPr vert="horz" lIns="182880" tIns="182880" rIns="182880" bIns="18288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606045" y="2638045"/>
            <a:ext cx="5937755" cy="3101983"/>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5978943" y="6238816"/>
            <a:ext cx="2065310" cy="323968"/>
          </a:xfrm>
          <a:prstGeom prst="rect">
            <a:avLst/>
          </a:prstGeom>
        </p:spPr>
        <p:txBody>
          <a:bodyPr vert="horz" lIns="91440" tIns="45720" rIns="91440" bIns="45720" rtlCol="0" anchor="ctr"/>
          <a:lstStyle>
            <a:lvl1pPr algn="r">
              <a:defRPr sz="1000">
                <a:solidFill>
                  <a:schemeClr val="tx1">
                    <a:alpha val="70000"/>
                  </a:schemeClr>
                </a:solidFill>
              </a:defRPr>
            </a:lvl1pPr>
          </a:lstStyle>
          <a:p>
            <a:fld id="{37CA18EF-0847-43DA-91F8-E86396318AC2}" type="datetimeFigureOut">
              <a:rPr lang="en-GB" smtClean="0"/>
              <a:t>04/03/2020</a:t>
            </a:fld>
            <a:endParaRPr lang="en-GB"/>
          </a:p>
        </p:txBody>
      </p:sp>
      <p:sp>
        <p:nvSpPr>
          <p:cNvPr id="5" name="Footer Placeholder 4"/>
          <p:cNvSpPr>
            <a:spLocks noGrp="1"/>
          </p:cNvSpPr>
          <p:nvPr>
            <p:ph type="ftr" sz="quarter" idx="3"/>
          </p:nvPr>
        </p:nvSpPr>
        <p:spPr>
          <a:xfrm>
            <a:off x="1102239" y="6236208"/>
            <a:ext cx="4556664" cy="320040"/>
          </a:xfrm>
          <a:prstGeom prst="rect">
            <a:avLst/>
          </a:prstGeom>
        </p:spPr>
        <p:txBody>
          <a:bodyPr vert="horz" lIns="91440" tIns="45720" rIns="91440" bIns="45720" rtlCol="0" anchor="ctr"/>
          <a:lstStyle>
            <a:lvl1pPr algn="l">
              <a:defRPr sz="1000">
                <a:solidFill>
                  <a:schemeClr val="tx1">
                    <a:alpha val="70000"/>
                  </a:schemeClr>
                </a:solidFill>
              </a:defRPr>
            </a:lvl1pPr>
          </a:lstStyle>
          <a:p>
            <a:endParaRPr lang="en-GB"/>
          </a:p>
        </p:txBody>
      </p:sp>
      <p:sp>
        <p:nvSpPr>
          <p:cNvPr id="6" name="Slide Number Placeholder 5"/>
          <p:cNvSpPr>
            <a:spLocks noGrp="1"/>
          </p:cNvSpPr>
          <p:nvPr>
            <p:ph type="sldNum" sz="quarter" idx="4"/>
          </p:nvPr>
        </p:nvSpPr>
        <p:spPr>
          <a:xfrm>
            <a:off x="8240112" y="6217920"/>
            <a:ext cx="365760" cy="365760"/>
          </a:xfrm>
          <a:prstGeom prst="ellipse">
            <a:avLst/>
          </a:prstGeom>
          <a:solidFill>
            <a:srgbClr val="1D1D1D">
              <a:alpha val="69804"/>
            </a:srgbClr>
          </a:solidFill>
        </p:spPr>
        <p:txBody>
          <a:bodyPr vert="horz" lIns="18288" tIns="45720" rIns="18288" bIns="45720" rtlCol="0" anchor="ctr">
            <a:noAutofit/>
          </a:bodyPr>
          <a:lstStyle>
            <a:lvl1pPr algn="ctr">
              <a:defRPr sz="1100" spc="0" baseline="0">
                <a:solidFill>
                  <a:srgbClr val="FFFFFF"/>
                </a:solidFill>
              </a:defRPr>
            </a:lvl1pPr>
          </a:lstStyle>
          <a:p>
            <a:fld id="{2B986206-99FD-4B98-B06F-C20EE3AE2E4E}" type="slidenum">
              <a:rPr lang="en-GB" smtClean="0"/>
              <a:t>‹#›</a:t>
            </a:fld>
            <a:endParaRPr lang="en-GB"/>
          </a:p>
        </p:txBody>
      </p:sp>
    </p:spTree>
    <p:extLst>
      <p:ext uri="{BB962C8B-B14F-4D97-AF65-F5344CB8AC3E}">
        <p14:creationId xmlns:p14="http://schemas.microsoft.com/office/powerpoint/2010/main" val="1362656121"/>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defTabSz="914400" rtl="0" eaLnBrk="1" latinLnBrk="0" hangingPunct="1">
        <a:lnSpc>
          <a:spcPct val="90000"/>
        </a:lnSpc>
        <a:spcBef>
          <a:spcPct val="0"/>
        </a:spcBef>
        <a:buNone/>
        <a:defRPr sz="2600" kern="1200" cap="all" spc="200" baseline="0">
          <a:solidFill>
            <a:srgbClr val="262626"/>
          </a:solidFill>
          <a:latin typeface="+mj-lt"/>
          <a:ea typeface="+mj-ea"/>
          <a:cs typeface="+mj-cs"/>
        </a:defRPr>
      </a:lvl1pPr>
    </p:titleStyle>
    <p:bodyStyle>
      <a:lvl1pPr marL="228600" indent="-228600" algn="l" defTabSz="914400" rtl="0" eaLnBrk="1" latinLnBrk="0" hangingPunct="1">
        <a:lnSpc>
          <a:spcPct val="100000"/>
        </a:lnSpc>
        <a:spcBef>
          <a:spcPts val="1000"/>
        </a:spcBef>
        <a:buClr>
          <a:schemeClr val="accent2"/>
        </a:buClr>
        <a:buFont typeface="Arial" panose="020B0604020202020204" pitchFamily="34" charset="0"/>
        <a:buChar char="•"/>
        <a:defRPr sz="1800" kern="1200">
          <a:solidFill>
            <a:schemeClr val="tx1">
              <a:lumMod val="85000"/>
              <a:lumOff val="15000"/>
            </a:schemeClr>
          </a:solidFill>
          <a:latin typeface="+mn-lt"/>
          <a:ea typeface="+mn-ea"/>
          <a:cs typeface="+mn-cs"/>
        </a:defRPr>
      </a:lvl1pPr>
      <a:lvl2pPr marL="4572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2pPr>
      <a:lvl3pPr marL="6858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3pPr>
      <a:lvl4pPr marL="9144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4pPr>
      <a:lvl5pPr marL="11430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5pPr>
      <a:lvl6pPr marL="131445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6pPr>
      <a:lvl7pPr marL="14859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7pPr>
      <a:lvl8pPr marL="165735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8pPr>
      <a:lvl9pPr marL="18288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2" Type="http://schemas.openxmlformats.org/officeDocument/2006/relationships/image" Target="../media/image6.jfif"/><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9.png"/><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4.xml.rels><?xml version="1.0" encoding="UTF-8" standalone="yes"?>
<Relationships xmlns="http://schemas.openxmlformats.org/package/2006/relationships"><Relationship Id="rId2" Type="http://schemas.openxmlformats.org/officeDocument/2006/relationships/image" Target="../media/image15.emf"/><Relationship Id="rId1" Type="http://schemas.openxmlformats.org/officeDocument/2006/relationships/slideLayout" Target="../slideLayouts/slideLayout4.xml"/></Relationships>
</file>

<file path=ppt/slides/_rels/slide45.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4.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hyperlink" Target="https://eur01.safelinks.protection.outlook.com/?url=https%3A%2F%2Fwww.statped.no%2Flaringsressurs%2Fsprak-og-tale%2FSprak-6-16-screeningtest-av-sprakvansker-for-barn%2F&amp;amp;data=02%7C01%7C%7Cfda44a4bdb2846d2e73b08d7bb750082%7C1faf88fea9984c5b93c9210a11d9a5c2%7C0%7C1%7C637183983498743908&amp;amp;sdata=fwTtRVHcqXwFX6gxlcvverD7BJkLLizQk4ez9lJA2ik%3D&amp;amp;reserved=0" TargetMode="External"/><Relationship Id="rId2" Type="http://schemas.openxmlformats.org/officeDocument/2006/relationships/hyperlink" Target="https://eur01.safelinks.protection.outlook.com/?url=https%3A%2F%2Fwww.uv.uio.no%2Fisp%2Fom%2Foslo-assessment-intervention-and-learning-lab-o-aill%2Ftester%2Fsprakutvikling%2Fitpa.pdf&amp;amp;data=02%7C01%7C%7Cfda44a4bdb2846d2e73b08d7bb750082%7C1faf88fea9984c5b93c9210a11d9a5c2%7C0%7C1%7C637183983498743908&amp;amp;sdata=YHKZlbPvMeb%2BFsb9XfYrpKKDg%2BQQkpk0DjKnoX2I6Xg%3D&amp;amp;reserved=0" TargetMode="Externa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GB" dirty="0" smtClean="0"/>
              <a:t>Principles of assessment</a:t>
            </a:r>
            <a:endParaRPr lang="en-GB" b="1" dirty="0"/>
          </a:p>
        </p:txBody>
      </p:sp>
      <p:sp>
        <p:nvSpPr>
          <p:cNvPr id="3" name="Subtitle 2"/>
          <p:cNvSpPr>
            <a:spLocks noGrp="1"/>
          </p:cNvSpPr>
          <p:nvPr>
            <p:ph type="subTitle" idx="1"/>
          </p:nvPr>
        </p:nvSpPr>
        <p:spPr/>
        <p:txBody>
          <a:bodyPr/>
          <a:lstStyle/>
          <a:p>
            <a:r>
              <a:rPr lang="en-GB" dirty="0" smtClean="0"/>
              <a:t>Professor Courtenay </a:t>
            </a:r>
            <a:r>
              <a:rPr lang="en-GB" dirty="0" err="1" smtClean="0"/>
              <a:t>Norbury</a:t>
            </a:r>
            <a:endParaRPr lang="en-GB" dirty="0" smtClean="0"/>
          </a:p>
          <a:p>
            <a:r>
              <a:rPr lang="en-GB" dirty="0" smtClean="0"/>
              <a:t>March 2020</a:t>
            </a:r>
            <a:endParaRPr lang="en-GB" dirty="0"/>
          </a:p>
        </p:txBody>
      </p:sp>
    </p:spTree>
    <p:extLst>
      <p:ext uri="{BB962C8B-B14F-4D97-AF65-F5344CB8AC3E}">
        <p14:creationId xmlns:p14="http://schemas.microsoft.com/office/powerpoint/2010/main" val="299918856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CATALISE consortium </a:t>
            </a:r>
            <a:r>
              <a:rPr lang="en-GB" dirty="0" smtClean="0"/>
              <a:t/>
            </a:r>
            <a:br>
              <a:rPr lang="en-GB" dirty="0" smtClean="0"/>
            </a:br>
            <a:r>
              <a:rPr lang="en-GB" sz="2400" dirty="0" smtClean="0"/>
              <a:t>(</a:t>
            </a:r>
            <a:r>
              <a:rPr lang="en-GB" sz="2400" dirty="0"/>
              <a:t>Bishop et al., 2016)</a:t>
            </a:r>
            <a:r>
              <a:rPr lang="en-GB" dirty="0"/>
              <a:t>:</a:t>
            </a:r>
          </a:p>
        </p:txBody>
      </p:sp>
      <p:sp>
        <p:nvSpPr>
          <p:cNvPr id="3" name="Content Placeholder 2"/>
          <p:cNvSpPr>
            <a:spLocks noGrp="1"/>
          </p:cNvSpPr>
          <p:nvPr>
            <p:ph idx="1"/>
          </p:nvPr>
        </p:nvSpPr>
        <p:spPr>
          <a:xfrm>
            <a:off x="628650" y="2926079"/>
            <a:ext cx="7886700" cy="3727269"/>
          </a:xfrm>
        </p:spPr>
        <p:txBody>
          <a:bodyPr>
            <a:normAutofit/>
          </a:bodyPr>
          <a:lstStyle/>
          <a:p>
            <a:r>
              <a:rPr lang="en-GB" dirty="0" smtClean="0"/>
              <a:t>International, inter-disciplinary consortium of experts in language disorder (including SLTs, education, psychology, parent organisations)</a:t>
            </a:r>
          </a:p>
          <a:p>
            <a:endParaRPr lang="en-GB" dirty="0" smtClean="0"/>
          </a:p>
          <a:p>
            <a:r>
              <a:rPr lang="en-GB" dirty="0" smtClean="0"/>
              <a:t>“</a:t>
            </a:r>
            <a:r>
              <a:rPr lang="en-GB" b="1" dirty="0"/>
              <a:t>We recommend reliance on concerns expressed by those </a:t>
            </a:r>
            <a:r>
              <a:rPr lang="en-GB" b="1" dirty="0" smtClean="0"/>
              <a:t>who know </a:t>
            </a:r>
            <a:r>
              <a:rPr lang="en-GB" b="1" dirty="0"/>
              <a:t>the child rather than universal </a:t>
            </a:r>
            <a:r>
              <a:rPr lang="en-GB" b="1" dirty="0" smtClean="0"/>
              <a:t>screening</a:t>
            </a:r>
            <a:r>
              <a:rPr lang="en-GB" dirty="0" smtClean="0"/>
              <a:t>…</a:t>
            </a:r>
            <a:r>
              <a:rPr lang="en-GB" dirty="0"/>
              <a:t>Although screening has been introduced in some places, there is concern that universal </a:t>
            </a:r>
            <a:r>
              <a:rPr lang="en-GB" dirty="0" smtClean="0"/>
              <a:t>screening for </a:t>
            </a:r>
            <a:r>
              <a:rPr lang="en-GB" dirty="0"/>
              <a:t>language impairment is not advisable in toddlers, because early language delay </a:t>
            </a:r>
            <a:r>
              <a:rPr lang="en-GB" dirty="0" smtClean="0"/>
              <a:t>often resolves </a:t>
            </a:r>
            <a:r>
              <a:rPr lang="en-GB" dirty="0"/>
              <a:t>and currently available tests lack adequate sensitivity and specificity for predicting </a:t>
            </a:r>
            <a:r>
              <a:rPr lang="en-GB" dirty="0" smtClean="0"/>
              <a:t>longer-term problems.” </a:t>
            </a:r>
            <a:endParaRPr lang="en-GB" dirty="0"/>
          </a:p>
          <a:p>
            <a:endParaRPr lang="en-GB" dirty="0"/>
          </a:p>
          <a:p>
            <a:pPr marL="0" indent="0">
              <a:buNone/>
            </a:pPr>
            <a:endParaRPr lang="en-GB" dirty="0"/>
          </a:p>
        </p:txBody>
      </p:sp>
    </p:spTree>
    <p:extLst>
      <p:ext uri="{BB962C8B-B14F-4D97-AF65-F5344CB8AC3E}">
        <p14:creationId xmlns:p14="http://schemas.microsoft.com/office/powerpoint/2010/main" val="168946873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1203840" y="1370744"/>
            <a:ext cx="6939520" cy="1645920"/>
          </a:xfrm>
        </p:spPr>
        <p:txBody>
          <a:bodyPr>
            <a:normAutofit fontScale="90000"/>
          </a:bodyPr>
          <a:lstStyle/>
          <a:p>
            <a:r>
              <a:rPr lang="en-GB" dirty="0" smtClean="0"/>
              <a:t>Is screening for </a:t>
            </a:r>
            <a:r>
              <a:rPr lang="en-GB" dirty="0" smtClean="0"/>
              <a:t>older (school-aged) </a:t>
            </a:r>
            <a:r>
              <a:rPr lang="en-GB" dirty="0" smtClean="0"/>
              <a:t>children more accurate?</a:t>
            </a:r>
            <a:endParaRPr lang="en-GB" dirty="0"/>
          </a:p>
        </p:txBody>
      </p:sp>
      <p:sp>
        <p:nvSpPr>
          <p:cNvPr id="5" name="Subtitle 4"/>
          <p:cNvSpPr>
            <a:spLocks noGrp="1"/>
          </p:cNvSpPr>
          <p:nvPr>
            <p:ph type="subTitle" idx="1"/>
          </p:nvPr>
        </p:nvSpPr>
        <p:spPr>
          <a:xfrm>
            <a:off x="1102240" y="3220720"/>
            <a:ext cx="6874811" cy="2814320"/>
          </a:xfrm>
        </p:spPr>
        <p:txBody>
          <a:bodyPr>
            <a:normAutofit lnSpcReduction="10000"/>
          </a:bodyPr>
          <a:lstStyle/>
          <a:p>
            <a:r>
              <a:rPr lang="en-GB" dirty="0" err="1"/>
              <a:t>Helland</a:t>
            </a:r>
            <a:r>
              <a:rPr lang="en-GB" dirty="0"/>
              <a:t>, W. A., </a:t>
            </a:r>
            <a:r>
              <a:rPr lang="en-GB" dirty="0" err="1"/>
              <a:t>Biringer</a:t>
            </a:r>
            <a:r>
              <a:rPr lang="en-GB" dirty="0"/>
              <a:t>, E. V. A., </a:t>
            </a:r>
            <a:r>
              <a:rPr lang="en-GB" dirty="0" err="1"/>
              <a:t>Helland</a:t>
            </a:r>
            <a:r>
              <a:rPr lang="en-GB" dirty="0"/>
              <a:t>, T., &amp; </a:t>
            </a:r>
            <a:r>
              <a:rPr lang="en-GB" dirty="0" err="1"/>
              <a:t>Heimann</a:t>
            </a:r>
            <a:r>
              <a:rPr lang="en-GB" dirty="0"/>
              <a:t>, M. (2009). The usability of a Norwegian adaptation of the Children's Communication Checklist Second Edition (CCC‐2) in differentiating between language impaired and non‐language impaired 6‐to 12‐year‐olds. </a:t>
            </a:r>
            <a:r>
              <a:rPr lang="en-GB" i="1" dirty="0"/>
              <a:t>Scandinavian Journal of Psychology</a:t>
            </a:r>
            <a:r>
              <a:rPr lang="en-GB" dirty="0"/>
              <a:t>, 50(3), 287-292.</a:t>
            </a:r>
          </a:p>
          <a:p>
            <a:r>
              <a:rPr lang="en-GB" dirty="0" err="1"/>
              <a:t>Klem</a:t>
            </a:r>
            <a:r>
              <a:rPr lang="en-GB" dirty="0"/>
              <a:t> M., </a:t>
            </a:r>
            <a:r>
              <a:rPr lang="en-GB" dirty="0" err="1"/>
              <a:t>Hagtvet</a:t>
            </a:r>
            <a:r>
              <a:rPr lang="en-GB" dirty="0"/>
              <a:t> B., Hulme C., </a:t>
            </a:r>
            <a:r>
              <a:rPr lang="en-GB" dirty="0" err="1"/>
              <a:t>Gustafsson</a:t>
            </a:r>
            <a:r>
              <a:rPr lang="en-GB" dirty="0"/>
              <a:t> JE. (2016). Screening for Language Delay: Growth Trajectories of Language Ability in Low- and High-Performing Children. </a:t>
            </a:r>
            <a:r>
              <a:rPr lang="en-GB" i="1" dirty="0"/>
              <a:t>Journal of Speech, Language, and Hearing Research</a:t>
            </a:r>
            <a:r>
              <a:rPr lang="en-GB" dirty="0"/>
              <a:t>, 59(5):1035-1045. </a:t>
            </a:r>
            <a:r>
              <a:rPr lang="en-GB" dirty="0" err="1"/>
              <a:t>doi</a:t>
            </a:r>
            <a:r>
              <a:rPr lang="en-GB" dirty="0"/>
              <a:t>: 10.1044/2016_JSLHR-L-15-0289.</a:t>
            </a:r>
          </a:p>
          <a:p>
            <a:endParaRPr lang="en-GB" dirty="0"/>
          </a:p>
        </p:txBody>
      </p:sp>
    </p:spTree>
    <p:extLst>
      <p:ext uri="{BB962C8B-B14F-4D97-AF65-F5344CB8AC3E}">
        <p14:creationId xmlns:p14="http://schemas.microsoft.com/office/powerpoint/2010/main" val="92300665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err="1" smtClean="0"/>
              <a:t>Helland</a:t>
            </a:r>
            <a:r>
              <a:rPr lang="en-GB" dirty="0" smtClean="0"/>
              <a:t> et al. (2009)</a:t>
            </a:r>
            <a:endParaRPr lang="en-GB" dirty="0"/>
          </a:p>
        </p:txBody>
      </p:sp>
      <p:graphicFrame>
        <p:nvGraphicFramePr>
          <p:cNvPr id="4" name="Content Placeholder 4"/>
          <p:cNvGraphicFramePr>
            <a:graphicFrameLocks/>
          </p:cNvGraphicFramePr>
          <p:nvPr>
            <p:extLst>
              <p:ext uri="{D42A27DB-BD31-4B8C-83A1-F6EECF244321}">
                <p14:modId xmlns:p14="http://schemas.microsoft.com/office/powerpoint/2010/main" val="2589320296"/>
              </p:ext>
            </p:extLst>
          </p:nvPr>
        </p:nvGraphicFramePr>
        <p:xfrm>
          <a:off x="1606045" y="2324537"/>
          <a:ext cx="3368584" cy="4297680"/>
        </p:xfrm>
        <a:graphic>
          <a:graphicData uri="http://schemas.openxmlformats.org/drawingml/2006/table">
            <a:tbl>
              <a:tblPr firstRow="1" bandRow="1">
                <a:tableStyleId>{5C22544A-7EE6-4342-B048-85BDC9FD1C3A}</a:tableStyleId>
              </a:tblPr>
              <a:tblGrid>
                <a:gridCol w="3368584">
                  <a:extLst>
                    <a:ext uri="{9D8B030D-6E8A-4147-A177-3AD203B41FA5}">
                      <a16:colId xmlns:a16="http://schemas.microsoft.com/office/drawing/2014/main" val="3257228928"/>
                    </a:ext>
                  </a:extLst>
                </a:gridCol>
              </a:tblGrid>
              <a:tr h="309667">
                <a:tc>
                  <a:txBody>
                    <a:bodyPr/>
                    <a:lstStyle/>
                    <a:p>
                      <a:r>
                        <a:rPr lang="en-GB" sz="1800" dirty="0" smtClean="0"/>
                        <a:t>Children’s Communication Checklist-2 (Bishop, 2003)</a:t>
                      </a:r>
                      <a:endParaRPr lang="en-GB" sz="1800" dirty="0"/>
                    </a:p>
                  </a:txBody>
                  <a:tcPr/>
                </a:tc>
                <a:extLst>
                  <a:ext uri="{0D108BD9-81ED-4DB2-BD59-A6C34878D82A}">
                    <a16:rowId xmlns:a16="http://schemas.microsoft.com/office/drawing/2014/main" val="3976462444"/>
                  </a:ext>
                </a:extLst>
              </a:tr>
              <a:tr h="309667">
                <a:tc>
                  <a:txBody>
                    <a:bodyPr/>
                    <a:lstStyle/>
                    <a:p>
                      <a:r>
                        <a:rPr lang="en-GB" sz="1800" dirty="0" smtClean="0"/>
                        <a:t>Speech</a:t>
                      </a:r>
                      <a:endParaRPr lang="en-GB" sz="1800" dirty="0"/>
                    </a:p>
                  </a:txBody>
                  <a:tcPr/>
                </a:tc>
                <a:extLst>
                  <a:ext uri="{0D108BD9-81ED-4DB2-BD59-A6C34878D82A}">
                    <a16:rowId xmlns:a16="http://schemas.microsoft.com/office/drawing/2014/main" val="1001632010"/>
                  </a:ext>
                </a:extLst>
              </a:tr>
              <a:tr h="309667">
                <a:tc>
                  <a:txBody>
                    <a:bodyPr/>
                    <a:lstStyle/>
                    <a:p>
                      <a:r>
                        <a:rPr lang="en-GB" sz="1800" dirty="0" smtClean="0"/>
                        <a:t>Semantics</a:t>
                      </a:r>
                      <a:endParaRPr lang="en-GB" sz="1800" dirty="0"/>
                    </a:p>
                  </a:txBody>
                  <a:tcPr/>
                </a:tc>
                <a:extLst>
                  <a:ext uri="{0D108BD9-81ED-4DB2-BD59-A6C34878D82A}">
                    <a16:rowId xmlns:a16="http://schemas.microsoft.com/office/drawing/2014/main" val="1908540775"/>
                  </a:ext>
                </a:extLst>
              </a:tr>
              <a:tr h="309667">
                <a:tc>
                  <a:txBody>
                    <a:bodyPr/>
                    <a:lstStyle/>
                    <a:p>
                      <a:r>
                        <a:rPr lang="en-GB" sz="1800" dirty="0" smtClean="0"/>
                        <a:t>Grammar</a:t>
                      </a:r>
                      <a:endParaRPr lang="en-GB" sz="1800" dirty="0"/>
                    </a:p>
                  </a:txBody>
                  <a:tcPr/>
                </a:tc>
                <a:extLst>
                  <a:ext uri="{0D108BD9-81ED-4DB2-BD59-A6C34878D82A}">
                    <a16:rowId xmlns:a16="http://schemas.microsoft.com/office/drawing/2014/main" val="733609312"/>
                  </a:ext>
                </a:extLst>
              </a:tr>
              <a:tr h="309667">
                <a:tc>
                  <a:txBody>
                    <a:bodyPr/>
                    <a:lstStyle/>
                    <a:p>
                      <a:r>
                        <a:rPr lang="en-GB" sz="1800" dirty="0" smtClean="0"/>
                        <a:t>Coherence</a:t>
                      </a:r>
                      <a:endParaRPr lang="en-GB" sz="1800" dirty="0"/>
                    </a:p>
                  </a:txBody>
                  <a:tcPr/>
                </a:tc>
                <a:extLst>
                  <a:ext uri="{0D108BD9-81ED-4DB2-BD59-A6C34878D82A}">
                    <a16:rowId xmlns:a16="http://schemas.microsoft.com/office/drawing/2014/main" val="1474190520"/>
                  </a:ext>
                </a:extLst>
              </a:tr>
              <a:tr h="309667">
                <a:tc>
                  <a:txBody>
                    <a:bodyPr/>
                    <a:lstStyle/>
                    <a:p>
                      <a:r>
                        <a:rPr lang="en-GB" sz="1800" dirty="0" smtClean="0"/>
                        <a:t>Initiation</a:t>
                      </a:r>
                      <a:endParaRPr lang="en-GB" sz="1800" dirty="0"/>
                    </a:p>
                  </a:txBody>
                  <a:tcPr/>
                </a:tc>
                <a:extLst>
                  <a:ext uri="{0D108BD9-81ED-4DB2-BD59-A6C34878D82A}">
                    <a16:rowId xmlns:a16="http://schemas.microsoft.com/office/drawing/2014/main" val="3345828355"/>
                  </a:ext>
                </a:extLst>
              </a:tr>
              <a:tr h="309667">
                <a:tc>
                  <a:txBody>
                    <a:bodyPr/>
                    <a:lstStyle/>
                    <a:p>
                      <a:r>
                        <a:rPr lang="en-GB" sz="1800" dirty="0" smtClean="0"/>
                        <a:t>Use of context</a:t>
                      </a:r>
                      <a:endParaRPr lang="en-GB" sz="1800" dirty="0"/>
                    </a:p>
                  </a:txBody>
                  <a:tcPr/>
                </a:tc>
                <a:extLst>
                  <a:ext uri="{0D108BD9-81ED-4DB2-BD59-A6C34878D82A}">
                    <a16:rowId xmlns:a16="http://schemas.microsoft.com/office/drawing/2014/main" val="1386174195"/>
                  </a:ext>
                </a:extLst>
              </a:tr>
              <a:tr h="303144">
                <a:tc>
                  <a:txBody>
                    <a:bodyPr/>
                    <a:lstStyle/>
                    <a:p>
                      <a:r>
                        <a:rPr lang="en-GB" sz="1800" dirty="0" smtClean="0"/>
                        <a:t>Non-verbal communication</a:t>
                      </a:r>
                      <a:endParaRPr lang="en-GB" sz="1800" dirty="0"/>
                    </a:p>
                  </a:txBody>
                  <a:tcPr/>
                </a:tc>
                <a:extLst>
                  <a:ext uri="{0D108BD9-81ED-4DB2-BD59-A6C34878D82A}">
                    <a16:rowId xmlns:a16="http://schemas.microsoft.com/office/drawing/2014/main" val="1085701383"/>
                  </a:ext>
                </a:extLst>
              </a:tr>
              <a:tr h="309667">
                <a:tc>
                  <a:txBody>
                    <a:bodyPr/>
                    <a:lstStyle/>
                    <a:p>
                      <a:r>
                        <a:rPr lang="en-GB" sz="1800" dirty="0" smtClean="0"/>
                        <a:t>Stereotyped</a:t>
                      </a:r>
                      <a:r>
                        <a:rPr lang="en-GB" sz="1800" baseline="0" dirty="0" smtClean="0"/>
                        <a:t> language</a:t>
                      </a:r>
                      <a:endParaRPr lang="en-GB" sz="1800" dirty="0"/>
                    </a:p>
                  </a:txBody>
                  <a:tcPr/>
                </a:tc>
                <a:extLst>
                  <a:ext uri="{0D108BD9-81ED-4DB2-BD59-A6C34878D82A}">
                    <a16:rowId xmlns:a16="http://schemas.microsoft.com/office/drawing/2014/main" val="2109216856"/>
                  </a:ext>
                </a:extLst>
              </a:tr>
              <a:tr h="309667">
                <a:tc>
                  <a:txBody>
                    <a:bodyPr/>
                    <a:lstStyle/>
                    <a:p>
                      <a:r>
                        <a:rPr lang="en-GB" sz="1800" dirty="0" smtClean="0"/>
                        <a:t>Social Relationships</a:t>
                      </a:r>
                      <a:endParaRPr lang="en-GB" sz="1800" dirty="0"/>
                    </a:p>
                  </a:txBody>
                  <a:tcPr/>
                </a:tc>
                <a:extLst>
                  <a:ext uri="{0D108BD9-81ED-4DB2-BD59-A6C34878D82A}">
                    <a16:rowId xmlns:a16="http://schemas.microsoft.com/office/drawing/2014/main" val="1222651166"/>
                  </a:ext>
                </a:extLst>
              </a:tr>
              <a:tr h="309667">
                <a:tc>
                  <a:txBody>
                    <a:bodyPr/>
                    <a:lstStyle/>
                    <a:p>
                      <a:r>
                        <a:rPr lang="en-GB" sz="1800" dirty="0" smtClean="0"/>
                        <a:t>Interests</a:t>
                      </a:r>
                      <a:endParaRPr lang="en-GB" sz="1800" dirty="0"/>
                    </a:p>
                  </a:txBody>
                  <a:tcPr/>
                </a:tc>
                <a:extLst>
                  <a:ext uri="{0D108BD9-81ED-4DB2-BD59-A6C34878D82A}">
                    <a16:rowId xmlns:a16="http://schemas.microsoft.com/office/drawing/2014/main" val="526304314"/>
                  </a:ext>
                </a:extLst>
              </a:tr>
            </a:tbl>
          </a:graphicData>
        </a:graphic>
      </p:graphicFrame>
      <p:sp>
        <p:nvSpPr>
          <p:cNvPr id="6" name="Rectangle 5"/>
          <p:cNvSpPr/>
          <p:nvPr/>
        </p:nvSpPr>
        <p:spPr>
          <a:xfrm>
            <a:off x="1606045" y="2952206"/>
            <a:ext cx="3368584" cy="2960914"/>
          </a:xfrm>
          <a:prstGeom prst="rect">
            <a:avLst/>
          </a:prstGeom>
          <a:no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t>c</a:t>
            </a:r>
            <a:endParaRPr lang="en-GB" dirty="0"/>
          </a:p>
        </p:txBody>
      </p:sp>
      <p:sp>
        <p:nvSpPr>
          <p:cNvPr id="7" name="Rectangle 6"/>
          <p:cNvSpPr/>
          <p:nvPr/>
        </p:nvSpPr>
        <p:spPr>
          <a:xfrm>
            <a:off x="5198331" y="2952206"/>
            <a:ext cx="3368584" cy="2960914"/>
          </a:xfrm>
          <a:prstGeom prst="rect">
            <a:avLst/>
          </a:prstGeom>
          <a:no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gn="ctr">
              <a:buFont typeface="Arial" panose="020B0604020202020204" pitchFamily="34" charset="0"/>
              <a:buChar char="•"/>
            </a:pPr>
            <a:r>
              <a:rPr lang="en-GB" dirty="0" smtClean="0"/>
              <a:t>c</a:t>
            </a:r>
            <a:endParaRPr lang="en-GB" dirty="0"/>
          </a:p>
        </p:txBody>
      </p:sp>
      <p:sp>
        <p:nvSpPr>
          <p:cNvPr id="8" name="TextBox 7"/>
          <p:cNvSpPr txBox="1"/>
          <p:nvPr/>
        </p:nvSpPr>
        <p:spPr>
          <a:xfrm>
            <a:off x="5320937" y="3126377"/>
            <a:ext cx="3245978" cy="2308324"/>
          </a:xfrm>
          <a:prstGeom prst="rect">
            <a:avLst/>
          </a:prstGeom>
          <a:noFill/>
        </p:spPr>
        <p:txBody>
          <a:bodyPr wrap="square" rtlCol="0">
            <a:spAutoFit/>
          </a:bodyPr>
          <a:lstStyle/>
          <a:p>
            <a:r>
              <a:rPr lang="en-GB" dirty="0" smtClean="0"/>
              <a:t>General Communication Composite: </a:t>
            </a:r>
          </a:p>
          <a:p>
            <a:endParaRPr lang="en-GB" dirty="0"/>
          </a:p>
          <a:p>
            <a:r>
              <a:rPr lang="en-GB" dirty="0" smtClean="0"/>
              <a:t>Sum of scaled scores (each with mean of 10 and SD of 3)</a:t>
            </a:r>
          </a:p>
          <a:p>
            <a:endParaRPr lang="en-GB" dirty="0"/>
          </a:p>
          <a:p>
            <a:r>
              <a:rPr lang="en-GB" dirty="0" smtClean="0"/>
              <a:t>Cut-off of 64 or below = 10</a:t>
            </a:r>
            <a:r>
              <a:rPr lang="en-GB" baseline="30000" dirty="0" smtClean="0"/>
              <a:t>th</a:t>
            </a:r>
            <a:r>
              <a:rPr lang="en-GB" dirty="0" smtClean="0"/>
              <a:t> centile</a:t>
            </a:r>
            <a:endParaRPr lang="en-GB" dirty="0"/>
          </a:p>
        </p:txBody>
      </p:sp>
    </p:spTree>
    <p:extLst>
      <p:ext uri="{BB962C8B-B14F-4D97-AF65-F5344CB8AC3E}">
        <p14:creationId xmlns:p14="http://schemas.microsoft.com/office/powerpoint/2010/main" val="292353141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62502" y="729561"/>
            <a:ext cx="5937755" cy="1188720"/>
          </a:xfrm>
        </p:spPr>
        <p:txBody>
          <a:bodyPr/>
          <a:lstStyle/>
          <a:p>
            <a:r>
              <a:rPr lang="en-GB" dirty="0" err="1" smtClean="0"/>
              <a:t>Helland</a:t>
            </a:r>
            <a:r>
              <a:rPr lang="en-GB" dirty="0" smtClean="0"/>
              <a:t> et al. (2009)</a:t>
            </a:r>
            <a:endParaRPr lang="en-GB" dirty="0"/>
          </a:p>
        </p:txBody>
      </p:sp>
      <p:sp>
        <p:nvSpPr>
          <p:cNvPr id="3" name="Content Placeholder 2"/>
          <p:cNvSpPr>
            <a:spLocks noGrp="1"/>
          </p:cNvSpPr>
          <p:nvPr>
            <p:ph idx="1"/>
          </p:nvPr>
        </p:nvSpPr>
        <p:spPr>
          <a:xfrm>
            <a:off x="957943" y="2124891"/>
            <a:ext cx="7726679" cy="4537166"/>
          </a:xfrm>
        </p:spPr>
        <p:txBody>
          <a:bodyPr>
            <a:normAutofit lnSpcReduction="10000"/>
          </a:bodyPr>
          <a:lstStyle/>
          <a:p>
            <a:r>
              <a:rPr lang="en-GB" dirty="0" smtClean="0"/>
              <a:t>153 participants aged 6-12 years (included children with co-occurring conditions)</a:t>
            </a:r>
          </a:p>
          <a:p>
            <a:pPr lvl="1"/>
            <a:r>
              <a:rPr lang="en-GB" dirty="0" smtClean="0"/>
              <a:t>45 LD (referred for evaluation and judged by psychology/</a:t>
            </a:r>
            <a:r>
              <a:rPr lang="en-GB" dirty="0" err="1" smtClean="0"/>
              <a:t>logoped</a:t>
            </a:r>
            <a:r>
              <a:rPr lang="en-GB" dirty="0" smtClean="0"/>
              <a:t> to have language impairment)</a:t>
            </a:r>
          </a:p>
          <a:p>
            <a:pPr lvl="1"/>
            <a:r>
              <a:rPr lang="en-GB" dirty="0" smtClean="0"/>
              <a:t>108 TD (no reported communication issues, parents/teachers)</a:t>
            </a:r>
          </a:p>
          <a:p>
            <a:pPr lvl="1"/>
            <a:endParaRPr lang="en-GB" dirty="0"/>
          </a:p>
          <a:p>
            <a:r>
              <a:rPr lang="en-GB" dirty="0" smtClean="0"/>
              <a:t>Sensitivity = .86 (86% of LD correctly identified)</a:t>
            </a:r>
          </a:p>
          <a:p>
            <a:r>
              <a:rPr lang="en-GB" dirty="0" smtClean="0"/>
              <a:t>Specificity = .91 (91% of TD correctly identified)</a:t>
            </a:r>
          </a:p>
          <a:p>
            <a:r>
              <a:rPr lang="en-GB" dirty="0" smtClean="0"/>
              <a:t>PPV not reported</a:t>
            </a:r>
          </a:p>
          <a:p>
            <a:r>
              <a:rPr lang="en-GB" dirty="0" smtClean="0"/>
              <a:t>NOTE: diagnostic classification occurred before the screen; teacher ratings not available for the TD children</a:t>
            </a:r>
            <a:endParaRPr lang="en-GB" dirty="0" smtClean="0"/>
          </a:p>
          <a:p>
            <a:endParaRPr lang="en-GB" dirty="0"/>
          </a:p>
          <a:p>
            <a:r>
              <a:rPr lang="en-GB" dirty="0" smtClean="0"/>
              <a:t>Parent-teacher agreement ranged from .44 to .76</a:t>
            </a:r>
            <a:endParaRPr lang="en-GB" dirty="0"/>
          </a:p>
        </p:txBody>
      </p:sp>
    </p:spTree>
    <p:extLst>
      <p:ext uri="{BB962C8B-B14F-4D97-AF65-F5344CB8AC3E}">
        <p14:creationId xmlns:p14="http://schemas.microsoft.com/office/powerpoint/2010/main" val="320626925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Taking base rates into account</a:t>
            </a:r>
            <a:endParaRPr lang="en-GB" dirty="0"/>
          </a:p>
        </p:txBody>
      </p:sp>
      <p:sp>
        <p:nvSpPr>
          <p:cNvPr id="3" name="Content Placeholder 2"/>
          <p:cNvSpPr>
            <a:spLocks noGrp="1"/>
          </p:cNvSpPr>
          <p:nvPr>
            <p:ph idx="1"/>
          </p:nvPr>
        </p:nvSpPr>
        <p:spPr/>
        <p:txBody>
          <a:bodyPr/>
          <a:lstStyle/>
          <a:p>
            <a:r>
              <a:rPr lang="en-GB" dirty="0" smtClean="0"/>
              <a:t>Your school has 1000 children aged 6-12 years on role. Assuming a prevalence rate of 10%, and sensitivity of .86 / specificity of .91:</a:t>
            </a:r>
          </a:p>
          <a:p>
            <a:endParaRPr lang="en-GB" dirty="0" smtClean="0"/>
          </a:p>
          <a:p>
            <a:r>
              <a:rPr lang="en-GB" dirty="0" smtClean="0"/>
              <a:t>How many children with language disorder will be identified?</a:t>
            </a:r>
          </a:p>
          <a:p>
            <a:r>
              <a:rPr lang="en-GB" dirty="0" smtClean="0"/>
              <a:t>How many false-positives will there be?</a:t>
            </a:r>
          </a:p>
          <a:p>
            <a:r>
              <a:rPr lang="en-GB" dirty="0" smtClean="0"/>
              <a:t>How many children with language disorder will be missed?</a:t>
            </a:r>
            <a:endParaRPr lang="en-GB" dirty="0"/>
          </a:p>
        </p:txBody>
      </p:sp>
    </p:spTree>
    <p:extLst>
      <p:ext uri="{BB962C8B-B14F-4D97-AF65-F5344CB8AC3E}">
        <p14:creationId xmlns:p14="http://schemas.microsoft.com/office/powerpoint/2010/main" val="348750819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err="1" smtClean="0"/>
              <a:t>Klem</a:t>
            </a:r>
            <a:r>
              <a:rPr lang="en-GB" dirty="0" smtClean="0"/>
              <a:t> et al. (2015)</a:t>
            </a:r>
            <a:endParaRPr lang="en-GB" dirty="0"/>
          </a:p>
        </p:txBody>
      </p:sp>
      <p:sp>
        <p:nvSpPr>
          <p:cNvPr id="3" name="Content Placeholder 2"/>
          <p:cNvSpPr>
            <a:spLocks noGrp="1"/>
          </p:cNvSpPr>
          <p:nvPr>
            <p:ph idx="1"/>
          </p:nvPr>
        </p:nvSpPr>
        <p:spPr>
          <a:xfrm>
            <a:off x="1010195" y="2638045"/>
            <a:ext cx="7323908" cy="3101983"/>
          </a:xfrm>
        </p:spPr>
        <p:txBody>
          <a:bodyPr/>
          <a:lstStyle/>
          <a:p>
            <a:r>
              <a:rPr lang="en-GB" dirty="0" smtClean="0"/>
              <a:t>Longer term predictive value of LANGUAGE4 – universal health screening for language delay administered to all 4-year-olds in Norway</a:t>
            </a:r>
          </a:p>
          <a:p>
            <a:r>
              <a:rPr lang="en-GB" dirty="0" err="1" smtClean="0"/>
              <a:t>Klem</a:t>
            </a:r>
            <a:r>
              <a:rPr lang="en-GB" dirty="0" smtClean="0"/>
              <a:t> et al. use </a:t>
            </a:r>
            <a:r>
              <a:rPr lang="en-GB" dirty="0" smtClean="0"/>
              <a:t>a statistical technique that takes account of measurement </a:t>
            </a:r>
            <a:r>
              <a:rPr lang="en-GB" dirty="0" smtClean="0"/>
              <a:t>error</a:t>
            </a:r>
          </a:p>
          <a:p>
            <a:pPr lvl="1"/>
            <a:r>
              <a:rPr lang="en-GB" dirty="0" smtClean="0"/>
              <a:t>Stability of a latent language construct</a:t>
            </a:r>
          </a:p>
          <a:p>
            <a:pPr lvl="1"/>
            <a:r>
              <a:rPr lang="en-GB" dirty="0" smtClean="0"/>
              <a:t>Latent growth trajectories</a:t>
            </a:r>
            <a:endParaRPr lang="en-GB" dirty="0" smtClean="0"/>
          </a:p>
          <a:p>
            <a:r>
              <a:rPr lang="en-GB" dirty="0" smtClean="0"/>
              <a:t>Screened 600 4-year-olds</a:t>
            </a:r>
          </a:p>
          <a:p>
            <a:r>
              <a:rPr lang="en-GB" dirty="0" smtClean="0"/>
              <a:t>Tested ~200 children at three later </a:t>
            </a:r>
            <a:r>
              <a:rPr lang="en-GB" dirty="0" err="1" smtClean="0"/>
              <a:t>timepoints</a:t>
            </a:r>
            <a:endParaRPr lang="en-GB" dirty="0" smtClean="0"/>
          </a:p>
          <a:p>
            <a:endParaRPr lang="en-GB" dirty="0" smtClean="0"/>
          </a:p>
          <a:p>
            <a:endParaRPr lang="en-GB" dirty="0"/>
          </a:p>
        </p:txBody>
      </p:sp>
    </p:spTree>
    <p:extLst>
      <p:ext uri="{BB962C8B-B14F-4D97-AF65-F5344CB8AC3E}">
        <p14:creationId xmlns:p14="http://schemas.microsoft.com/office/powerpoint/2010/main" val="90331056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722812" y="606195"/>
            <a:ext cx="7862666" cy="5637850"/>
          </a:xfrm>
          <a:prstGeom prst="rect">
            <a:avLst/>
          </a:prstGeom>
        </p:spPr>
      </p:pic>
      <p:sp>
        <p:nvSpPr>
          <p:cNvPr id="5" name="Oval 4"/>
          <p:cNvSpPr/>
          <p:nvPr/>
        </p:nvSpPr>
        <p:spPr>
          <a:xfrm>
            <a:off x="3857897" y="3283131"/>
            <a:ext cx="618309" cy="287383"/>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Oval 5"/>
          <p:cNvSpPr/>
          <p:nvPr/>
        </p:nvSpPr>
        <p:spPr>
          <a:xfrm>
            <a:off x="6217333" y="3281428"/>
            <a:ext cx="618309" cy="287383"/>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Oval 6"/>
          <p:cNvSpPr/>
          <p:nvPr/>
        </p:nvSpPr>
        <p:spPr>
          <a:xfrm>
            <a:off x="3030583" y="2969622"/>
            <a:ext cx="653143" cy="287383"/>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TextBox 7"/>
          <p:cNvSpPr txBox="1"/>
          <p:nvPr/>
        </p:nvSpPr>
        <p:spPr>
          <a:xfrm>
            <a:off x="4380411" y="748937"/>
            <a:ext cx="4127863" cy="1754326"/>
          </a:xfrm>
          <a:prstGeom prst="rect">
            <a:avLst/>
          </a:prstGeom>
          <a:solidFill>
            <a:schemeClr val="bg1"/>
          </a:solidFill>
        </p:spPr>
        <p:txBody>
          <a:bodyPr wrap="square" rtlCol="0">
            <a:spAutoFit/>
          </a:bodyPr>
          <a:lstStyle/>
          <a:p>
            <a:r>
              <a:rPr lang="en-GB" dirty="0" smtClean="0"/>
              <a:t>Low performing group (~bottom 10%) showing same rate of language growth as the rest of the group</a:t>
            </a:r>
          </a:p>
          <a:p>
            <a:endParaRPr lang="en-GB" dirty="0"/>
          </a:p>
          <a:p>
            <a:r>
              <a:rPr lang="en-GB" dirty="0" smtClean="0"/>
              <a:t>Language gap remains constant between 4 and 6 years (same as SCALES!)</a:t>
            </a:r>
            <a:endParaRPr lang="en-GB" dirty="0"/>
          </a:p>
        </p:txBody>
      </p:sp>
    </p:spTree>
    <p:extLst>
      <p:ext uri="{BB962C8B-B14F-4D97-AF65-F5344CB8AC3E}">
        <p14:creationId xmlns:p14="http://schemas.microsoft.com/office/powerpoint/2010/main" val="10723844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Wilson &amp; </a:t>
            </a:r>
            <a:r>
              <a:rPr lang="en-GB" dirty="0" err="1" smtClean="0"/>
              <a:t>Jungner</a:t>
            </a:r>
            <a:r>
              <a:rPr lang="en-GB" dirty="0" smtClean="0"/>
              <a:t> (1968) (classic epidemiology text)</a:t>
            </a:r>
            <a:endParaRPr lang="en-GB" dirty="0"/>
          </a:p>
        </p:txBody>
      </p:sp>
      <p:sp>
        <p:nvSpPr>
          <p:cNvPr id="3" name="Content Placeholder 2"/>
          <p:cNvSpPr>
            <a:spLocks noGrp="1"/>
          </p:cNvSpPr>
          <p:nvPr>
            <p:ph idx="1"/>
          </p:nvPr>
        </p:nvSpPr>
        <p:spPr>
          <a:xfrm>
            <a:off x="631572" y="2413500"/>
            <a:ext cx="7886700" cy="4749346"/>
          </a:xfrm>
        </p:spPr>
        <p:txBody>
          <a:bodyPr>
            <a:normAutofit/>
          </a:bodyPr>
          <a:lstStyle/>
          <a:p>
            <a:pPr marL="0" indent="0">
              <a:buNone/>
            </a:pPr>
            <a:r>
              <a:rPr lang="en-GB" dirty="0" smtClean="0"/>
              <a:t>Screening </a:t>
            </a:r>
            <a:r>
              <a:rPr lang="en-GB" dirty="0"/>
              <a:t>of a whole population has the </a:t>
            </a:r>
            <a:r>
              <a:rPr lang="en-GB" dirty="0" smtClean="0"/>
              <a:t>potential advantage if: </a:t>
            </a:r>
          </a:p>
          <a:p>
            <a:pPr marL="0" indent="0">
              <a:buNone/>
            </a:pPr>
            <a:endParaRPr lang="en-GB" dirty="0"/>
          </a:p>
          <a:p>
            <a:pPr marL="342900" indent="-342900">
              <a:buAutoNum type="arabicParenBoth"/>
            </a:pPr>
            <a:r>
              <a:rPr lang="en-GB" dirty="0" smtClean="0"/>
              <a:t>it </a:t>
            </a:r>
            <a:r>
              <a:rPr lang="en-GB" dirty="0"/>
              <a:t>can identify </a:t>
            </a:r>
            <a:r>
              <a:rPr lang="en-GB" dirty="0" smtClean="0"/>
              <a:t>an individual whose </a:t>
            </a:r>
            <a:r>
              <a:rPr lang="en-GB" dirty="0"/>
              <a:t>difficulties might otherwise go </a:t>
            </a:r>
            <a:r>
              <a:rPr lang="en-GB" dirty="0" smtClean="0"/>
              <a:t>undetected </a:t>
            </a:r>
          </a:p>
          <a:p>
            <a:pPr marL="342900" indent="-342900">
              <a:buAutoNum type="arabicParenBoth"/>
            </a:pPr>
            <a:endParaRPr lang="en-GB" dirty="0"/>
          </a:p>
          <a:p>
            <a:pPr marL="342900" indent="-342900">
              <a:buAutoNum type="arabicParenBoth"/>
            </a:pPr>
            <a:r>
              <a:rPr lang="en-GB" dirty="0" smtClean="0"/>
              <a:t>by doing so improve long term outcomes for that individual.</a:t>
            </a:r>
          </a:p>
          <a:p>
            <a:pPr marL="0" indent="0">
              <a:buNone/>
            </a:pPr>
            <a:endParaRPr lang="en-GB" dirty="0" smtClean="0"/>
          </a:p>
          <a:p>
            <a:pPr marL="0" indent="0">
              <a:buNone/>
            </a:pPr>
            <a:endParaRPr lang="en-GB" dirty="0"/>
          </a:p>
          <a:p>
            <a:pPr marL="0" indent="0">
              <a:buNone/>
            </a:pPr>
            <a:r>
              <a:rPr lang="en-GB" dirty="0" smtClean="0"/>
              <a:t>NOTE: even the best current screening tests will identify many more ‘false-positives’ than true cases (especially in the under-fours). </a:t>
            </a:r>
            <a:endParaRPr lang="en-GB" dirty="0" smtClean="0"/>
          </a:p>
          <a:p>
            <a:pPr marL="0" indent="0">
              <a:buNone/>
            </a:pPr>
            <a:endParaRPr lang="en-GB" dirty="0" smtClean="0"/>
          </a:p>
          <a:p>
            <a:pPr marL="0" indent="0">
              <a:buNone/>
            </a:pPr>
            <a:endParaRPr lang="en-GB" dirty="0"/>
          </a:p>
        </p:txBody>
      </p:sp>
      <p:sp>
        <p:nvSpPr>
          <p:cNvPr id="4" name="Rectangle 3"/>
          <p:cNvSpPr/>
          <p:nvPr/>
        </p:nvSpPr>
        <p:spPr>
          <a:xfrm>
            <a:off x="631572" y="3901440"/>
            <a:ext cx="6317868" cy="670560"/>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62352226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628650" y="705394"/>
            <a:ext cx="7886700" cy="985295"/>
          </a:xfrm>
        </p:spPr>
        <p:txBody>
          <a:bodyPr>
            <a:normAutofit fontScale="90000"/>
          </a:bodyPr>
          <a:lstStyle/>
          <a:p>
            <a:r>
              <a:rPr lang="en-GB" dirty="0"/>
              <a:t>Does screening (at 2) lead to better outcomes for children?</a:t>
            </a:r>
            <a:br>
              <a:rPr lang="en-GB" dirty="0"/>
            </a:br>
            <a:endParaRPr lang="en-GB" dirty="0"/>
          </a:p>
        </p:txBody>
      </p:sp>
      <p:sp>
        <p:nvSpPr>
          <p:cNvPr id="6" name="Content Placeholder 5"/>
          <p:cNvSpPr>
            <a:spLocks noGrp="1"/>
          </p:cNvSpPr>
          <p:nvPr>
            <p:ph sz="half" idx="2"/>
          </p:nvPr>
        </p:nvSpPr>
        <p:spPr>
          <a:xfrm>
            <a:off x="4272098" y="2028205"/>
            <a:ext cx="4506141" cy="4460143"/>
          </a:xfrm>
        </p:spPr>
        <p:txBody>
          <a:bodyPr>
            <a:normAutofit/>
          </a:bodyPr>
          <a:lstStyle/>
          <a:p>
            <a:r>
              <a:rPr lang="en-GB" dirty="0" smtClean="0"/>
              <a:t>Melissa Wake, Sheena Reilly &amp; colleagues, Murdoch Research Institute, Melbourne</a:t>
            </a:r>
          </a:p>
          <a:p>
            <a:endParaRPr lang="en-GB" dirty="0"/>
          </a:p>
          <a:p>
            <a:r>
              <a:rPr lang="en-GB" dirty="0" smtClean="0"/>
              <a:t>Population health perspective: population screen, low-intensity, parent intervention</a:t>
            </a:r>
          </a:p>
          <a:p>
            <a:endParaRPr lang="en-GB" dirty="0"/>
          </a:p>
          <a:p>
            <a:r>
              <a:rPr lang="en-GB" dirty="0" smtClean="0"/>
              <a:t>RCT of late-talkers taking part in population survey of early language development</a:t>
            </a:r>
          </a:p>
          <a:p>
            <a:pPr marL="342900" lvl="1" indent="0">
              <a:buNone/>
            </a:pPr>
            <a:endParaRPr lang="en-GB" dirty="0" smtClean="0"/>
          </a:p>
          <a:p>
            <a:pPr marL="342900" lvl="1" indent="0">
              <a:buNone/>
            </a:pPr>
            <a:r>
              <a:rPr lang="en-GB" dirty="0" smtClean="0"/>
              <a:t>Wake, M. et al. (2011). BMJ.</a:t>
            </a:r>
            <a:endParaRPr lang="en-GB" dirty="0"/>
          </a:p>
        </p:txBody>
      </p:sp>
      <p:pic>
        <p:nvPicPr>
          <p:cNvPr id="7" name="Picture 6"/>
          <p:cNvPicPr>
            <a:picLocks noChangeAspect="1"/>
          </p:cNvPicPr>
          <p:nvPr/>
        </p:nvPicPr>
        <p:blipFill>
          <a:blip r:embed="rId2"/>
          <a:stretch>
            <a:fillRect/>
          </a:stretch>
        </p:blipFill>
        <p:spPr>
          <a:xfrm>
            <a:off x="194191" y="1767593"/>
            <a:ext cx="4077907" cy="4929896"/>
          </a:xfrm>
          <a:prstGeom prst="rect">
            <a:avLst/>
          </a:prstGeom>
        </p:spPr>
      </p:pic>
    </p:spTree>
    <p:extLst>
      <p:ext uri="{BB962C8B-B14F-4D97-AF65-F5344CB8AC3E}">
        <p14:creationId xmlns:p14="http://schemas.microsoft.com/office/powerpoint/2010/main" val="397911195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846273" y="463241"/>
            <a:ext cx="6892775" cy="4241356"/>
          </a:xfrm>
          <a:prstGeom prst="rect">
            <a:avLst/>
          </a:prstGeom>
        </p:spPr>
      </p:pic>
      <p:sp>
        <p:nvSpPr>
          <p:cNvPr id="2" name="TextBox 1"/>
          <p:cNvSpPr txBox="1"/>
          <p:nvPr/>
        </p:nvSpPr>
        <p:spPr>
          <a:xfrm>
            <a:off x="663392" y="4990012"/>
            <a:ext cx="7984219" cy="707886"/>
          </a:xfrm>
          <a:prstGeom prst="rect">
            <a:avLst/>
          </a:prstGeom>
          <a:noFill/>
          <a:ln w="38100">
            <a:solidFill>
              <a:srgbClr val="FF0000"/>
            </a:solidFill>
          </a:ln>
        </p:spPr>
        <p:txBody>
          <a:bodyPr wrap="square" rtlCol="0">
            <a:spAutoFit/>
          </a:bodyPr>
          <a:lstStyle/>
          <a:p>
            <a:r>
              <a:rPr lang="en-GB" sz="2000" dirty="0" smtClean="0"/>
              <a:t>Children have moved from bottom 20</a:t>
            </a:r>
            <a:r>
              <a:rPr lang="en-GB" sz="2000" baseline="30000" dirty="0" smtClean="0"/>
              <a:t>th</a:t>
            </a:r>
            <a:r>
              <a:rPr lang="en-GB" sz="2000" dirty="0" smtClean="0"/>
              <a:t> centile to average range – even those in control group who did not receive any additional treatment!</a:t>
            </a:r>
            <a:endParaRPr lang="en-GB" sz="2000" dirty="0"/>
          </a:p>
        </p:txBody>
      </p:sp>
      <p:sp>
        <p:nvSpPr>
          <p:cNvPr id="5" name="TextBox 4"/>
          <p:cNvSpPr txBox="1"/>
          <p:nvPr/>
        </p:nvSpPr>
        <p:spPr>
          <a:xfrm>
            <a:off x="663391" y="5921758"/>
            <a:ext cx="7984219" cy="646331"/>
          </a:xfrm>
          <a:prstGeom prst="rect">
            <a:avLst/>
          </a:prstGeom>
          <a:noFill/>
        </p:spPr>
        <p:txBody>
          <a:bodyPr wrap="square" rtlCol="0">
            <a:spAutoFit/>
          </a:bodyPr>
          <a:lstStyle/>
          <a:p>
            <a:r>
              <a:rPr lang="en-GB" dirty="0" smtClean="0"/>
              <a:t>Caveats:</a:t>
            </a:r>
          </a:p>
          <a:p>
            <a:r>
              <a:rPr lang="en-GB" dirty="0" smtClean="0"/>
              <a:t>Relatively middle-class sample, limited prior parental concern…</a:t>
            </a:r>
            <a:endParaRPr lang="en-GB" dirty="0"/>
          </a:p>
        </p:txBody>
      </p:sp>
      <p:sp>
        <p:nvSpPr>
          <p:cNvPr id="6" name="Rectangle 5"/>
          <p:cNvSpPr/>
          <p:nvPr/>
        </p:nvSpPr>
        <p:spPr>
          <a:xfrm>
            <a:off x="3439886" y="2246811"/>
            <a:ext cx="2177143" cy="722812"/>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84414850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Overview of this session</a:t>
            </a:r>
            <a:endParaRPr lang="en-GB" dirty="0"/>
          </a:p>
        </p:txBody>
      </p:sp>
      <p:sp>
        <p:nvSpPr>
          <p:cNvPr id="3" name="Content Placeholder 2"/>
          <p:cNvSpPr>
            <a:spLocks noGrp="1"/>
          </p:cNvSpPr>
          <p:nvPr>
            <p:ph idx="1"/>
          </p:nvPr>
        </p:nvSpPr>
        <p:spPr/>
        <p:txBody>
          <a:bodyPr/>
          <a:lstStyle/>
          <a:p>
            <a:r>
              <a:rPr lang="en-GB" dirty="0" smtClean="0"/>
              <a:t>Review of Developmental Language Disorder</a:t>
            </a:r>
          </a:p>
          <a:p>
            <a:r>
              <a:rPr lang="en-GB" dirty="0" smtClean="0"/>
              <a:t>What to look for in a screening tool</a:t>
            </a:r>
          </a:p>
          <a:p>
            <a:r>
              <a:rPr lang="en-GB" dirty="0" smtClean="0"/>
              <a:t>BREAK (11-11.15)</a:t>
            </a:r>
          </a:p>
          <a:p>
            <a:r>
              <a:rPr lang="en-GB" dirty="0" smtClean="0"/>
              <a:t>Purposes of in-depth assessment</a:t>
            </a:r>
          </a:p>
          <a:p>
            <a:r>
              <a:rPr lang="en-GB" dirty="0" smtClean="0"/>
              <a:t>Case history information and red flags</a:t>
            </a:r>
          </a:p>
          <a:p>
            <a:r>
              <a:rPr lang="en-GB" dirty="0" smtClean="0"/>
              <a:t>Norm-referenced versus criterion referenced assessment</a:t>
            </a:r>
          </a:p>
          <a:p>
            <a:r>
              <a:rPr lang="en-GB" dirty="0" smtClean="0"/>
              <a:t>Other assessment methods (questionnaires, observation, language samples)</a:t>
            </a:r>
          </a:p>
          <a:p>
            <a:endParaRPr lang="en-GB" dirty="0" smtClean="0"/>
          </a:p>
        </p:txBody>
      </p:sp>
    </p:spTree>
    <p:extLst>
      <p:ext uri="{BB962C8B-B14F-4D97-AF65-F5344CB8AC3E}">
        <p14:creationId xmlns:p14="http://schemas.microsoft.com/office/powerpoint/2010/main" val="361816708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28650" y="3432885"/>
            <a:ext cx="7886700" cy="2744077"/>
          </a:xfrm>
        </p:spPr>
        <p:txBody>
          <a:bodyPr>
            <a:normAutofit lnSpcReduction="10000"/>
          </a:bodyPr>
          <a:lstStyle/>
          <a:p>
            <a:r>
              <a:rPr lang="en-GB" dirty="0" smtClean="0"/>
              <a:t>Incredible Years – parenting intervention to reduce challenging behaviour</a:t>
            </a:r>
          </a:p>
          <a:p>
            <a:r>
              <a:rPr lang="en-GB" dirty="0" smtClean="0"/>
              <a:t>Looked at effects of intervention delivered between ages 2-11 (n = 1696)</a:t>
            </a:r>
          </a:p>
          <a:p>
            <a:r>
              <a:rPr lang="en-GB" dirty="0" smtClean="0"/>
              <a:t>Similar effect size regardless of age (potentially further sensitive periods around adolescence)</a:t>
            </a:r>
          </a:p>
          <a:p>
            <a:endParaRPr lang="en-GB" dirty="0" smtClean="0"/>
          </a:p>
          <a:p>
            <a:r>
              <a:rPr lang="en-GB" dirty="0" smtClean="0"/>
              <a:t>Note 1: language *may* behave differently, but we do not have the evidence!</a:t>
            </a:r>
          </a:p>
          <a:p>
            <a:r>
              <a:rPr lang="en-GB" dirty="0" smtClean="0"/>
              <a:t>Note 2: long-term follow-up of language interventions (rare) but tend to show ‘fade-out’ of initial treatment effects</a:t>
            </a:r>
            <a:endParaRPr lang="en-GB" dirty="0"/>
          </a:p>
        </p:txBody>
      </p:sp>
      <p:pic>
        <p:nvPicPr>
          <p:cNvPr id="5" name="Picture 4"/>
          <p:cNvPicPr>
            <a:picLocks noChangeAspect="1"/>
          </p:cNvPicPr>
          <p:nvPr/>
        </p:nvPicPr>
        <p:blipFill>
          <a:blip r:embed="rId2"/>
          <a:stretch>
            <a:fillRect/>
          </a:stretch>
        </p:blipFill>
        <p:spPr>
          <a:xfrm>
            <a:off x="190431" y="90881"/>
            <a:ext cx="8763138" cy="3342005"/>
          </a:xfrm>
          <a:prstGeom prst="rect">
            <a:avLst/>
          </a:prstGeom>
        </p:spPr>
      </p:pic>
    </p:spTree>
    <p:extLst>
      <p:ext uri="{BB962C8B-B14F-4D97-AF65-F5344CB8AC3E}">
        <p14:creationId xmlns:p14="http://schemas.microsoft.com/office/powerpoint/2010/main" val="145613522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Longer term follow-up of </a:t>
            </a:r>
            <a:r>
              <a:rPr lang="en-GB" dirty="0" smtClean="0"/>
              <a:t>similar programmes</a:t>
            </a:r>
            <a:endParaRPr lang="en-GB" dirty="0"/>
          </a:p>
        </p:txBody>
      </p:sp>
      <p:sp>
        <p:nvSpPr>
          <p:cNvPr id="3" name="Content Placeholder 2"/>
          <p:cNvSpPr>
            <a:spLocks noGrp="1"/>
          </p:cNvSpPr>
          <p:nvPr>
            <p:ph idx="1"/>
          </p:nvPr>
        </p:nvSpPr>
        <p:spPr>
          <a:xfrm>
            <a:off x="870857" y="2638045"/>
            <a:ext cx="7437120" cy="3675669"/>
          </a:xfrm>
        </p:spPr>
        <p:txBody>
          <a:bodyPr/>
          <a:lstStyle/>
          <a:p>
            <a:r>
              <a:rPr lang="en-GB" dirty="0" smtClean="0"/>
              <a:t>Scott, </a:t>
            </a:r>
            <a:r>
              <a:rPr lang="en-GB" dirty="0" err="1" smtClean="0"/>
              <a:t>Briskman</a:t>
            </a:r>
            <a:r>
              <a:rPr lang="en-GB" dirty="0" smtClean="0"/>
              <a:t>, and O’Connor (2014):</a:t>
            </a:r>
          </a:p>
          <a:p>
            <a:endParaRPr lang="en-GB" dirty="0"/>
          </a:p>
          <a:p>
            <a:pPr marL="0" indent="0">
              <a:buNone/>
            </a:pPr>
            <a:r>
              <a:rPr lang="en-GB" dirty="0" smtClean="0"/>
              <a:t>Reduced risk of anti-social behaviour in late adolescence in clinically referred samples, but “no comparable effects” for children initially identified from screening as potentially at risk.</a:t>
            </a:r>
          </a:p>
          <a:p>
            <a:pPr marL="0" indent="0">
              <a:buNone/>
            </a:pPr>
            <a:endParaRPr lang="en-GB" dirty="0"/>
          </a:p>
          <a:p>
            <a:pPr marL="0" indent="0">
              <a:buNone/>
            </a:pPr>
            <a:r>
              <a:rPr lang="en-GB" b="1" dirty="0" smtClean="0"/>
              <a:t>Level of parent engagement in intervention programme may well vary depending of level of parent concern – those that self-refer may be more engaged in intervention process</a:t>
            </a:r>
            <a:endParaRPr lang="en-GB" b="1" dirty="0"/>
          </a:p>
        </p:txBody>
      </p:sp>
    </p:spTree>
    <p:extLst>
      <p:ext uri="{BB962C8B-B14F-4D97-AF65-F5344CB8AC3E}">
        <p14:creationId xmlns:p14="http://schemas.microsoft.com/office/powerpoint/2010/main" val="391512992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GB" dirty="0" smtClean="0"/>
              <a:t>When screening </a:t>
            </a:r>
            <a:r>
              <a:rPr lang="en-GB" dirty="0" smtClean="0"/>
              <a:t>works…</a:t>
            </a:r>
            <a:endParaRPr lang="en-GB" dirty="0"/>
          </a:p>
        </p:txBody>
      </p:sp>
      <p:sp>
        <p:nvSpPr>
          <p:cNvPr id="5" name="Subtitle 4"/>
          <p:cNvSpPr>
            <a:spLocks noGrp="1"/>
          </p:cNvSpPr>
          <p:nvPr>
            <p:ph type="subTitle" idx="1"/>
          </p:nvPr>
        </p:nvSpPr>
        <p:spPr/>
        <p:txBody>
          <a:bodyPr/>
          <a:lstStyle/>
          <a:p>
            <a:endParaRPr lang="en-GB"/>
          </a:p>
        </p:txBody>
      </p:sp>
    </p:spTree>
    <p:extLst>
      <p:ext uri="{BB962C8B-B14F-4D97-AF65-F5344CB8AC3E}">
        <p14:creationId xmlns:p14="http://schemas.microsoft.com/office/powerpoint/2010/main" val="177199499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Universal phonics check-</a:t>
            </a:r>
            <a:r>
              <a:rPr lang="en-GB" dirty="0" err="1" smtClean="0"/>
              <a:t>uk</a:t>
            </a:r>
            <a:endParaRPr lang="en-GB" dirty="0"/>
          </a:p>
        </p:txBody>
      </p:sp>
      <p:sp>
        <p:nvSpPr>
          <p:cNvPr id="7" name="Content Placeholder 6"/>
          <p:cNvSpPr>
            <a:spLocks noGrp="1"/>
          </p:cNvSpPr>
          <p:nvPr>
            <p:ph sz="half" idx="2"/>
          </p:nvPr>
        </p:nvSpPr>
        <p:spPr>
          <a:xfrm>
            <a:off x="4701484" y="2377955"/>
            <a:ext cx="4076755" cy="4146314"/>
          </a:xfrm>
        </p:spPr>
        <p:txBody>
          <a:bodyPr>
            <a:normAutofit fontScale="92500" lnSpcReduction="20000"/>
          </a:bodyPr>
          <a:lstStyle/>
          <a:p>
            <a:r>
              <a:rPr lang="en-GB" dirty="0" smtClean="0"/>
              <a:t>Introduced in 2012</a:t>
            </a:r>
          </a:p>
          <a:p>
            <a:r>
              <a:rPr lang="en-GB" dirty="0" smtClean="0"/>
              <a:t>Associated with changes in education practice and improving performance in phonics and early reading</a:t>
            </a:r>
          </a:p>
          <a:p>
            <a:r>
              <a:rPr lang="en-GB" dirty="0" smtClean="0"/>
              <a:t>No evidence for decreasing rates of dyslexia</a:t>
            </a:r>
          </a:p>
          <a:p>
            <a:endParaRPr lang="en-GB" dirty="0"/>
          </a:p>
          <a:p>
            <a:r>
              <a:rPr lang="en-GB" dirty="0" smtClean="0"/>
              <a:t>Teacher training involves explicit instruction in how to teach phonics</a:t>
            </a:r>
          </a:p>
          <a:p>
            <a:r>
              <a:rPr lang="en-GB" dirty="0" smtClean="0"/>
              <a:t>Schools have literacy co-ordinators and daily literacy instruction</a:t>
            </a:r>
          </a:p>
          <a:p>
            <a:r>
              <a:rPr lang="en-GB" dirty="0" smtClean="0"/>
              <a:t>Children who ‘fail’ the screening do not require further diagnostic testing – they receive additional small group instruction</a:t>
            </a:r>
          </a:p>
          <a:p>
            <a:r>
              <a:rPr lang="en-GB" dirty="0" smtClean="0"/>
              <a:t>In-line with usual school business</a:t>
            </a:r>
            <a:endParaRPr lang="en-GB" dirty="0"/>
          </a:p>
        </p:txBody>
      </p:sp>
      <p:pic>
        <p:nvPicPr>
          <p:cNvPr id="5" name="Picture 4"/>
          <p:cNvPicPr>
            <a:picLocks noChangeAspect="1"/>
          </p:cNvPicPr>
          <p:nvPr/>
        </p:nvPicPr>
        <p:blipFill>
          <a:blip r:embed="rId2"/>
          <a:stretch>
            <a:fillRect/>
          </a:stretch>
        </p:blipFill>
        <p:spPr>
          <a:xfrm>
            <a:off x="862147" y="2377955"/>
            <a:ext cx="3300549" cy="4406403"/>
          </a:xfrm>
          <a:prstGeom prst="rect">
            <a:avLst/>
          </a:prstGeom>
        </p:spPr>
      </p:pic>
    </p:spTree>
    <p:extLst>
      <p:ext uri="{BB962C8B-B14F-4D97-AF65-F5344CB8AC3E}">
        <p14:creationId xmlns:p14="http://schemas.microsoft.com/office/powerpoint/2010/main" val="2920572405"/>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1606045" y="311550"/>
            <a:ext cx="5937755" cy="1188720"/>
          </a:xfrm>
        </p:spPr>
        <p:txBody>
          <a:bodyPr/>
          <a:lstStyle/>
          <a:p>
            <a:r>
              <a:rPr lang="en-GB" dirty="0" smtClean="0"/>
              <a:t>Take home messages</a:t>
            </a:r>
            <a:endParaRPr lang="en-GB" dirty="0"/>
          </a:p>
        </p:txBody>
      </p:sp>
      <p:sp>
        <p:nvSpPr>
          <p:cNvPr id="6" name="Content Placeholder 5"/>
          <p:cNvSpPr>
            <a:spLocks noGrp="1"/>
          </p:cNvSpPr>
          <p:nvPr>
            <p:ph idx="1"/>
          </p:nvPr>
        </p:nvSpPr>
        <p:spPr>
          <a:xfrm>
            <a:off x="635726" y="1680103"/>
            <a:ext cx="8125097" cy="3101983"/>
          </a:xfrm>
        </p:spPr>
        <p:txBody>
          <a:bodyPr>
            <a:noAutofit/>
          </a:bodyPr>
          <a:lstStyle/>
          <a:p>
            <a:r>
              <a:rPr lang="en-GB" sz="2400" dirty="0" smtClean="0"/>
              <a:t>At present, screening </a:t>
            </a:r>
            <a:r>
              <a:rPr lang="en-GB" sz="2400" dirty="0" smtClean="0"/>
              <a:t>for language delay can be challenging:</a:t>
            </a:r>
            <a:endParaRPr lang="en-GB" sz="2400" dirty="0" smtClean="0"/>
          </a:p>
          <a:p>
            <a:pPr lvl="1"/>
            <a:r>
              <a:rPr lang="en-GB" sz="2000" dirty="0" smtClean="0"/>
              <a:t>Screening tools are not sufficiently accurate or predictive </a:t>
            </a:r>
          </a:p>
          <a:p>
            <a:pPr lvl="1"/>
            <a:r>
              <a:rPr lang="en-GB" sz="2000" dirty="0" smtClean="0"/>
              <a:t>High number of false-positives is costly – to services and to children and families</a:t>
            </a:r>
          </a:p>
          <a:p>
            <a:pPr lvl="1"/>
            <a:r>
              <a:rPr lang="en-GB" sz="2000" dirty="0" smtClean="0"/>
              <a:t>Few high-quality trials evaluating whether screening improves outcomes for children with </a:t>
            </a:r>
            <a:r>
              <a:rPr lang="en-GB" sz="2000" dirty="0" smtClean="0"/>
              <a:t>DLD</a:t>
            </a:r>
          </a:p>
          <a:p>
            <a:r>
              <a:rPr lang="en-GB" sz="2200" dirty="0" smtClean="0"/>
              <a:t>Screening at school entry has better long-term predictive value</a:t>
            </a:r>
          </a:p>
          <a:p>
            <a:pPr lvl="1"/>
            <a:r>
              <a:rPr lang="en-GB" sz="2000" dirty="0" smtClean="0"/>
              <a:t>But measurement error may still yield high number of false-positives</a:t>
            </a:r>
            <a:endParaRPr lang="en-GB" sz="2000" dirty="0" smtClean="0"/>
          </a:p>
          <a:p>
            <a:r>
              <a:rPr lang="en-GB" sz="2400" dirty="0" smtClean="0"/>
              <a:t>If screening, plan approach for those who screen positive:</a:t>
            </a:r>
          </a:p>
          <a:p>
            <a:pPr lvl="1"/>
            <a:r>
              <a:rPr lang="en-GB" sz="2000" dirty="0" smtClean="0"/>
              <a:t>Referral for in-depth assessment?</a:t>
            </a:r>
          </a:p>
          <a:p>
            <a:pPr lvl="1"/>
            <a:r>
              <a:rPr lang="en-GB" sz="2000" dirty="0" smtClean="0"/>
              <a:t>Specialist teaching programme?</a:t>
            </a:r>
          </a:p>
          <a:p>
            <a:pPr lvl="1"/>
            <a:r>
              <a:rPr lang="en-GB" sz="2000" dirty="0" smtClean="0"/>
              <a:t>Monitor progress?</a:t>
            </a:r>
            <a:endParaRPr lang="en-GB" sz="2000" dirty="0"/>
          </a:p>
        </p:txBody>
      </p:sp>
    </p:spTree>
    <p:extLst>
      <p:ext uri="{BB962C8B-B14F-4D97-AF65-F5344CB8AC3E}">
        <p14:creationId xmlns:p14="http://schemas.microsoft.com/office/powerpoint/2010/main" val="3967119698"/>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07027" y="557349"/>
            <a:ext cx="7886700" cy="6026331"/>
          </a:xfrm>
        </p:spPr>
        <p:txBody>
          <a:bodyPr>
            <a:normAutofit lnSpcReduction="10000"/>
          </a:bodyPr>
          <a:lstStyle/>
          <a:p>
            <a:pPr marL="0" indent="0">
              <a:buNone/>
            </a:pPr>
            <a:r>
              <a:rPr lang="en-GB" dirty="0" smtClean="0"/>
              <a:t>Additional references:</a:t>
            </a:r>
          </a:p>
          <a:p>
            <a:r>
              <a:rPr lang="en-GB" dirty="0" smtClean="0"/>
              <a:t>Gardner, F. et al. (</a:t>
            </a:r>
            <a:r>
              <a:rPr lang="en-GB" dirty="0"/>
              <a:t>2018) The Earlier the Better? Individual Participant Data and Traditional Meta‐analysis of Age Effects of Parenting Interventions. </a:t>
            </a:r>
            <a:r>
              <a:rPr lang="en-GB" i="1" dirty="0"/>
              <a:t>Child </a:t>
            </a:r>
            <a:r>
              <a:rPr lang="en-GB" i="1" dirty="0" smtClean="0"/>
              <a:t>Development</a:t>
            </a:r>
            <a:r>
              <a:rPr lang="en-GB" dirty="0" smtClean="0"/>
              <a:t>. </a:t>
            </a:r>
            <a:r>
              <a:rPr lang="en-GB" dirty="0"/>
              <a:t>. </a:t>
            </a:r>
            <a:r>
              <a:rPr lang="en-GB" dirty="0" smtClean="0"/>
              <a:t>doi:10.1111/cdev.13138</a:t>
            </a:r>
          </a:p>
          <a:p>
            <a:r>
              <a:rPr lang="en-GB" dirty="0" err="1"/>
              <a:t>Maughan</a:t>
            </a:r>
            <a:r>
              <a:rPr lang="en-GB" dirty="0"/>
              <a:t>, B. and Barker, E. D. (2018), The Earlier the Better? Pausing for Thought …. </a:t>
            </a:r>
            <a:r>
              <a:rPr lang="en-GB" i="1" dirty="0"/>
              <a:t>Child </a:t>
            </a:r>
            <a:r>
              <a:rPr lang="en-GB" i="1" dirty="0" smtClean="0"/>
              <a:t>Development</a:t>
            </a:r>
            <a:r>
              <a:rPr lang="en-GB" dirty="0" smtClean="0"/>
              <a:t>. </a:t>
            </a:r>
            <a:r>
              <a:rPr lang="en-GB" dirty="0"/>
              <a:t>. </a:t>
            </a:r>
            <a:r>
              <a:rPr lang="en-GB" dirty="0" smtClean="0"/>
              <a:t>doi:10.1111/cdev.13168</a:t>
            </a:r>
          </a:p>
          <a:p>
            <a:r>
              <a:rPr lang="en-GB" dirty="0" smtClean="0"/>
              <a:t>McCartney et al. (2019) Why ‘case finding’ is bad science. Journal of the Royal Society of Medicine. </a:t>
            </a:r>
            <a:r>
              <a:rPr lang="en-GB" dirty="0" err="1" smtClean="0"/>
              <a:t>Doi</a:t>
            </a:r>
            <a:r>
              <a:rPr lang="en-GB" dirty="0" smtClean="0"/>
              <a:t>: 10.1177/0141076819891422</a:t>
            </a:r>
          </a:p>
          <a:p>
            <a:r>
              <a:rPr lang="en-GB" dirty="0" smtClean="0"/>
              <a:t>Scott, S., </a:t>
            </a:r>
            <a:r>
              <a:rPr lang="en-GB" dirty="0" err="1" smtClean="0"/>
              <a:t>Briskman</a:t>
            </a:r>
            <a:r>
              <a:rPr lang="en-GB" dirty="0" smtClean="0"/>
              <a:t>, J. &amp; O’Connor, TG (2014) Early prevention of antisocial personality: long-term follow-up of two RCTs comparing indicated and selective approaches. </a:t>
            </a:r>
            <a:r>
              <a:rPr lang="en-GB" i="1" dirty="0" smtClean="0"/>
              <a:t>American Journal of Psychiatry</a:t>
            </a:r>
            <a:r>
              <a:rPr lang="en-GB" dirty="0" smtClean="0"/>
              <a:t>, 171, 649-657. https://doi.org/10.1176/appi.ajp.2014.13050697</a:t>
            </a:r>
          </a:p>
          <a:p>
            <a:r>
              <a:rPr lang="en-GB" dirty="0" smtClean="0"/>
              <a:t>Siu </a:t>
            </a:r>
            <a:r>
              <a:rPr lang="en-GB" dirty="0"/>
              <a:t>AL (2015) Screening for speech and language delay and disorders in children aged 5 years </a:t>
            </a:r>
            <a:r>
              <a:rPr lang="en-GB" dirty="0" smtClean="0"/>
              <a:t>or younger</a:t>
            </a:r>
            <a:r>
              <a:rPr lang="en-GB" dirty="0"/>
              <a:t>: US Preventive Services Task Force recommendation statement. </a:t>
            </a:r>
            <a:r>
              <a:rPr lang="en-GB" i="1" dirty="0" err="1"/>
              <a:t>Pediatrics</a:t>
            </a:r>
            <a:r>
              <a:rPr lang="en-GB" dirty="0"/>
              <a:t> 136: e474. </a:t>
            </a:r>
            <a:r>
              <a:rPr lang="en-GB" dirty="0" err="1"/>
              <a:t>doi</a:t>
            </a:r>
            <a:r>
              <a:rPr lang="en-GB" dirty="0" smtClean="0"/>
              <a:t>: 10.1542/peds.2015-1711 </a:t>
            </a:r>
            <a:r>
              <a:rPr lang="en-GB" dirty="0"/>
              <a:t>PMID: </a:t>
            </a:r>
            <a:r>
              <a:rPr lang="en-GB" dirty="0" smtClean="0"/>
              <a:t>26152670</a:t>
            </a:r>
          </a:p>
          <a:p>
            <a:r>
              <a:rPr lang="en-GB" dirty="0" smtClean="0"/>
              <a:t>Wallace, IF et al. (2015) Screening for speech and language delay in children 5 years old and younger: a systematic review. </a:t>
            </a:r>
            <a:r>
              <a:rPr lang="en-GB" i="1" dirty="0" err="1" smtClean="0"/>
              <a:t>Pediatrics</a:t>
            </a:r>
            <a:r>
              <a:rPr lang="en-GB" dirty="0" smtClean="0"/>
              <a:t>, 136: </a:t>
            </a:r>
            <a:r>
              <a:rPr lang="en-GB" dirty="0" err="1" smtClean="0"/>
              <a:t>doi</a:t>
            </a:r>
            <a:r>
              <a:rPr lang="en-GB" dirty="0" smtClean="0"/>
              <a:t>: 10.1542/peds.2014-3889</a:t>
            </a:r>
          </a:p>
          <a:p>
            <a:r>
              <a:rPr lang="en-GB" dirty="0"/>
              <a:t>Wilson JMG, </a:t>
            </a:r>
            <a:r>
              <a:rPr lang="en-GB" dirty="0" err="1"/>
              <a:t>Jungner</a:t>
            </a:r>
            <a:r>
              <a:rPr lang="en-GB" dirty="0"/>
              <a:t> G (1968) </a:t>
            </a:r>
            <a:r>
              <a:rPr lang="en-GB" i="1" dirty="0"/>
              <a:t>Principles and practice of screening for disease</a:t>
            </a:r>
            <a:r>
              <a:rPr lang="en-GB" dirty="0"/>
              <a:t>. Geneva: </a:t>
            </a:r>
            <a:r>
              <a:rPr lang="en-GB" dirty="0" smtClean="0"/>
              <a:t>World Health </a:t>
            </a:r>
            <a:r>
              <a:rPr lang="en-GB" dirty="0"/>
              <a:t>Organisation.</a:t>
            </a:r>
          </a:p>
          <a:p>
            <a:endParaRPr lang="en-GB" dirty="0"/>
          </a:p>
          <a:p>
            <a:endParaRPr lang="en-GB" dirty="0"/>
          </a:p>
        </p:txBody>
      </p:sp>
    </p:spTree>
    <p:extLst>
      <p:ext uri="{BB962C8B-B14F-4D97-AF65-F5344CB8AC3E}">
        <p14:creationId xmlns:p14="http://schemas.microsoft.com/office/powerpoint/2010/main" val="1200729555"/>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GB" dirty="0" smtClean="0"/>
              <a:t>BREAK!</a:t>
            </a:r>
            <a:endParaRPr lang="en-GB" dirty="0"/>
          </a:p>
        </p:txBody>
      </p:sp>
      <p:sp>
        <p:nvSpPr>
          <p:cNvPr id="5" name="Subtitle 4"/>
          <p:cNvSpPr>
            <a:spLocks noGrp="1"/>
          </p:cNvSpPr>
          <p:nvPr>
            <p:ph type="subTitle" idx="1"/>
          </p:nvPr>
        </p:nvSpPr>
        <p:spPr/>
        <p:txBody>
          <a:bodyPr/>
          <a:lstStyle/>
          <a:p>
            <a:endParaRPr lang="en-GB"/>
          </a:p>
        </p:txBody>
      </p:sp>
    </p:spTree>
    <p:extLst>
      <p:ext uri="{BB962C8B-B14F-4D97-AF65-F5344CB8AC3E}">
        <p14:creationId xmlns:p14="http://schemas.microsoft.com/office/powerpoint/2010/main" val="2358286161"/>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Purposes of In-depth assessment</a:t>
            </a:r>
            <a:endParaRPr lang="en-GB" dirty="0"/>
          </a:p>
        </p:txBody>
      </p:sp>
      <p:sp>
        <p:nvSpPr>
          <p:cNvPr id="4" name="Rectangle 3"/>
          <p:cNvSpPr/>
          <p:nvPr/>
        </p:nvSpPr>
        <p:spPr>
          <a:xfrm>
            <a:off x="940526" y="2464526"/>
            <a:ext cx="2882537" cy="187234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t>Diagnostic assessment</a:t>
            </a:r>
            <a:endParaRPr lang="en-GB" dirty="0"/>
          </a:p>
        </p:txBody>
      </p:sp>
      <p:sp>
        <p:nvSpPr>
          <p:cNvPr id="5" name="Rectangle 4"/>
          <p:cNvSpPr/>
          <p:nvPr/>
        </p:nvSpPr>
        <p:spPr>
          <a:xfrm>
            <a:off x="940526" y="4647982"/>
            <a:ext cx="2882537" cy="187234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t>Planning an education or therapy plan</a:t>
            </a:r>
            <a:endParaRPr lang="en-GB" dirty="0"/>
          </a:p>
        </p:txBody>
      </p:sp>
      <p:sp>
        <p:nvSpPr>
          <p:cNvPr id="6" name="Rectangle 5"/>
          <p:cNvSpPr/>
          <p:nvPr/>
        </p:nvSpPr>
        <p:spPr>
          <a:xfrm>
            <a:off x="4976949" y="4647983"/>
            <a:ext cx="2882537" cy="187234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t>Measuring progress or change after specialist input</a:t>
            </a:r>
            <a:endParaRPr lang="en-GB" dirty="0"/>
          </a:p>
        </p:txBody>
      </p:sp>
      <p:sp>
        <p:nvSpPr>
          <p:cNvPr id="7" name="Rectangle 6"/>
          <p:cNvSpPr/>
          <p:nvPr/>
        </p:nvSpPr>
        <p:spPr>
          <a:xfrm>
            <a:off x="4968240" y="2464526"/>
            <a:ext cx="2882537" cy="187234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t>Establishing baseline performance</a:t>
            </a:r>
            <a:endParaRPr lang="en-GB" dirty="0"/>
          </a:p>
        </p:txBody>
      </p:sp>
    </p:spTree>
    <p:extLst>
      <p:ext uri="{BB962C8B-B14F-4D97-AF65-F5344CB8AC3E}">
        <p14:creationId xmlns:p14="http://schemas.microsoft.com/office/powerpoint/2010/main" val="1033407133"/>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GB" dirty="0" smtClean="0"/>
              <a:t>Diagnostic assessment</a:t>
            </a:r>
            <a:endParaRPr lang="en-GB" dirty="0"/>
          </a:p>
        </p:txBody>
      </p:sp>
      <p:sp>
        <p:nvSpPr>
          <p:cNvPr id="4" name="Text Placeholder 3"/>
          <p:cNvSpPr>
            <a:spLocks noGrp="1"/>
          </p:cNvSpPr>
          <p:nvPr>
            <p:ph type="body" idx="1"/>
          </p:nvPr>
        </p:nvSpPr>
        <p:spPr>
          <a:xfrm>
            <a:off x="3371224" y="4552762"/>
            <a:ext cx="5101209" cy="1265082"/>
          </a:xfrm>
        </p:spPr>
        <p:txBody>
          <a:bodyPr/>
          <a:lstStyle/>
          <a:p>
            <a:r>
              <a:rPr lang="en-GB" dirty="0" smtClean="0"/>
              <a:t>Trained clinician(s)</a:t>
            </a:r>
          </a:p>
          <a:p>
            <a:r>
              <a:rPr lang="en-GB" dirty="0" smtClean="0"/>
              <a:t>Standardised measures</a:t>
            </a:r>
          </a:p>
          <a:p>
            <a:r>
              <a:rPr lang="en-GB" dirty="0" smtClean="0"/>
              <a:t>Differential diagnosis</a:t>
            </a:r>
            <a:endParaRPr lang="en-GB"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17492" y="4352465"/>
            <a:ext cx="2457450" cy="1857375"/>
          </a:xfrm>
          <a:prstGeom prst="rect">
            <a:avLst/>
          </a:prstGeom>
        </p:spPr>
      </p:pic>
    </p:spTree>
    <p:extLst>
      <p:ext uri="{BB962C8B-B14F-4D97-AF65-F5344CB8AC3E}">
        <p14:creationId xmlns:p14="http://schemas.microsoft.com/office/powerpoint/2010/main" val="1111639516"/>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Diagnostic assessment</a:t>
            </a:r>
            <a:endParaRPr lang="en-GB" dirty="0"/>
          </a:p>
        </p:txBody>
      </p:sp>
      <p:sp>
        <p:nvSpPr>
          <p:cNvPr id="3" name="Content Placeholder 2"/>
          <p:cNvSpPr>
            <a:spLocks noGrp="1"/>
          </p:cNvSpPr>
          <p:nvPr>
            <p:ph sz="half" idx="1"/>
          </p:nvPr>
        </p:nvSpPr>
        <p:spPr>
          <a:xfrm>
            <a:off x="1102239" y="2638043"/>
            <a:ext cx="3288023" cy="3684379"/>
          </a:xfrm>
        </p:spPr>
        <p:txBody>
          <a:bodyPr>
            <a:normAutofit lnSpcReduction="10000"/>
          </a:bodyPr>
          <a:lstStyle/>
          <a:p>
            <a:r>
              <a:rPr lang="en-GB" dirty="0" smtClean="0"/>
              <a:t>May involve these people:</a:t>
            </a:r>
          </a:p>
          <a:p>
            <a:pPr lvl="1"/>
            <a:r>
              <a:rPr lang="en-GB" dirty="0" smtClean="0"/>
              <a:t>Family members</a:t>
            </a:r>
          </a:p>
          <a:p>
            <a:pPr lvl="1"/>
            <a:r>
              <a:rPr lang="en-GB" dirty="0" smtClean="0"/>
              <a:t>Teacher </a:t>
            </a:r>
          </a:p>
          <a:p>
            <a:pPr lvl="1"/>
            <a:r>
              <a:rPr lang="en-GB" dirty="0" err="1" smtClean="0"/>
              <a:t>Logoped</a:t>
            </a:r>
            <a:endParaRPr lang="en-GB" dirty="0" smtClean="0"/>
          </a:p>
          <a:p>
            <a:pPr lvl="1"/>
            <a:r>
              <a:rPr lang="en-GB" dirty="0" smtClean="0"/>
              <a:t>Audiologist</a:t>
            </a:r>
          </a:p>
          <a:p>
            <a:pPr lvl="1"/>
            <a:r>
              <a:rPr lang="en-GB" dirty="0" smtClean="0"/>
              <a:t>Educational psychologist</a:t>
            </a:r>
          </a:p>
          <a:p>
            <a:pPr lvl="1"/>
            <a:r>
              <a:rPr lang="en-GB" dirty="0" smtClean="0"/>
              <a:t>Clinical psychologist/psychiatrist</a:t>
            </a:r>
          </a:p>
          <a:p>
            <a:pPr lvl="1"/>
            <a:r>
              <a:rPr lang="en-GB" dirty="0" smtClean="0"/>
              <a:t>Paediatrician</a:t>
            </a:r>
          </a:p>
          <a:p>
            <a:pPr lvl="1"/>
            <a:r>
              <a:rPr lang="en-GB" dirty="0" smtClean="0"/>
              <a:t>Neurologist/geneticist</a:t>
            </a:r>
          </a:p>
          <a:p>
            <a:pPr lvl="1"/>
            <a:r>
              <a:rPr lang="en-GB" dirty="0" smtClean="0"/>
              <a:t>Occupational/physio therapist</a:t>
            </a:r>
            <a:endParaRPr lang="en-GB" dirty="0"/>
          </a:p>
        </p:txBody>
      </p:sp>
      <p:sp>
        <p:nvSpPr>
          <p:cNvPr id="4" name="Content Placeholder 3"/>
          <p:cNvSpPr>
            <a:spLocks noGrp="1"/>
          </p:cNvSpPr>
          <p:nvPr>
            <p:ph sz="half" idx="2"/>
          </p:nvPr>
        </p:nvSpPr>
        <p:spPr>
          <a:xfrm>
            <a:off x="4753736" y="2638044"/>
            <a:ext cx="3632617" cy="3101982"/>
          </a:xfrm>
        </p:spPr>
        <p:txBody>
          <a:bodyPr>
            <a:normAutofit lnSpcReduction="10000"/>
          </a:bodyPr>
          <a:lstStyle/>
          <a:p>
            <a:r>
              <a:rPr lang="en-GB" dirty="0" smtClean="0"/>
              <a:t>May involve these components:</a:t>
            </a:r>
          </a:p>
          <a:p>
            <a:pPr lvl="1"/>
            <a:r>
              <a:rPr lang="en-GB" dirty="0" smtClean="0"/>
              <a:t>Observation</a:t>
            </a:r>
          </a:p>
          <a:p>
            <a:pPr lvl="1"/>
            <a:r>
              <a:rPr lang="en-GB" dirty="0" smtClean="0"/>
              <a:t>Case history/interview</a:t>
            </a:r>
          </a:p>
          <a:p>
            <a:pPr lvl="1"/>
            <a:r>
              <a:rPr lang="en-GB" dirty="0" smtClean="0"/>
              <a:t>Standardised language assessment</a:t>
            </a:r>
          </a:p>
          <a:p>
            <a:pPr lvl="1"/>
            <a:r>
              <a:rPr lang="en-GB" dirty="0" smtClean="0"/>
              <a:t>Questionnaires from caregivers, teachers, child</a:t>
            </a:r>
          </a:p>
          <a:p>
            <a:pPr lvl="1"/>
            <a:r>
              <a:rPr lang="en-GB" dirty="0" smtClean="0"/>
              <a:t>Language sample</a:t>
            </a:r>
          </a:p>
          <a:p>
            <a:pPr lvl="1"/>
            <a:r>
              <a:rPr lang="en-GB" dirty="0" smtClean="0"/>
              <a:t>Measure of functional impact</a:t>
            </a:r>
            <a:endParaRPr lang="en-GB" dirty="0"/>
          </a:p>
        </p:txBody>
      </p:sp>
    </p:spTree>
    <p:extLst>
      <p:ext uri="{BB962C8B-B14F-4D97-AF65-F5344CB8AC3E}">
        <p14:creationId xmlns:p14="http://schemas.microsoft.com/office/powerpoint/2010/main" val="168093632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DLD: the story so far</a:t>
            </a:r>
            <a:endParaRPr lang="en-GB" dirty="0"/>
          </a:p>
        </p:txBody>
      </p:sp>
      <p:sp>
        <p:nvSpPr>
          <p:cNvPr id="3" name="Content Placeholder 2"/>
          <p:cNvSpPr>
            <a:spLocks noGrp="1"/>
          </p:cNvSpPr>
          <p:nvPr>
            <p:ph idx="1"/>
          </p:nvPr>
        </p:nvSpPr>
        <p:spPr>
          <a:xfrm>
            <a:off x="853440" y="2464526"/>
            <a:ext cx="7741919" cy="4058193"/>
          </a:xfrm>
        </p:spPr>
        <p:txBody>
          <a:bodyPr>
            <a:normAutofit lnSpcReduction="10000"/>
          </a:bodyPr>
          <a:lstStyle/>
          <a:p>
            <a:r>
              <a:rPr lang="en-GB" dirty="0" smtClean="0"/>
              <a:t>Lecture 1: Introduction to Developmental Language Disorder</a:t>
            </a:r>
          </a:p>
          <a:p>
            <a:pPr lvl="1"/>
            <a:r>
              <a:rPr lang="en-GB" dirty="0" smtClean="0"/>
              <a:t>Language characteristics: phonology, semantics/vocabulary, syntax, discourse/pragmatics</a:t>
            </a:r>
          </a:p>
          <a:p>
            <a:pPr lvl="1"/>
            <a:r>
              <a:rPr lang="en-GB" dirty="0" smtClean="0"/>
              <a:t>Associated features: cognitive ability, academic underachievement, increased risk for social, emotional, behavioural challenges</a:t>
            </a:r>
          </a:p>
          <a:p>
            <a:pPr lvl="1"/>
            <a:r>
              <a:rPr lang="en-GB" dirty="0" smtClean="0"/>
              <a:t>Biological basis: genetic influences on brain development, runs in families</a:t>
            </a:r>
          </a:p>
          <a:p>
            <a:r>
              <a:rPr lang="en-GB" dirty="0" smtClean="0"/>
              <a:t>Lecture 2: individual differences in language stability and growth</a:t>
            </a:r>
          </a:p>
          <a:p>
            <a:pPr lvl="1"/>
            <a:r>
              <a:rPr lang="en-GB" dirty="0" smtClean="0"/>
              <a:t>Language improves in real terms</a:t>
            </a:r>
          </a:p>
          <a:p>
            <a:pPr lvl="1"/>
            <a:r>
              <a:rPr lang="en-GB" dirty="0" smtClean="0"/>
              <a:t>Language (and language disorder) is stable – rate of growth is similar across spectrum of ability, so gaps remain throughout primary school</a:t>
            </a:r>
          </a:p>
          <a:p>
            <a:pPr lvl="1"/>
            <a:r>
              <a:rPr lang="en-GB" dirty="0" smtClean="0"/>
              <a:t>Child non-verbal IQ, behaviour problems, and socio-economic disadvantage are associated with initial language scores, but do not associate with rate of language change</a:t>
            </a:r>
          </a:p>
          <a:p>
            <a:pPr marL="228600" lvl="1" indent="0">
              <a:buNone/>
            </a:pPr>
            <a:endParaRPr lang="en-GB" dirty="0"/>
          </a:p>
        </p:txBody>
      </p:sp>
    </p:spTree>
    <p:extLst>
      <p:ext uri="{BB962C8B-B14F-4D97-AF65-F5344CB8AC3E}">
        <p14:creationId xmlns:p14="http://schemas.microsoft.com/office/powerpoint/2010/main" val="2112564915"/>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1520" y="274638"/>
            <a:ext cx="8712968" cy="1143000"/>
          </a:xfrm>
        </p:spPr>
        <p:txBody>
          <a:bodyPr>
            <a:normAutofit/>
          </a:bodyPr>
          <a:lstStyle/>
          <a:p>
            <a:r>
              <a:rPr lang="en-GB" dirty="0" smtClean="0">
                <a:solidFill>
                  <a:srgbClr val="3333FF"/>
                </a:solidFill>
              </a:rPr>
              <a:t>(Developmental) Language Disorder – DSM5 (APA 2013)</a:t>
            </a:r>
            <a:endParaRPr lang="en-GB" dirty="0">
              <a:solidFill>
                <a:srgbClr val="3333FF"/>
              </a:solidFill>
            </a:endParaRPr>
          </a:p>
        </p:txBody>
      </p:sp>
      <p:sp>
        <p:nvSpPr>
          <p:cNvPr id="3" name="Content Placeholder 2"/>
          <p:cNvSpPr>
            <a:spLocks noGrp="1"/>
          </p:cNvSpPr>
          <p:nvPr>
            <p:ph idx="1"/>
          </p:nvPr>
        </p:nvSpPr>
        <p:spPr>
          <a:xfrm>
            <a:off x="467544" y="2256816"/>
            <a:ext cx="8496944" cy="4268527"/>
          </a:xfrm>
        </p:spPr>
        <p:txBody>
          <a:bodyPr>
            <a:normAutofit/>
          </a:bodyPr>
          <a:lstStyle/>
          <a:p>
            <a:r>
              <a:rPr lang="en-GB" sz="2400" dirty="0" smtClean="0"/>
              <a:t>child’s </a:t>
            </a:r>
            <a:r>
              <a:rPr lang="en-GB" sz="2400" dirty="0" smtClean="0">
                <a:solidFill>
                  <a:srgbClr val="FF0000"/>
                </a:solidFill>
              </a:rPr>
              <a:t>language abilities </a:t>
            </a:r>
            <a:r>
              <a:rPr lang="en-GB" sz="2400" dirty="0" smtClean="0"/>
              <a:t>are </a:t>
            </a:r>
            <a:r>
              <a:rPr lang="en-GB" sz="2400" dirty="0" smtClean="0">
                <a:solidFill>
                  <a:srgbClr val="FF0000"/>
                </a:solidFill>
              </a:rPr>
              <a:t>below chronological age expectations</a:t>
            </a:r>
          </a:p>
          <a:p>
            <a:pPr lvl="1"/>
            <a:endParaRPr lang="en-GB" sz="2000" dirty="0" smtClean="0"/>
          </a:p>
          <a:p>
            <a:r>
              <a:rPr lang="en-GB" sz="2400" dirty="0" smtClean="0"/>
              <a:t>language deficits are </a:t>
            </a:r>
            <a:r>
              <a:rPr lang="en-GB" sz="2400" dirty="0" smtClean="0">
                <a:solidFill>
                  <a:srgbClr val="FF0000"/>
                </a:solidFill>
              </a:rPr>
              <a:t>not explained by other developmental concerns</a:t>
            </a:r>
            <a:r>
              <a:rPr lang="en-GB" sz="2400" dirty="0" smtClean="0"/>
              <a:t> such as sensory impairment, autism, extreme deprivation, head injury, global developmental delay</a:t>
            </a:r>
          </a:p>
          <a:p>
            <a:endParaRPr lang="en-GB" sz="2400" dirty="0"/>
          </a:p>
          <a:p>
            <a:r>
              <a:rPr lang="en-GB" sz="2400" dirty="0" smtClean="0"/>
              <a:t>language impairments </a:t>
            </a:r>
            <a:r>
              <a:rPr lang="en-GB" sz="2400" dirty="0" smtClean="0">
                <a:solidFill>
                  <a:srgbClr val="FF0000"/>
                </a:solidFill>
              </a:rPr>
              <a:t>interfere with everyday life </a:t>
            </a:r>
            <a:r>
              <a:rPr lang="en-GB" sz="2400" dirty="0" smtClean="0"/>
              <a:t>at home or at school</a:t>
            </a:r>
          </a:p>
          <a:p>
            <a:endParaRPr lang="en-GB" sz="2400" dirty="0"/>
          </a:p>
          <a:p>
            <a:endParaRPr lang="en-GB" sz="2400" dirty="0"/>
          </a:p>
        </p:txBody>
      </p:sp>
    </p:spTree>
    <p:extLst>
      <p:ext uri="{BB962C8B-B14F-4D97-AF65-F5344CB8AC3E}">
        <p14:creationId xmlns:p14="http://schemas.microsoft.com/office/powerpoint/2010/main" val="1604010632"/>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p:cNvPicPr>
            <a:picLocks noChangeAspect="1"/>
          </p:cNvPicPr>
          <p:nvPr/>
        </p:nvPicPr>
        <p:blipFill>
          <a:blip r:embed="rId2"/>
          <a:stretch>
            <a:fillRect/>
          </a:stretch>
        </p:blipFill>
        <p:spPr>
          <a:xfrm>
            <a:off x="3100252" y="1940681"/>
            <a:ext cx="2673531" cy="2638042"/>
          </a:xfrm>
          <a:prstGeom prst="rect">
            <a:avLst/>
          </a:prstGeom>
        </p:spPr>
      </p:pic>
    </p:spTree>
    <p:extLst>
      <p:ext uri="{BB962C8B-B14F-4D97-AF65-F5344CB8AC3E}">
        <p14:creationId xmlns:p14="http://schemas.microsoft.com/office/powerpoint/2010/main" val="3702744154"/>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7"/>
          <p:cNvSpPr>
            <a:spLocks noGrp="1"/>
          </p:cNvSpPr>
          <p:nvPr>
            <p:ph sz="half" idx="2"/>
          </p:nvPr>
        </p:nvSpPr>
        <p:spPr>
          <a:xfrm>
            <a:off x="5024846" y="2481944"/>
            <a:ext cx="3544390" cy="3918857"/>
          </a:xfrm>
        </p:spPr>
        <p:txBody>
          <a:bodyPr>
            <a:normAutofit/>
          </a:bodyPr>
          <a:lstStyle/>
          <a:p>
            <a:r>
              <a:rPr lang="en-GB" sz="2000" dirty="0" smtClean="0"/>
              <a:t>Family history</a:t>
            </a:r>
          </a:p>
          <a:p>
            <a:r>
              <a:rPr lang="en-GB" sz="2000" dirty="0" smtClean="0"/>
              <a:t>Socio-economic disadvantage</a:t>
            </a:r>
          </a:p>
          <a:p>
            <a:r>
              <a:rPr lang="en-GB" sz="2000" dirty="0" smtClean="0"/>
              <a:t>Behaviour problems</a:t>
            </a:r>
          </a:p>
          <a:p>
            <a:r>
              <a:rPr lang="en-GB" sz="2000" dirty="0" smtClean="0"/>
              <a:t>Poor language comprehension</a:t>
            </a:r>
          </a:p>
          <a:p>
            <a:r>
              <a:rPr lang="en-GB" sz="2000" dirty="0" smtClean="0"/>
              <a:t>Reported language regression</a:t>
            </a:r>
          </a:p>
          <a:p>
            <a:r>
              <a:rPr lang="en-GB" sz="2000" dirty="0" smtClean="0"/>
              <a:t>Global developmental delay</a:t>
            </a:r>
          </a:p>
          <a:p>
            <a:r>
              <a:rPr lang="en-GB" sz="2000" dirty="0" smtClean="0"/>
              <a:t>Lack of gesture</a:t>
            </a:r>
          </a:p>
          <a:p>
            <a:r>
              <a:rPr lang="en-GB" sz="2000" dirty="0" smtClean="0"/>
              <a:t>Poor social engagement</a:t>
            </a:r>
          </a:p>
        </p:txBody>
      </p:sp>
      <p:pic>
        <p:nvPicPr>
          <p:cNvPr id="5" name="Picture 4"/>
          <p:cNvPicPr>
            <a:picLocks noChangeAspect="1"/>
          </p:cNvPicPr>
          <p:nvPr/>
        </p:nvPicPr>
        <p:blipFill>
          <a:blip r:embed="rId2"/>
          <a:stretch>
            <a:fillRect/>
          </a:stretch>
        </p:blipFill>
        <p:spPr>
          <a:xfrm>
            <a:off x="1225547" y="3938806"/>
            <a:ext cx="3163573" cy="2097587"/>
          </a:xfrm>
          <a:prstGeom prst="rect">
            <a:avLst/>
          </a:prstGeom>
        </p:spPr>
      </p:pic>
      <p:sp>
        <p:nvSpPr>
          <p:cNvPr id="6" name="Title 4"/>
          <p:cNvSpPr>
            <a:spLocks noGrp="1"/>
          </p:cNvSpPr>
          <p:nvPr>
            <p:ph type="title"/>
          </p:nvPr>
        </p:nvSpPr>
        <p:spPr>
          <a:xfrm>
            <a:off x="1606043" y="686017"/>
            <a:ext cx="5937755" cy="1188720"/>
          </a:xfrm>
        </p:spPr>
        <p:txBody>
          <a:bodyPr/>
          <a:lstStyle/>
          <a:p>
            <a:r>
              <a:rPr lang="en-GB" dirty="0" smtClean="0"/>
              <a:t>Case history</a:t>
            </a:r>
            <a:endParaRPr lang="en-GB" dirty="0"/>
          </a:p>
        </p:txBody>
      </p:sp>
      <p:sp>
        <p:nvSpPr>
          <p:cNvPr id="2" name="TextBox 1"/>
          <p:cNvSpPr txBox="1"/>
          <p:nvPr/>
        </p:nvSpPr>
        <p:spPr>
          <a:xfrm>
            <a:off x="1021822" y="2168107"/>
            <a:ext cx="3553098" cy="1477328"/>
          </a:xfrm>
          <a:prstGeom prst="rect">
            <a:avLst/>
          </a:prstGeom>
          <a:noFill/>
          <a:ln w="28575">
            <a:solidFill>
              <a:schemeClr val="tx1"/>
            </a:solidFill>
          </a:ln>
        </p:spPr>
        <p:txBody>
          <a:bodyPr wrap="square" rtlCol="0">
            <a:spAutoFit/>
          </a:bodyPr>
          <a:lstStyle/>
          <a:p>
            <a:r>
              <a:rPr lang="en-GB" dirty="0" smtClean="0"/>
              <a:t>What are caregivers most concerned about? </a:t>
            </a:r>
            <a:endParaRPr lang="en-GB" dirty="0"/>
          </a:p>
          <a:p>
            <a:r>
              <a:rPr lang="en-GB" dirty="0" smtClean="0"/>
              <a:t>How does the child communicate?</a:t>
            </a:r>
          </a:p>
          <a:p>
            <a:r>
              <a:rPr lang="en-GB" dirty="0" smtClean="0"/>
              <a:t>Presence of ‘red flags’</a:t>
            </a:r>
          </a:p>
          <a:p>
            <a:r>
              <a:rPr lang="en-GB" dirty="0" smtClean="0"/>
              <a:t>What should happen next?</a:t>
            </a:r>
            <a:endParaRPr lang="en-GB" dirty="0"/>
          </a:p>
        </p:txBody>
      </p:sp>
    </p:spTree>
    <p:extLst>
      <p:ext uri="{BB962C8B-B14F-4D97-AF65-F5344CB8AC3E}">
        <p14:creationId xmlns:p14="http://schemas.microsoft.com/office/powerpoint/2010/main" val="14829224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8">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8">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8">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8">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52514" y="262359"/>
            <a:ext cx="7772400" cy="1143000"/>
          </a:xfrm>
        </p:spPr>
        <p:txBody>
          <a:bodyPr/>
          <a:lstStyle/>
          <a:p>
            <a:r>
              <a:rPr lang="en-GB" dirty="0"/>
              <a:t>Standardised assessment</a:t>
            </a:r>
            <a:endParaRPr lang="en-GB" dirty="0"/>
          </a:p>
        </p:txBody>
      </p:sp>
      <p:pic>
        <p:nvPicPr>
          <p:cNvPr id="4" name="Content Placeholder 3"/>
          <p:cNvPicPr>
            <a:picLocks noGrp="1" noChangeAspect="1"/>
          </p:cNvPicPr>
          <p:nvPr>
            <p:ph idx="4294967295"/>
          </p:nvPr>
        </p:nvPicPr>
        <p:blipFill rotWithShape="1">
          <a:blip r:embed="rId2" cstate="print">
            <a:extLst>
              <a:ext uri="{28A0092B-C50C-407E-A947-70E740481C1C}">
                <a14:useLocalDpi xmlns:a14="http://schemas.microsoft.com/office/drawing/2010/main" val="0"/>
              </a:ext>
            </a:extLst>
          </a:blip>
          <a:srcRect b="39569"/>
          <a:stretch/>
        </p:blipFill>
        <p:spPr>
          <a:xfrm>
            <a:off x="182107" y="2052239"/>
            <a:ext cx="8632825" cy="3760788"/>
          </a:xfrm>
        </p:spPr>
      </p:pic>
      <p:pic>
        <p:nvPicPr>
          <p:cNvPr id="5" name="Picture 4"/>
          <p:cNvPicPr>
            <a:picLocks noChangeAspect="1"/>
          </p:cNvPicPr>
          <p:nvPr/>
        </p:nvPicPr>
        <p:blipFill rotWithShape="1">
          <a:blip r:embed="rId3">
            <a:extLst>
              <a:ext uri="{28A0092B-C50C-407E-A947-70E740481C1C}">
                <a14:useLocalDpi xmlns:a14="http://schemas.microsoft.com/office/drawing/2010/main" val="0"/>
              </a:ext>
            </a:extLst>
          </a:blip>
          <a:srcRect t="83460" b="8892"/>
          <a:stretch/>
        </p:blipFill>
        <p:spPr>
          <a:xfrm>
            <a:off x="243067" y="5813027"/>
            <a:ext cx="8791294" cy="342776"/>
          </a:xfrm>
          <a:prstGeom prst="rect">
            <a:avLst/>
          </a:prstGeom>
        </p:spPr>
      </p:pic>
      <p:sp>
        <p:nvSpPr>
          <p:cNvPr id="3" name="TextBox 2"/>
          <p:cNvSpPr txBox="1"/>
          <p:nvPr/>
        </p:nvSpPr>
        <p:spPr>
          <a:xfrm>
            <a:off x="46342" y="6392091"/>
            <a:ext cx="8988019" cy="369332"/>
          </a:xfrm>
          <a:prstGeom prst="rect">
            <a:avLst/>
          </a:prstGeom>
          <a:noFill/>
        </p:spPr>
        <p:txBody>
          <a:bodyPr wrap="square" rtlCol="0">
            <a:spAutoFit/>
          </a:bodyPr>
          <a:lstStyle/>
          <a:p>
            <a:r>
              <a:rPr lang="en-GB" dirty="0" smtClean="0"/>
              <a:t>Standardised tests allow you to gauge child’s abilities relative to other children of the same age</a:t>
            </a:r>
            <a:endParaRPr lang="en-GB" dirty="0"/>
          </a:p>
        </p:txBody>
      </p:sp>
      <p:sp>
        <p:nvSpPr>
          <p:cNvPr id="11" name="Rectangle 10"/>
          <p:cNvSpPr/>
          <p:nvPr/>
        </p:nvSpPr>
        <p:spPr>
          <a:xfrm>
            <a:off x="4153989" y="2052239"/>
            <a:ext cx="670561" cy="3760788"/>
          </a:xfrm>
          <a:prstGeom prst="rect">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Rectangle 11"/>
          <p:cNvSpPr/>
          <p:nvPr/>
        </p:nvSpPr>
        <p:spPr>
          <a:xfrm>
            <a:off x="2551612" y="2069133"/>
            <a:ext cx="1524000" cy="3743894"/>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ectangle 13"/>
          <p:cNvSpPr/>
          <p:nvPr/>
        </p:nvSpPr>
        <p:spPr>
          <a:xfrm>
            <a:off x="4902927" y="2069133"/>
            <a:ext cx="3912005" cy="3743894"/>
          </a:xfrm>
          <a:prstGeom prst="rect">
            <a:avLst/>
          </a:prstGeom>
          <a:no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562018681"/>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06043" y="694727"/>
            <a:ext cx="5937755" cy="1188720"/>
          </a:xfrm>
        </p:spPr>
        <p:txBody>
          <a:bodyPr/>
          <a:lstStyle/>
          <a:p>
            <a:r>
              <a:rPr lang="en-GB" dirty="0"/>
              <a:t>Standardised </a:t>
            </a:r>
            <a:r>
              <a:rPr lang="en-GB" dirty="0" smtClean="0"/>
              <a:t>assessment – things to check</a:t>
            </a:r>
            <a:endParaRPr lang="en-GB" dirty="0"/>
          </a:p>
        </p:txBody>
      </p:sp>
      <p:sp>
        <p:nvSpPr>
          <p:cNvPr id="6" name="Content Placeholder 5"/>
          <p:cNvSpPr>
            <a:spLocks noGrp="1"/>
          </p:cNvSpPr>
          <p:nvPr>
            <p:ph idx="1"/>
          </p:nvPr>
        </p:nvSpPr>
        <p:spPr>
          <a:xfrm>
            <a:off x="1061013" y="2437748"/>
            <a:ext cx="7027817" cy="4076264"/>
          </a:xfrm>
        </p:spPr>
        <p:txBody>
          <a:bodyPr>
            <a:normAutofit fontScale="92500" lnSpcReduction="20000"/>
          </a:bodyPr>
          <a:lstStyle/>
          <a:p>
            <a:r>
              <a:rPr lang="en-GB" dirty="0" smtClean="0"/>
              <a:t>Appropriate age range?</a:t>
            </a:r>
          </a:p>
          <a:p>
            <a:r>
              <a:rPr lang="en-GB" dirty="0" smtClean="0"/>
              <a:t>Are instructions for administration and scoring clear and easy to follow?</a:t>
            </a:r>
          </a:p>
          <a:p>
            <a:r>
              <a:rPr lang="en-GB" dirty="0" smtClean="0"/>
              <a:t>Numbers of children contributing to the standardisation</a:t>
            </a:r>
          </a:p>
          <a:p>
            <a:r>
              <a:rPr lang="en-GB" dirty="0" smtClean="0"/>
              <a:t>Is your population similar to the standardisation sample? (e.g. dual language learners)</a:t>
            </a:r>
          </a:p>
          <a:p>
            <a:r>
              <a:rPr lang="en-GB" dirty="0" smtClean="0"/>
              <a:t>Sensitivity and specificity of the measure</a:t>
            </a:r>
          </a:p>
          <a:p>
            <a:r>
              <a:rPr lang="en-GB" dirty="0" smtClean="0"/>
              <a:t>Reliability:</a:t>
            </a:r>
          </a:p>
          <a:p>
            <a:pPr lvl="1"/>
            <a:r>
              <a:rPr lang="en-GB" dirty="0" smtClean="0"/>
              <a:t>Test-retest: does the test give you the same score on repeated administration?</a:t>
            </a:r>
          </a:p>
          <a:p>
            <a:pPr lvl="1"/>
            <a:r>
              <a:rPr lang="en-GB" dirty="0" smtClean="0"/>
              <a:t>Inter-</a:t>
            </a:r>
            <a:r>
              <a:rPr lang="en-GB" dirty="0" err="1" smtClean="0"/>
              <a:t>rater</a:t>
            </a:r>
            <a:r>
              <a:rPr lang="en-GB" dirty="0" smtClean="0"/>
              <a:t> reliability: do different respondents give you the same answers? (Note: teachers and parents often do not agree!)</a:t>
            </a:r>
          </a:p>
          <a:p>
            <a:r>
              <a:rPr lang="en-GB" dirty="0" smtClean="0"/>
              <a:t>Validity:</a:t>
            </a:r>
          </a:p>
          <a:p>
            <a:pPr lvl="1"/>
            <a:r>
              <a:rPr lang="en-GB" dirty="0" smtClean="0"/>
              <a:t>Is it theoretically sensible to measure the construct of interest in this way?</a:t>
            </a:r>
          </a:p>
          <a:p>
            <a:pPr lvl="1"/>
            <a:r>
              <a:rPr lang="en-GB" dirty="0" smtClean="0"/>
              <a:t>Do items on the test ‘hang-together’?</a:t>
            </a:r>
          </a:p>
          <a:p>
            <a:pPr lvl="1"/>
            <a:endParaRPr lang="en-GB" dirty="0"/>
          </a:p>
        </p:txBody>
      </p:sp>
    </p:spTree>
    <p:extLst>
      <p:ext uri="{BB962C8B-B14F-4D97-AF65-F5344CB8AC3E}">
        <p14:creationId xmlns:p14="http://schemas.microsoft.com/office/powerpoint/2010/main" val="739954360"/>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1673214" y="1042569"/>
            <a:ext cx="5795728" cy="4792173"/>
          </a:xfrm>
          <a:prstGeom prst="rect">
            <a:avLst/>
          </a:prstGeom>
        </p:spPr>
      </p:pic>
      <p:sp>
        <p:nvSpPr>
          <p:cNvPr id="6" name="TextBox 5"/>
          <p:cNvSpPr txBox="1"/>
          <p:nvPr/>
        </p:nvSpPr>
        <p:spPr>
          <a:xfrm>
            <a:off x="6601097" y="1837508"/>
            <a:ext cx="1715589" cy="1200329"/>
          </a:xfrm>
          <a:prstGeom prst="rect">
            <a:avLst/>
          </a:prstGeom>
          <a:noFill/>
          <a:ln w="38100">
            <a:solidFill>
              <a:schemeClr val="tx1"/>
            </a:solidFill>
          </a:ln>
        </p:spPr>
        <p:txBody>
          <a:bodyPr wrap="square" rtlCol="0">
            <a:spAutoFit/>
          </a:bodyPr>
          <a:lstStyle/>
          <a:p>
            <a:pPr algn="ctr"/>
            <a:r>
              <a:rPr lang="en-GB" dirty="0" smtClean="0"/>
              <a:t>The </a:t>
            </a:r>
            <a:r>
              <a:rPr lang="en-GB" dirty="0"/>
              <a:t>Norwegian Communicative Development </a:t>
            </a:r>
            <a:r>
              <a:rPr lang="en-GB" dirty="0" smtClean="0"/>
              <a:t>Inventories</a:t>
            </a:r>
            <a:endParaRPr lang="en-GB" dirty="0"/>
          </a:p>
        </p:txBody>
      </p:sp>
      <p:sp>
        <p:nvSpPr>
          <p:cNvPr id="7" name="TextBox 6"/>
          <p:cNvSpPr txBox="1"/>
          <p:nvPr/>
        </p:nvSpPr>
        <p:spPr>
          <a:xfrm>
            <a:off x="6918960" y="3165565"/>
            <a:ext cx="1715589" cy="923330"/>
          </a:xfrm>
          <a:prstGeom prst="rect">
            <a:avLst/>
          </a:prstGeom>
          <a:noFill/>
          <a:ln w="38100">
            <a:solidFill>
              <a:schemeClr val="tx1"/>
            </a:solidFill>
          </a:ln>
        </p:spPr>
        <p:txBody>
          <a:bodyPr wrap="square" rtlCol="0">
            <a:spAutoFit/>
          </a:bodyPr>
          <a:lstStyle/>
          <a:p>
            <a:pPr algn="ctr"/>
            <a:r>
              <a:rPr lang="en-GB"/>
              <a:t>British Picture Vocabulary Scale II</a:t>
            </a:r>
            <a:endParaRPr lang="en-GB" dirty="0"/>
          </a:p>
        </p:txBody>
      </p:sp>
      <p:sp>
        <p:nvSpPr>
          <p:cNvPr id="8" name="TextBox 7"/>
          <p:cNvSpPr txBox="1"/>
          <p:nvPr/>
        </p:nvSpPr>
        <p:spPr>
          <a:xfrm>
            <a:off x="5116285" y="526868"/>
            <a:ext cx="2695304" cy="369332"/>
          </a:xfrm>
          <a:prstGeom prst="rect">
            <a:avLst/>
          </a:prstGeom>
          <a:noFill/>
          <a:ln w="38100">
            <a:solidFill>
              <a:schemeClr val="tx1"/>
            </a:solidFill>
          </a:ln>
        </p:spPr>
        <p:txBody>
          <a:bodyPr wrap="square" rtlCol="0">
            <a:spAutoFit/>
          </a:bodyPr>
          <a:lstStyle/>
          <a:p>
            <a:pPr algn="ctr"/>
            <a:r>
              <a:rPr lang="en-GB" dirty="0" err="1"/>
              <a:t>Språk</a:t>
            </a:r>
            <a:r>
              <a:rPr lang="en-GB" dirty="0"/>
              <a:t> 6-16 </a:t>
            </a:r>
            <a:endParaRPr lang="en-GB" dirty="0"/>
          </a:p>
        </p:txBody>
      </p:sp>
      <p:sp>
        <p:nvSpPr>
          <p:cNvPr id="9" name="TextBox 8"/>
          <p:cNvSpPr txBox="1"/>
          <p:nvPr/>
        </p:nvSpPr>
        <p:spPr>
          <a:xfrm>
            <a:off x="2272937" y="322217"/>
            <a:ext cx="2695304" cy="646331"/>
          </a:xfrm>
          <a:prstGeom prst="rect">
            <a:avLst/>
          </a:prstGeom>
          <a:noFill/>
          <a:ln w="38100">
            <a:solidFill>
              <a:schemeClr val="tx1"/>
            </a:solidFill>
          </a:ln>
        </p:spPr>
        <p:txBody>
          <a:bodyPr wrap="square" rtlCol="0">
            <a:spAutoFit/>
          </a:bodyPr>
          <a:lstStyle/>
          <a:p>
            <a:pPr algn="ctr"/>
            <a:r>
              <a:rPr lang="en-GB" smtClean="0"/>
              <a:t>ITPA - Illinois Test of Psycholinguistic Abilities </a:t>
            </a:r>
            <a:endParaRPr lang="en-GB" dirty="0"/>
          </a:p>
        </p:txBody>
      </p:sp>
      <p:sp>
        <p:nvSpPr>
          <p:cNvPr id="10" name="TextBox 9"/>
          <p:cNvSpPr txBox="1"/>
          <p:nvPr/>
        </p:nvSpPr>
        <p:spPr>
          <a:xfrm>
            <a:off x="507607" y="3253989"/>
            <a:ext cx="2091902" cy="923330"/>
          </a:xfrm>
          <a:prstGeom prst="rect">
            <a:avLst/>
          </a:prstGeom>
          <a:noFill/>
          <a:ln w="38100">
            <a:solidFill>
              <a:schemeClr val="tx1"/>
            </a:solidFill>
          </a:ln>
        </p:spPr>
        <p:txBody>
          <a:bodyPr wrap="square" rtlCol="0">
            <a:spAutoFit/>
          </a:bodyPr>
          <a:lstStyle/>
          <a:p>
            <a:pPr algn="ctr"/>
            <a:r>
              <a:rPr lang="en-GB" dirty="0" smtClean="0"/>
              <a:t>Children’s Communication Checklist-2</a:t>
            </a:r>
            <a:endParaRPr lang="en-GB" dirty="0"/>
          </a:p>
        </p:txBody>
      </p:sp>
      <p:sp>
        <p:nvSpPr>
          <p:cNvPr id="11" name="TextBox 10"/>
          <p:cNvSpPr txBox="1"/>
          <p:nvPr/>
        </p:nvSpPr>
        <p:spPr>
          <a:xfrm>
            <a:off x="346499" y="4730092"/>
            <a:ext cx="2091902" cy="646331"/>
          </a:xfrm>
          <a:prstGeom prst="rect">
            <a:avLst/>
          </a:prstGeom>
          <a:noFill/>
          <a:ln w="38100">
            <a:solidFill>
              <a:schemeClr val="tx1"/>
            </a:solidFill>
          </a:ln>
        </p:spPr>
        <p:txBody>
          <a:bodyPr wrap="square" rtlCol="0">
            <a:spAutoFit/>
          </a:bodyPr>
          <a:lstStyle/>
          <a:p>
            <a:pPr algn="ctr"/>
            <a:r>
              <a:rPr lang="en-GB" dirty="0" smtClean="0"/>
              <a:t>Narrative assessment??</a:t>
            </a:r>
            <a:endParaRPr lang="en-GB" dirty="0"/>
          </a:p>
        </p:txBody>
      </p:sp>
      <p:sp>
        <p:nvSpPr>
          <p:cNvPr id="12" name="TextBox 11"/>
          <p:cNvSpPr txBox="1"/>
          <p:nvPr/>
        </p:nvSpPr>
        <p:spPr>
          <a:xfrm>
            <a:off x="507606" y="1202449"/>
            <a:ext cx="2118029" cy="646331"/>
          </a:xfrm>
          <a:prstGeom prst="rect">
            <a:avLst/>
          </a:prstGeom>
          <a:noFill/>
          <a:ln w="38100">
            <a:solidFill>
              <a:schemeClr val="tx1"/>
            </a:solidFill>
          </a:ln>
        </p:spPr>
        <p:txBody>
          <a:bodyPr wrap="square" rtlCol="0">
            <a:spAutoFit/>
          </a:bodyPr>
          <a:lstStyle/>
          <a:p>
            <a:pPr algn="ctr"/>
            <a:r>
              <a:rPr lang="en-GB" dirty="0" smtClean="0"/>
              <a:t>Test for Reception of Grammar</a:t>
            </a:r>
            <a:endParaRPr lang="en-GB" dirty="0"/>
          </a:p>
        </p:txBody>
      </p:sp>
      <p:sp>
        <p:nvSpPr>
          <p:cNvPr id="13" name="TextBox 12"/>
          <p:cNvSpPr txBox="1"/>
          <p:nvPr/>
        </p:nvSpPr>
        <p:spPr>
          <a:xfrm>
            <a:off x="4913893" y="4730092"/>
            <a:ext cx="2091902" cy="923330"/>
          </a:xfrm>
          <a:prstGeom prst="rect">
            <a:avLst/>
          </a:prstGeom>
          <a:noFill/>
          <a:ln w="38100">
            <a:solidFill>
              <a:schemeClr val="tx1"/>
            </a:solidFill>
          </a:ln>
        </p:spPr>
        <p:txBody>
          <a:bodyPr wrap="square" rtlCol="0">
            <a:spAutoFit/>
          </a:bodyPr>
          <a:lstStyle/>
          <a:p>
            <a:pPr algn="ctr"/>
            <a:r>
              <a:rPr lang="en-GB" dirty="0" smtClean="0"/>
              <a:t>Assessment of inferencing or figurative language??</a:t>
            </a:r>
            <a:endParaRPr lang="en-GB" dirty="0"/>
          </a:p>
        </p:txBody>
      </p:sp>
      <p:sp>
        <p:nvSpPr>
          <p:cNvPr id="14" name="TextBox 13"/>
          <p:cNvSpPr txBox="1"/>
          <p:nvPr/>
        </p:nvSpPr>
        <p:spPr>
          <a:xfrm>
            <a:off x="346499" y="6165669"/>
            <a:ext cx="8396907" cy="646331"/>
          </a:xfrm>
          <a:prstGeom prst="rect">
            <a:avLst/>
          </a:prstGeom>
          <a:noFill/>
        </p:spPr>
        <p:txBody>
          <a:bodyPr wrap="square" rtlCol="0">
            <a:spAutoFit/>
          </a:bodyPr>
          <a:lstStyle/>
          <a:p>
            <a:r>
              <a:rPr lang="en-GB" dirty="0" smtClean="0"/>
              <a:t>Children with depressed scores across a range of measures have poorer prognosis than those with ‘spiky’ profiles (see CATALISE evidence; Bishop et al. 2016)</a:t>
            </a:r>
            <a:endParaRPr lang="en-GB" dirty="0"/>
          </a:p>
        </p:txBody>
      </p:sp>
    </p:spTree>
    <p:extLst>
      <p:ext uri="{BB962C8B-B14F-4D97-AF65-F5344CB8AC3E}">
        <p14:creationId xmlns:p14="http://schemas.microsoft.com/office/powerpoint/2010/main" val="759061072"/>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23462" y="534804"/>
            <a:ext cx="5937755" cy="1188720"/>
          </a:xfrm>
        </p:spPr>
        <p:txBody>
          <a:bodyPr/>
          <a:lstStyle/>
          <a:p>
            <a:r>
              <a:rPr lang="en-GB" dirty="0" smtClean="0"/>
              <a:t>Assessing functional impairment</a:t>
            </a:r>
            <a:endParaRPr lang="en-GB" dirty="0"/>
          </a:p>
        </p:txBody>
      </p:sp>
      <p:sp>
        <p:nvSpPr>
          <p:cNvPr id="3" name="Content Placeholder 2"/>
          <p:cNvSpPr>
            <a:spLocks noGrp="1"/>
          </p:cNvSpPr>
          <p:nvPr>
            <p:ph idx="1"/>
          </p:nvPr>
        </p:nvSpPr>
        <p:spPr>
          <a:xfrm>
            <a:off x="604561" y="1828800"/>
            <a:ext cx="1764172" cy="5164183"/>
          </a:xfrm>
        </p:spPr>
        <p:txBody>
          <a:bodyPr>
            <a:normAutofit lnSpcReduction="10000"/>
          </a:bodyPr>
          <a:lstStyle/>
          <a:p>
            <a:r>
              <a:rPr lang="en-GB" dirty="0" smtClean="0"/>
              <a:t>Academic attainment (</a:t>
            </a:r>
            <a:r>
              <a:rPr lang="en-GB" dirty="0" err="1" smtClean="0"/>
              <a:t>Norbury</a:t>
            </a:r>
            <a:r>
              <a:rPr lang="en-GB" dirty="0" smtClean="0"/>
              <a:t> et al. 2015, JCPP)</a:t>
            </a:r>
          </a:p>
          <a:p>
            <a:endParaRPr lang="en-GB" dirty="0"/>
          </a:p>
          <a:p>
            <a:r>
              <a:rPr lang="en-GB" dirty="0" smtClean="0"/>
              <a:t>Quality of life (</a:t>
            </a:r>
            <a:r>
              <a:rPr lang="en-GB" dirty="0" err="1" smtClean="0"/>
              <a:t>Eadie</a:t>
            </a:r>
            <a:r>
              <a:rPr lang="en-GB" dirty="0" smtClean="0"/>
              <a:t> et al. 2018, IJLCD)</a:t>
            </a:r>
          </a:p>
          <a:p>
            <a:endParaRPr lang="en-GB" dirty="0"/>
          </a:p>
          <a:p>
            <a:r>
              <a:rPr lang="en-GB" dirty="0" smtClean="0"/>
              <a:t>Social, emotional and behavioural development (both </a:t>
            </a:r>
            <a:r>
              <a:rPr lang="en-GB" dirty="0" err="1" smtClean="0"/>
              <a:t>Norbury</a:t>
            </a:r>
            <a:r>
              <a:rPr lang="en-GB" dirty="0" smtClean="0"/>
              <a:t> &amp; </a:t>
            </a:r>
            <a:r>
              <a:rPr lang="en-GB" dirty="0" err="1" smtClean="0"/>
              <a:t>Eadie</a:t>
            </a:r>
            <a:r>
              <a:rPr lang="en-GB" dirty="0" smtClean="0"/>
              <a:t> report on this!)</a:t>
            </a:r>
          </a:p>
        </p:txBody>
      </p:sp>
      <p:pic>
        <p:nvPicPr>
          <p:cNvPr id="4" name="Picture 3"/>
          <p:cNvPicPr>
            <a:picLocks noChangeAspect="1"/>
          </p:cNvPicPr>
          <p:nvPr/>
        </p:nvPicPr>
        <p:blipFill>
          <a:blip r:embed="rId2"/>
          <a:stretch>
            <a:fillRect/>
          </a:stretch>
        </p:blipFill>
        <p:spPr>
          <a:xfrm>
            <a:off x="3392084" y="2253261"/>
            <a:ext cx="4310550" cy="3500367"/>
          </a:xfrm>
          <a:prstGeom prst="rect">
            <a:avLst/>
          </a:prstGeom>
        </p:spPr>
      </p:pic>
      <p:sp>
        <p:nvSpPr>
          <p:cNvPr id="5" name="TextBox 4"/>
          <p:cNvSpPr txBox="1"/>
          <p:nvPr/>
        </p:nvSpPr>
        <p:spPr>
          <a:xfrm>
            <a:off x="2377439" y="6110499"/>
            <a:ext cx="6740435" cy="646331"/>
          </a:xfrm>
          <a:prstGeom prst="rect">
            <a:avLst/>
          </a:prstGeom>
          <a:noFill/>
        </p:spPr>
        <p:txBody>
          <a:bodyPr wrap="square" rtlCol="0">
            <a:spAutoFit/>
          </a:bodyPr>
          <a:lstStyle/>
          <a:p>
            <a:r>
              <a:rPr lang="en-GB" sz="1200" dirty="0" smtClean="0"/>
              <a:t>Markham </a:t>
            </a:r>
            <a:r>
              <a:rPr lang="en-GB" sz="1200" dirty="0"/>
              <a:t>, </a:t>
            </a:r>
            <a:r>
              <a:rPr lang="en-GB" sz="1200" dirty="0" smtClean="0"/>
              <a:t>Van </a:t>
            </a:r>
            <a:r>
              <a:rPr lang="en-GB" sz="1200" dirty="0" err="1"/>
              <a:t>Laar</a:t>
            </a:r>
            <a:r>
              <a:rPr lang="en-GB" sz="1200" dirty="0"/>
              <a:t> &amp; </a:t>
            </a:r>
            <a:r>
              <a:rPr lang="en-GB" sz="1200" dirty="0" smtClean="0"/>
              <a:t>Dean </a:t>
            </a:r>
            <a:r>
              <a:rPr lang="en-GB" sz="1200" dirty="0"/>
              <a:t>(2011) Development of </a:t>
            </a:r>
            <a:r>
              <a:rPr lang="en-GB" sz="1200" dirty="0" smtClean="0"/>
              <a:t>a quality </a:t>
            </a:r>
            <a:r>
              <a:rPr lang="en-GB" sz="1200" dirty="0"/>
              <a:t>of life measure for children and young people with speech, language, and </a:t>
            </a:r>
            <a:r>
              <a:rPr lang="en-GB" sz="1200" dirty="0" smtClean="0"/>
              <a:t>communication needs</a:t>
            </a:r>
            <a:r>
              <a:rPr lang="en-GB" sz="1200" dirty="0"/>
              <a:t>, Evidence-Based Communication Assessment and Intervention, 5:4, 216-225, DOI</a:t>
            </a:r>
            <a:r>
              <a:rPr lang="en-GB" sz="1200" dirty="0" smtClean="0"/>
              <a:t>: 10.1080/17489539.2012.688342</a:t>
            </a:r>
            <a:endParaRPr lang="en-GB" sz="1200" dirty="0"/>
          </a:p>
        </p:txBody>
      </p:sp>
    </p:spTree>
    <p:extLst>
      <p:ext uri="{BB962C8B-B14F-4D97-AF65-F5344CB8AC3E}">
        <p14:creationId xmlns:p14="http://schemas.microsoft.com/office/powerpoint/2010/main" val="3251310549"/>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5400000">
            <a:off x="1160417" y="857250"/>
            <a:ext cx="6858000" cy="5143500"/>
          </a:xfrm>
          <a:prstGeom prst="rect">
            <a:avLst/>
          </a:prstGeom>
        </p:spPr>
      </p:pic>
    </p:spTree>
    <p:extLst>
      <p:ext uri="{BB962C8B-B14F-4D97-AF65-F5344CB8AC3E}">
        <p14:creationId xmlns:p14="http://schemas.microsoft.com/office/powerpoint/2010/main" val="3156457870"/>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Summarising the diagnostic assessment process</a:t>
            </a:r>
            <a:endParaRPr lang="en-GB" dirty="0"/>
          </a:p>
        </p:txBody>
      </p:sp>
      <p:sp>
        <p:nvSpPr>
          <p:cNvPr id="3" name="Content Placeholder 2"/>
          <p:cNvSpPr>
            <a:spLocks noGrp="1"/>
          </p:cNvSpPr>
          <p:nvPr>
            <p:ph idx="1"/>
          </p:nvPr>
        </p:nvSpPr>
        <p:spPr>
          <a:xfrm>
            <a:off x="1280159" y="2629336"/>
            <a:ext cx="6714309" cy="3762755"/>
          </a:xfrm>
        </p:spPr>
        <p:txBody>
          <a:bodyPr>
            <a:normAutofit lnSpcReduction="10000"/>
          </a:bodyPr>
          <a:lstStyle/>
          <a:p>
            <a:r>
              <a:rPr lang="en-GB" dirty="0" smtClean="0"/>
              <a:t>Report should provide:</a:t>
            </a:r>
          </a:p>
          <a:p>
            <a:pPr lvl="1"/>
            <a:r>
              <a:rPr lang="en-GB" dirty="0" smtClean="0"/>
              <a:t>Summary of child’s strengths and challenges</a:t>
            </a:r>
          </a:p>
          <a:p>
            <a:pPr lvl="1"/>
            <a:r>
              <a:rPr lang="en-GB" dirty="0"/>
              <a:t>Y</a:t>
            </a:r>
            <a:r>
              <a:rPr lang="en-GB" dirty="0" smtClean="0"/>
              <a:t>our ‘best-estimate’ diagnosis and why you have come to that decision</a:t>
            </a:r>
          </a:p>
          <a:p>
            <a:pPr lvl="1"/>
            <a:r>
              <a:rPr lang="en-GB" dirty="0" smtClean="0"/>
              <a:t>Indication of functional impact and likely adjustments that might need to be made</a:t>
            </a:r>
          </a:p>
          <a:p>
            <a:pPr lvl="1"/>
            <a:r>
              <a:rPr lang="en-GB" dirty="0" smtClean="0"/>
              <a:t>Prognosis – for younger children, important to emphasize that the picture may change; for older children, important to emphasize that there will be improvement, but likely continued need for support – the nature of support may change as needs change as children grow into adults</a:t>
            </a:r>
          </a:p>
          <a:p>
            <a:pPr lvl="1"/>
            <a:r>
              <a:rPr lang="en-GB" dirty="0" smtClean="0"/>
              <a:t>Immediate intervention needs and targets (agreed with parents) and how these will be met</a:t>
            </a:r>
          </a:p>
          <a:p>
            <a:pPr lvl="1"/>
            <a:r>
              <a:rPr lang="en-GB" dirty="0" smtClean="0"/>
              <a:t>When the child should be reviewed</a:t>
            </a:r>
          </a:p>
          <a:p>
            <a:pPr lvl="1"/>
            <a:endParaRPr lang="en-GB" dirty="0" smtClean="0"/>
          </a:p>
          <a:p>
            <a:pPr lvl="1"/>
            <a:endParaRPr lang="en-GB" dirty="0" smtClean="0"/>
          </a:p>
          <a:p>
            <a:endParaRPr lang="en-GB" dirty="0"/>
          </a:p>
        </p:txBody>
      </p:sp>
    </p:spTree>
    <p:extLst>
      <p:ext uri="{BB962C8B-B14F-4D97-AF65-F5344CB8AC3E}">
        <p14:creationId xmlns:p14="http://schemas.microsoft.com/office/powerpoint/2010/main" val="2701482518"/>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101852" y="1573944"/>
            <a:ext cx="6940296" cy="1645920"/>
          </a:xfrm>
        </p:spPr>
        <p:txBody>
          <a:bodyPr/>
          <a:lstStyle/>
          <a:p>
            <a:r>
              <a:rPr lang="en-GB" dirty="0" smtClean="0"/>
              <a:t>Establishing a baseline</a:t>
            </a:r>
            <a:endParaRPr lang="en-GB" dirty="0"/>
          </a:p>
        </p:txBody>
      </p:sp>
      <p:sp>
        <p:nvSpPr>
          <p:cNvPr id="4" name="Text Placeholder 3"/>
          <p:cNvSpPr>
            <a:spLocks noGrp="1"/>
          </p:cNvSpPr>
          <p:nvPr>
            <p:ph type="body" idx="1"/>
          </p:nvPr>
        </p:nvSpPr>
        <p:spPr>
          <a:xfrm>
            <a:off x="2021396" y="3799840"/>
            <a:ext cx="5101209" cy="2265680"/>
          </a:xfrm>
        </p:spPr>
        <p:txBody>
          <a:bodyPr>
            <a:normAutofit/>
          </a:bodyPr>
          <a:lstStyle/>
          <a:p>
            <a:r>
              <a:rPr lang="en-GB" dirty="0" smtClean="0"/>
              <a:t>Teachers and/or therapists</a:t>
            </a:r>
          </a:p>
          <a:p>
            <a:r>
              <a:rPr lang="en-GB" dirty="0" smtClean="0"/>
              <a:t>Criterion referenced measures</a:t>
            </a:r>
          </a:p>
          <a:p>
            <a:r>
              <a:rPr lang="en-GB" dirty="0" smtClean="0"/>
              <a:t>Developmentally sequenced</a:t>
            </a:r>
          </a:p>
          <a:p>
            <a:r>
              <a:rPr lang="en-GB" dirty="0" smtClean="0"/>
              <a:t>Usually tied to specific curriculum or therapy content</a:t>
            </a:r>
            <a:endParaRPr lang="en-GB" dirty="0"/>
          </a:p>
        </p:txBody>
      </p:sp>
    </p:spTree>
    <p:extLst>
      <p:ext uri="{BB962C8B-B14F-4D97-AF65-F5344CB8AC3E}">
        <p14:creationId xmlns:p14="http://schemas.microsoft.com/office/powerpoint/2010/main" val="332851963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normAutofit/>
          </a:bodyPr>
          <a:lstStyle/>
          <a:p>
            <a:r>
              <a:rPr lang="en-GB" dirty="0" smtClean="0"/>
              <a:t>screening</a:t>
            </a:r>
            <a:endParaRPr lang="en-GB" dirty="0"/>
          </a:p>
        </p:txBody>
      </p:sp>
      <p:sp>
        <p:nvSpPr>
          <p:cNvPr id="2" name="Subtitle 1"/>
          <p:cNvSpPr>
            <a:spLocks noGrp="1"/>
          </p:cNvSpPr>
          <p:nvPr>
            <p:ph type="subTitle" idx="1"/>
          </p:nvPr>
        </p:nvSpPr>
        <p:spPr/>
        <p:txBody>
          <a:bodyPr/>
          <a:lstStyle/>
          <a:p>
            <a:endParaRPr lang="en-GB"/>
          </a:p>
        </p:txBody>
      </p:sp>
    </p:spTree>
    <p:extLst>
      <p:ext uri="{BB962C8B-B14F-4D97-AF65-F5344CB8AC3E}">
        <p14:creationId xmlns:p14="http://schemas.microsoft.com/office/powerpoint/2010/main" val="1604049032"/>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676698646"/>
              </p:ext>
            </p:extLst>
          </p:nvPr>
        </p:nvGraphicFramePr>
        <p:xfrm>
          <a:off x="0" y="0"/>
          <a:ext cx="9042400" cy="7126665"/>
        </p:xfrm>
        <a:graphic>
          <a:graphicData uri="http://schemas.openxmlformats.org/drawingml/2006/table">
            <a:tbl>
              <a:tblPr>
                <a:tableStyleId>{5C22544A-7EE6-4342-B048-85BDC9FD1C3A}</a:tableStyleId>
              </a:tblPr>
              <a:tblGrid>
                <a:gridCol w="1299428">
                  <a:extLst>
                    <a:ext uri="{9D8B030D-6E8A-4147-A177-3AD203B41FA5}">
                      <a16:colId xmlns:a16="http://schemas.microsoft.com/office/drawing/2014/main" val="929851572"/>
                    </a:ext>
                  </a:extLst>
                </a:gridCol>
                <a:gridCol w="1741500">
                  <a:extLst>
                    <a:ext uri="{9D8B030D-6E8A-4147-A177-3AD203B41FA5}">
                      <a16:colId xmlns:a16="http://schemas.microsoft.com/office/drawing/2014/main" val="748162662"/>
                    </a:ext>
                  </a:extLst>
                </a:gridCol>
                <a:gridCol w="1500370">
                  <a:extLst>
                    <a:ext uri="{9D8B030D-6E8A-4147-A177-3AD203B41FA5}">
                      <a16:colId xmlns:a16="http://schemas.microsoft.com/office/drawing/2014/main" val="2486194320"/>
                    </a:ext>
                  </a:extLst>
                </a:gridCol>
                <a:gridCol w="643014">
                  <a:extLst>
                    <a:ext uri="{9D8B030D-6E8A-4147-A177-3AD203B41FA5}">
                      <a16:colId xmlns:a16="http://schemas.microsoft.com/office/drawing/2014/main" val="3291340420"/>
                    </a:ext>
                  </a:extLst>
                </a:gridCol>
                <a:gridCol w="514412">
                  <a:extLst>
                    <a:ext uri="{9D8B030D-6E8A-4147-A177-3AD203B41FA5}">
                      <a16:colId xmlns:a16="http://schemas.microsoft.com/office/drawing/2014/main" val="2191469261"/>
                    </a:ext>
                  </a:extLst>
                </a:gridCol>
                <a:gridCol w="514412">
                  <a:extLst>
                    <a:ext uri="{9D8B030D-6E8A-4147-A177-3AD203B41FA5}">
                      <a16:colId xmlns:a16="http://schemas.microsoft.com/office/drawing/2014/main" val="3036315545"/>
                    </a:ext>
                  </a:extLst>
                </a:gridCol>
                <a:gridCol w="514412">
                  <a:extLst>
                    <a:ext uri="{9D8B030D-6E8A-4147-A177-3AD203B41FA5}">
                      <a16:colId xmlns:a16="http://schemas.microsoft.com/office/drawing/2014/main" val="3761469174"/>
                    </a:ext>
                  </a:extLst>
                </a:gridCol>
                <a:gridCol w="514412">
                  <a:extLst>
                    <a:ext uri="{9D8B030D-6E8A-4147-A177-3AD203B41FA5}">
                      <a16:colId xmlns:a16="http://schemas.microsoft.com/office/drawing/2014/main" val="1646720984"/>
                    </a:ext>
                  </a:extLst>
                </a:gridCol>
                <a:gridCol w="514412">
                  <a:extLst>
                    <a:ext uri="{9D8B030D-6E8A-4147-A177-3AD203B41FA5}">
                      <a16:colId xmlns:a16="http://schemas.microsoft.com/office/drawing/2014/main" val="3539159899"/>
                    </a:ext>
                  </a:extLst>
                </a:gridCol>
                <a:gridCol w="643014">
                  <a:extLst>
                    <a:ext uri="{9D8B030D-6E8A-4147-A177-3AD203B41FA5}">
                      <a16:colId xmlns:a16="http://schemas.microsoft.com/office/drawing/2014/main" val="2968367533"/>
                    </a:ext>
                  </a:extLst>
                </a:gridCol>
                <a:gridCol w="643014">
                  <a:extLst>
                    <a:ext uri="{9D8B030D-6E8A-4147-A177-3AD203B41FA5}">
                      <a16:colId xmlns:a16="http://schemas.microsoft.com/office/drawing/2014/main" val="4020652016"/>
                    </a:ext>
                  </a:extLst>
                </a:gridCol>
              </a:tblGrid>
              <a:tr h="203186">
                <a:tc>
                  <a:txBody>
                    <a:bodyPr/>
                    <a:lstStyle/>
                    <a:p>
                      <a:pPr algn="l" fontAlgn="b"/>
                      <a:r>
                        <a:rPr lang="en-GB" sz="1400" u="none" strike="noStrike">
                          <a:effectLst/>
                        </a:rPr>
                        <a:t>Area of grammar</a:t>
                      </a:r>
                      <a:endParaRPr lang="en-GB" sz="1400" b="1" i="0" u="none" strike="noStrike">
                        <a:solidFill>
                          <a:srgbClr val="000000"/>
                        </a:solidFill>
                        <a:effectLst/>
                        <a:latin typeface="Calibri" panose="020F0502020204030204" pitchFamily="34" charset="0"/>
                      </a:endParaRPr>
                    </a:p>
                  </a:txBody>
                  <a:tcPr marL="4515" marR="4515" marT="4515" marB="0" anchor="b"/>
                </a:tc>
                <a:tc>
                  <a:txBody>
                    <a:bodyPr/>
                    <a:lstStyle/>
                    <a:p>
                      <a:pPr algn="l" fontAlgn="b"/>
                      <a:r>
                        <a:rPr lang="en-GB" sz="1400" u="none" strike="noStrike">
                          <a:effectLst/>
                        </a:rPr>
                        <a:t>Sentence constituent</a:t>
                      </a:r>
                      <a:endParaRPr lang="en-GB" sz="1400" b="1" i="0" u="none" strike="noStrike">
                        <a:solidFill>
                          <a:srgbClr val="000000"/>
                        </a:solidFill>
                        <a:effectLst/>
                        <a:latin typeface="Calibri" panose="020F0502020204030204" pitchFamily="34" charset="0"/>
                      </a:endParaRPr>
                    </a:p>
                  </a:txBody>
                  <a:tcPr marL="4515" marR="4515" marT="4515" marB="0" anchor="b"/>
                </a:tc>
                <a:tc>
                  <a:txBody>
                    <a:bodyPr/>
                    <a:lstStyle/>
                    <a:p>
                      <a:pPr algn="r" fontAlgn="b"/>
                      <a:r>
                        <a:rPr lang="en-GB" sz="1400" u="none" strike="noStrike">
                          <a:effectLst/>
                        </a:rPr>
                        <a:t>Structure</a:t>
                      </a:r>
                      <a:endParaRPr lang="en-GB" sz="1400" b="1" i="0" u="none" strike="noStrike">
                        <a:solidFill>
                          <a:srgbClr val="000000"/>
                        </a:solidFill>
                        <a:effectLst/>
                        <a:latin typeface="Calibri" panose="020F0502020204030204" pitchFamily="34" charset="0"/>
                      </a:endParaRPr>
                    </a:p>
                  </a:txBody>
                  <a:tcPr marL="4515" marR="4515" marT="4515" marB="0" anchor="b"/>
                </a:tc>
                <a:tc>
                  <a:txBody>
                    <a:bodyPr/>
                    <a:lstStyle/>
                    <a:p>
                      <a:pPr algn="l" fontAlgn="b"/>
                      <a:r>
                        <a:rPr lang="en-GB" sz="1400" u="none" strike="noStrike">
                          <a:effectLst/>
                        </a:rPr>
                        <a:t>NC year</a:t>
                      </a:r>
                      <a:endParaRPr lang="en-GB" sz="1400" b="1" i="0" u="none" strike="noStrike">
                        <a:solidFill>
                          <a:srgbClr val="000000"/>
                        </a:solidFill>
                        <a:effectLst/>
                        <a:latin typeface="Calibri" panose="020F0502020204030204" pitchFamily="34" charset="0"/>
                      </a:endParaRPr>
                    </a:p>
                  </a:txBody>
                  <a:tcPr marL="4515" marR="4515" marT="4515" marB="0" anchor="b"/>
                </a:tc>
                <a:tc gridSpan="5">
                  <a:txBody>
                    <a:bodyPr/>
                    <a:lstStyle/>
                    <a:p>
                      <a:pPr algn="l" fontAlgn="b"/>
                      <a:r>
                        <a:rPr lang="en-GB" sz="1400" u="none" strike="noStrike">
                          <a:effectLst/>
                        </a:rPr>
                        <a:t>Example from ACE (in italics if no example in ACE)</a:t>
                      </a:r>
                      <a:endParaRPr lang="en-GB" sz="1400" b="1" i="0" u="none" strike="noStrike">
                        <a:solidFill>
                          <a:srgbClr val="000000"/>
                        </a:solidFill>
                        <a:effectLst/>
                        <a:latin typeface="Calibri" panose="020F0502020204030204" pitchFamily="34" charset="0"/>
                      </a:endParaRPr>
                    </a:p>
                  </a:txBody>
                  <a:tcPr marL="4515" marR="4515" marT="4515" marB="0" anchor="b"/>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a:txBody>
                    <a:bodyPr/>
                    <a:lstStyle/>
                    <a:p>
                      <a:pPr algn="l" fontAlgn="b"/>
                      <a:endParaRPr lang="en-GB" sz="1400" b="0" i="0" u="none" strike="noStrike">
                        <a:solidFill>
                          <a:srgbClr val="000000"/>
                        </a:solidFill>
                        <a:effectLst/>
                        <a:latin typeface="Calibri" panose="020F0502020204030204" pitchFamily="34" charset="0"/>
                      </a:endParaRPr>
                    </a:p>
                  </a:txBody>
                  <a:tcPr marL="4515" marR="4515" marT="4515" marB="0" anchor="b"/>
                </a:tc>
                <a:tc>
                  <a:txBody>
                    <a:bodyPr/>
                    <a:lstStyle/>
                    <a:p>
                      <a:pPr algn="l" fontAlgn="b"/>
                      <a:endParaRPr lang="en-GB" sz="1400" b="0" i="0" u="none" strike="noStrike">
                        <a:solidFill>
                          <a:srgbClr val="000000"/>
                        </a:solidFill>
                        <a:effectLst/>
                        <a:latin typeface="Calibri" panose="020F0502020204030204" pitchFamily="34" charset="0"/>
                      </a:endParaRPr>
                    </a:p>
                  </a:txBody>
                  <a:tcPr marL="4515" marR="4515" marT="4515" marB="0" anchor="b"/>
                </a:tc>
                <a:extLst>
                  <a:ext uri="{0D108BD9-81ED-4DB2-BD59-A6C34878D82A}">
                    <a16:rowId xmlns:a16="http://schemas.microsoft.com/office/drawing/2014/main" val="1377288855"/>
                  </a:ext>
                </a:extLst>
              </a:tr>
              <a:tr h="108366">
                <a:tc>
                  <a:txBody>
                    <a:bodyPr/>
                    <a:lstStyle/>
                    <a:p>
                      <a:pPr algn="l" fontAlgn="b"/>
                      <a:r>
                        <a:rPr lang="en-GB" sz="1400" u="none" strike="noStrike">
                          <a:effectLst/>
                        </a:rPr>
                        <a:t>Syntax</a:t>
                      </a:r>
                      <a:endParaRPr lang="en-GB" sz="1400" b="0" i="0" u="none" strike="noStrike">
                        <a:solidFill>
                          <a:srgbClr val="000000"/>
                        </a:solidFill>
                        <a:effectLst/>
                        <a:latin typeface="Calibri" panose="020F0502020204030204" pitchFamily="34" charset="0"/>
                      </a:endParaRPr>
                    </a:p>
                  </a:txBody>
                  <a:tcPr marL="4515" marR="4515" marT="4515" marB="0" anchor="b"/>
                </a:tc>
                <a:tc>
                  <a:txBody>
                    <a:bodyPr/>
                    <a:lstStyle/>
                    <a:p>
                      <a:pPr algn="l" fontAlgn="b"/>
                      <a:r>
                        <a:rPr lang="en-GB" sz="1400" u="none" strike="noStrike">
                          <a:effectLst/>
                        </a:rPr>
                        <a:t>(Subject) Noun Phrase</a:t>
                      </a:r>
                      <a:endParaRPr lang="en-GB" sz="1400" b="0" i="0" u="none" strike="noStrike">
                        <a:solidFill>
                          <a:srgbClr val="000000"/>
                        </a:solidFill>
                        <a:effectLst/>
                        <a:latin typeface="Calibri" panose="020F0502020204030204" pitchFamily="34" charset="0"/>
                      </a:endParaRPr>
                    </a:p>
                  </a:txBody>
                  <a:tcPr marL="4515" marR="4515" marT="4515" marB="0" anchor="b"/>
                </a:tc>
                <a:tc>
                  <a:txBody>
                    <a:bodyPr/>
                    <a:lstStyle/>
                    <a:p>
                      <a:pPr algn="r" fontAlgn="b"/>
                      <a:r>
                        <a:rPr lang="en-GB" sz="1400" u="none" strike="noStrike">
                          <a:effectLst/>
                        </a:rPr>
                        <a:t>Proper Noun</a:t>
                      </a:r>
                      <a:endParaRPr lang="en-GB" sz="1400" b="0" i="0" u="none" strike="noStrike">
                        <a:solidFill>
                          <a:srgbClr val="000000"/>
                        </a:solidFill>
                        <a:effectLst/>
                        <a:latin typeface="Calibri" panose="020F0502020204030204" pitchFamily="34" charset="0"/>
                      </a:endParaRPr>
                    </a:p>
                  </a:txBody>
                  <a:tcPr marL="4515" marR="4515" marT="4515" marB="0" anchor="b"/>
                </a:tc>
                <a:tc>
                  <a:txBody>
                    <a:bodyPr/>
                    <a:lstStyle/>
                    <a:p>
                      <a:pPr algn="l" fontAlgn="b"/>
                      <a:r>
                        <a:rPr lang="en-GB" sz="1400" u="none" strike="noStrike">
                          <a:effectLst/>
                        </a:rPr>
                        <a:t>by yr 1</a:t>
                      </a:r>
                      <a:endParaRPr lang="en-GB" sz="1400" b="0" i="0" u="none" strike="noStrike">
                        <a:solidFill>
                          <a:srgbClr val="000000"/>
                        </a:solidFill>
                        <a:effectLst/>
                        <a:latin typeface="Calibri" panose="020F0502020204030204" pitchFamily="34" charset="0"/>
                      </a:endParaRPr>
                    </a:p>
                  </a:txBody>
                  <a:tcPr marL="4515" marR="4515" marT="4515" marB="0" anchor="b"/>
                </a:tc>
                <a:tc>
                  <a:txBody>
                    <a:bodyPr/>
                    <a:lstStyle/>
                    <a:p>
                      <a:pPr algn="l" fontAlgn="b"/>
                      <a:r>
                        <a:rPr lang="en-GB" sz="1400" u="none" strike="noStrike">
                          <a:effectLst/>
                        </a:rPr>
                        <a:t>Sam</a:t>
                      </a:r>
                      <a:endParaRPr lang="en-GB" sz="1400" b="1" i="1" u="none" strike="noStrike">
                        <a:solidFill>
                          <a:srgbClr val="000000"/>
                        </a:solidFill>
                        <a:effectLst/>
                        <a:latin typeface="Calibri" panose="020F0502020204030204" pitchFamily="34" charset="0"/>
                      </a:endParaRPr>
                    </a:p>
                  </a:txBody>
                  <a:tcPr marL="4515" marR="4515" marT="4515" marB="0" anchor="b"/>
                </a:tc>
                <a:tc>
                  <a:txBody>
                    <a:bodyPr/>
                    <a:lstStyle/>
                    <a:p>
                      <a:pPr algn="l" fontAlgn="b"/>
                      <a:endParaRPr lang="en-GB" sz="1400" b="0" i="0" u="none" strike="noStrike">
                        <a:solidFill>
                          <a:srgbClr val="000000"/>
                        </a:solidFill>
                        <a:effectLst/>
                        <a:latin typeface="Calibri" panose="020F0502020204030204" pitchFamily="34" charset="0"/>
                      </a:endParaRPr>
                    </a:p>
                  </a:txBody>
                  <a:tcPr marL="4515" marR="4515" marT="4515" marB="0" anchor="b"/>
                </a:tc>
                <a:tc>
                  <a:txBody>
                    <a:bodyPr/>
                    <a:lstStyle/>
                    <a:p>
                      <a:pPr algn="l" fontAlgn="b"/>
                      <a:endParaRPr lang="en-GB" sz="1400" b="0" i="0" u="none" strike="noStrike">
                        <a:solidFill>
                          <a:srgbClr val="000000"/>
                        </a:solidFill>
                        <a:effectLst/>
                        <a:latin typeface="Calibri" panose="020F0502020204030204" pitchFamily="34" charset="0"/>
                      </a:endParaRPr>
                    </a:p>
                  </a:txBody>
                  <a:tcPr marL="4515" marR="4515" marT="4515" marB="0" anchor="b"/>
                </a:tc>
                <a:tc>
                  <a:txBody>
                    <a:bodyPr/>
                    <a:lstStyle/>
                    <a:p>
                      <a:pPr algn="l" fontAlgn="b"/>
                      <a:endParaRPr lang="en-GB" sz="1400" b="0" i="0" u="none" strike="noStrike">
                        <a:solidFill>
                          <a:srgbClr val="000000"/>
                        </a:solidFill>
                        <a:effectLst/>
                        <a:latin typeface="Calibri" panose="020F0502020204030204" pitchFamily="34" charset="0"/>
                      </a:endParaRPr>
                    </a:p>
                  </a:txBody>
                  <a:tcPr marL="4515" marR="4515" marT="4515" marB="0" anchor="b"/>
                </a:tc>
                <a:tc>
                  <a:txBody>
                    <a:bodyPr/>
                    <a:lstStyle/>
                    <a:p>
                      <a:pPr algn="l" fontAlgn="b"/>
                      <a:endParaRPr lang="en-GB" sz="1400" b="0" i="0" u="none" strike="noStrike">
                        <a:solidFill>
                          <a:srgbClr val="000000"/>
                        </a:solidFill>
                        <a:effectLst/>
                        <a:latin typeface="Calibri" panose="020F0502020204030204" pitchFamily="34" charset="0"/>
                      </a:endParaRPr>
                    </a:p>
                  </a:txBody>
                  <a:tcPr marL="4515" marR="4515" marT="4515" marB="0" anchor="b"/>
                </a:tc>
                <a:tc>
                  <a:txBody>
                    <a:bodyPr/>
                    <a:lstStyle/>
                    <a:p>
                      <a:pPr algn="l" fontAlgn="b"/>
                      <a:endParaRPr lang="en-GB" sz="1400" b="0" i="0" u="none" strike="noStrike">
                        <a:solidFill>
                          <a:srgbClr val="000000"/>
                        </a:solidFill>
                        <a:effectLst/>
                        <a:latin typeface="Calibri" panose="020F0502020204030204" pitchFamily="34" charset="0"/>
                      </a:endParaRPr>
                    </a:p>
                  </a:txBody>
                  <a:tcPr marL="4515" marR="4515" marT="4515" marB="0" anchor="b"/>
                </a:tc>
                <a:tc>
                  <a:txBody>
                    <a:bodyPr/>
                    <a:lstStyle/>
                    <a:p>
                      <a:pPr algn="l" fontAlgn="b"/>
                      <a:endParaRPr lang="en-GB" sz="1400" b="0" i="0" u="none" strike="noStrike">
                        <a:solidFill>
                          <a:srgbClr val="000000"/>
                        </a:solidFill>
                        <a:effectLst/>
                        <a:latin typeface="Calibri" panose="020F0502020204030204" pitchFamily="34" charset="0"/>
                      </a:endParaRPr>
                    </a:p>
                  </a:txBody>
                  <a:tcPr marL="4515" marR="4515" marT="4515" marB="0" anchor="b"/>
                </a:tc>
                <a:extLst>
                  <a:ext uri="{0D108BD9-81ED-4DB2-BD59-A6C34878D82A}">
                    <a16:rowId xmlns:a16="http://schemas.microsoft.com/office/drawing/2014/main" val="580360398"/>
                  </a:ext>
                </a:extLst>
              </a:tr>
              <a:tr h="203186">
                <a:tc>
                  <a:txBody>
                    <a:bodyPr/>
                    <a:lstStyle/>
                    <a:p>
                      <a:pPr algn="l" fontAlgn="b"/>
                      <a:endParaRPr lang="en-GB" sz="1400" b="0" i="0" u="none" strike="noStrike">
                        <a:solidFill>
                          <a:srgbClr val="000000"/>
                        </a:solidFill>
                        <a:effectLst/>
                        <a:latin typeface="Calibri" panose="020F0502020204030204" pitchFamily="34" charset="0"/>
                      </a:endParaRPr>
                    </a:p>
                  </a:txBody>
                  <a:tcPr marL="4515" marR="4515" marT="4515" marB="0" anchor="b"/>
                </a:tc>
                <a:tc>
                  <a:txBody>
                    <a:bodyPr/>
                    <a:lstStyle/>
                    <a:p>
                      <a:pPr algn="l" fontAlgn="b"/>
                      <a:endParaRPr lang="en-GB" sz="1400" b="0" i="0" u="none" strike="noStrike">
                        <a:solidFill>
                          <a:srgbClr val="000000"/>
                        </a:solidFill>
                        <a:effectLst/>
                        <a:latin typeface="Calibri" panose="020F0502020204030204" pitchFamily="34" charset="0"/>
                      </a:endParaRPr>
                    </a:p>
                  </a:txBody>
                  <a:tcPr marL="4515" marR="4515" marT="4515" marB="0" anchor="b"/>
                </a:tc>
                <a:tc>
                  <a:txBody>
                    <a:bodyPr/>
                    <a:lstStyle/>
                    <a:p>
                      <a:pPr algn="r" fontAlgn="b"/>
                      <a:r>
                        <a:rPr lang="en-GB" sz="1400" u="none" strike="noStrike">
                          <a:effectLst/>
                        </a:rPr>
                        <a:t>Pron</a:t>
                      </a:r>
                      <a:endParaRPr lang="en-GB" sz="1400" b="0" i="0" u="none" strike="noStrike">
                        <a:solidFill>
                          <a:srgbClr val="000000"/>
                        </a:solidFill>
                        <a:effectLst/>
                        <a:latin typeface="Calibri" panose="020F0502020204030204" pitchFamily="34" charset="0"/>
                      </a:endParaRPr>
                    </a:p>
                  </a:txBody>
                  <a:tcPr marL="4515" marR="4515" marT="4515" marB="0" anchor="b"/>
                </a:tc>
                <a:tc>
                  <a:txBody>
                    <a:bodyPr/>
                    <a:lstStyle/>
                    <a:p>
                      <a:pPr algn="l" fontAlgn="b"/>
                      <a:r>
                        <a:rPr lang="en-GB" sz="1400" u="none" strike="noStrike">
                          <a:effectLst/>
                        </a:rPr>
                        <a:t>by yr1</a:t>
                      </a:r>
                      <a:endParaRPr lang="en-GB" sz="1400" b="0" i="0" u="none" strike="noStrike">
                        <a:solidFill>
                          <a:srgbClr val="000000"/>
                        </a:solidFill>
                        <a:effectLst/>
                        <a:latin typeface="Calibri" panose="020F0502020204030204" pitchFamily="34" charset="0"/>
                      </a:endParaRPr>
                    </a:p>
                  </a:txBody>
                  <a:tcPr marL="4515" marR="4515" marT="4515" marB="0" anchor="b"/>
                </a:tc>
                <a:tc gridSpan="2">
                  <a:txBody>
                    <a:bodyPr/>
                    <a:lstStyle/>
                    <a:p>
                      <a:pPr algn="l" fontAlgn="b"/>
                      <a:r>
                        <a:rPr lang="en-GB" sz="1400" u="none" strike="noStrike">
                          <a:effectLst/>
                        </a:rPr>
                        <a:t>He talked and talked</a:t>
                      </a:r>
                      <a:endParaRPr lang="en-GB" sz="1400" b="1" i="0" u="none" strike="noStrike">
                        <a:solidFill>
                          <a:srgbClr val="000000"/>
                        </a:solidFill>
                        <a:effectLst/>
                        <a:latin typeface="Calibri" panose="020F0502020204030204" pitchFamily="34" charset="0"/>
                      </a:endParaRPr>
                    </a:p>
                  </a:txBody>
                  <a:tcPr marL="4515" marR="4515" marT="4515" marB="0" anchor="b"/>
                </a:tc>
                <a:tc hMerge="1">
                  <a:txBody>
                    <a:bodyPr/>
                    <a:lstStyle/>
                    <a:p>
                      <a:endParaRPr lang="en-GB"/>
                    </a:p>
                  </a:txBody>
                  <a:tcPr/>
                </a:tc>
                <a:tc>
                  <a:txBody>
                    <a:bodyPr/>
                    <a:lstStyle/>
                    <a:p>
                      <a:pPr algn="l" fontAlgn="b"/>
                      <a:endParaRPr lang="en-GB" sz="1400" b="0" i="0" u="none" strike="noStrike">
                        <a:solidFill>
                          <a:srgbClr val="000000"/>
                        </a:solidFill>
                        <a:effectLst/>
                        <a:latin typeface="Calibri" panose="020F0502020204030204" pitchFamily="34" charset="0"/>
                      </a:endParaRPr>
                    </a:p>
                  </a:txBody>
                  <a:tcPr marL="4515" marR="4515" marT="4515" marB="0" anchor="b"/>
                </a:tc>
                <a:tc>
                  <a:txBody>
                    <a:bodyPr/>
                    <a:lstStyle/>
                    <a:p>
                      <a:pPr algn="l" fontAlgn="b"/>
                      <a:endParaRPr lang="en-GB" sz="1400" b="0" i="0" u="none" strike="noStrike">
                        <a:solidFill>
                          <a:srgbClr val="000000"/>
                        </a:solidFill>
                        <a:effectLst/>
                        <a:latin typeface="Calibri" panose="020F0502020204030204" pitchFamily="34" charset="0"/>
                      </a:endParaRPr>
                    </a:p>
                  </a:txBody>
                  <a:tcPr marL="4515" marR="4515" marT="4515" marB="0" anchor="b"/>
                </a:tc>
                <a:tc>
                  <a:txBody>
                    <a:bodyPr/>
                    <a:lstStyle/>
                    <a:p>
                      <a:pPr algn="l" fontAlgn="b"/>
                      <a:endParaRPr lang="en-GB" sz="1400" b="0" i="0" u="none" strike="noStrike">
                        <a:solidFill>
                          <a:srgbClr val="000000"/>
                        </a:solidFill>
                        <a:effectLst/>
                        <a:latin typeface="Calibri" panose="020F0502020204030204" pitchFamily="34" charset="0"/>
                      </a:endParaRPr>
                    </a:p>
                  </a:txBody>
                  <a:tcPr marL="4515" marR="4515" marT="4515" marB="0" anchor="b"/>
                </a:tc>
                <a:tc>
                  <a:txBody>
                    <a:bodyPr/>
                    <a:lstStyle/>
                    <a:p>
                      <a:pPr algn="l" fontAlgn="b"/>
                      <a:endParaRPr lang="en-GB" sz="1400" b="0" i="0" u="none" strike="noStrike">
                        <a:solidFill>
                          <a:srgbClr val="000000"/>
                        </a:solidFill>
                        <a:effectLst/>
                        <a:latin typeface="Calibri" panose="020F0502020204030204" pitchFamily="34" charset="0"/>
                      </a:endParaRPr>
                    </a:p>
                  </a:txBody>
                  <a:tcPr marL="4515" marR="4515" marT="4515" marB="0" anchor="b"/>
                </a:tc>
                <a:tc>
                  <a:txBody>
                    <a:bodyPr/>
                    <a:lstStyle/>
                    <a:p>
                      <a:pPr algn="l" fontAlgn="b"/>
                      <a:endParaRPr lang="en-GB" sz="1400" b="0" i="0" u="none" strike="noStrike">
                        <a:solidFill>
                          <a:srgbClr val="000000"/>
                        </a:solidFill>
                        <a:effectLst/>
                        <a:latin typeface="Calibri" panose="020F0502020204030204" pitchFamily="34" charset="0"/>
                      </a:endParaRPr>
                    </a:p>
                  </a:txBody>
                  <a:tcPr marL="4515" marR="4515" marT="4515" marB="0" anchor="b"/>
                </a:tc>
                <a:extLst>
                  <a:ext uri="{0D108BD9-81ED-4DB2-BD59-A6C34878D82A}">
                    <a16:rowId xmlns:a16="http://schemas.microsoft.com/office/drawing/2014/main" val="86172503"/>
                  </a:ext>
                </a:extLst>
              </a:tr>
              <a:tr h="203186">
                <a:tc>
                  <a:txBody>
                    <a:bodyPr/>
                    <a:lstStyle/>
                    <a:p>
                      <a:pPr algn="l" fontAlgn="b"/>
                      <a:endParaRPr lang="en-GB" sz="1400" b="0" i="0" u="none" strike="noStrike">
                        <a:solidFill>
                          <a:srgbClr val="000000"/>
                        </a:solidFill>
                        <a:effectLst/>
                        <a:latin typeface="Calibri" panose="020F0502020204030204" pitchFamily="34" charset="0"/>
                      </a:endParaRPr>
                    </a:p>
                  </a:txBody>
                  <a:tcPr marL="4515" marR="4515" marT="4515" marB="0" anchor="b"/>
                </a:tc>
                <a:tc>
                  <a:txBody>
                    <a:bodyPr/>
                    <a:lstStyle/>
                    <a:p>
                      <a:pPr algn="l" fontAlgn="b"/>
                      <a:endParaRPr lang="en-GB" sz="1400" b="0" i="0" u="none" strike="noStrike">
                        <a:solidFill>
                          <a:srgbClr val="000000"/>
                        </a:solidFill>
                        <a:effectLst/>
                        <a:latin typeface="Calibri" panose="020F0502020204030204" pitchFamily="34" charset="0"/>
                      </a:endParaRPr>
                    </a:p>
                  </a:txBody>
                  <a:tcPr marL="4515" marR="4515" marT="4515" marB="0" anchor="b"/>
                </a:tc>
                <a:tc>
                  <a:txBody>
                    <a:bodyPr/>
                    <a:lstStyle/>
                    <a:p>
                      <a:pPr algn="r" fontAlgn="b"/>
                      <a:r>
                        <a:rPr lang="en-GB" sz="1400" u="none" strike="noStrike">
                          <a:effectLst/>
                        </a:rPr>
                        <a:t>Det+N</a:t>
                      </a:r>
                      <a:endParaRPr lang="en-GB" sz="1400" b="0" i="0" u="none" strike="noStrike">
                        <a:solidFill>
                          <a:srgbClr val="000000"/>
                        </a:solidFill>
                        <a:effectLst/>
                        <a:latin typeface="Calibri" panose="020F0502020204030204" pitchFamily="34" charset="0"/>
                      </a:endParaRPr>
                    </a:p>
                  </a:txBody>
                  <a:tcPr marL="4515" marR="4515" marT="4515" marB="0" anchor="b"/>
                </a:tc>
                <a:tc>
                  <a:txBody>
                    <a:bodyPr/>
                    <a:lstStyle/>
                    <a:p>
                      <a:pPr algn="l" fontAlgn="b"/>
                      <a:r>
                        <a:rPr lang="en-GB" sz="1400" u="none" strike="noStrike">
                          <a:effectLst/>
                        </a:rPr>
                        <a:t>by yr1</a:t>
                      </a:r>
                      <a:endParaRPr lang="en-GB" sz="1400" b="0" i="0" u="none" strike="noStrike">
                        <a:solidFill>
                          <a:srgbClr val="000000"/>
                        </a:solidFill>
                        <a:effectLst/>
                        <a:latin typeface="Calibri" panose="020F0502020204030204" pitchFamily="34" charset="0"/>
                      </a:endParaRPr>
                    </a:p>
                  </a:txBody>
                  <a:tcPr marL="4515" marR="4515" marT="4515" marB="0" anchor="b"/>
                </a:tc>
                <a:tc gridSpan="4">
                  <a:txBody>
                    <a:bodyPr/>
                    <a:lstStyle/>
                    <a:p>
                      <a:pPr algn="l" fontAlgn="b"/>
                      <a:r>
                        <a:rPr lang="en-GB" sz="1400" u="none" strike="noStrike">
                          <a:effectLst/>
                        </a:rPr>
                        <a:t>A monkey was hanging upside down</a:t>
                      </a:r>
                      <a:endParaRPr lang="en-GB" sz="1400" b="1" i="0" u="none" strike="noStrike">
                        <a:solidFill>
                          <a:srgbClr val="000000"/>
                        </a:solidFill>
                        <a:effectLst/>
                        <a:latin typeface="Calibri" panose="020F0502020204030204" pitchFamily="34" charset="0"/>
                      </a:endParaRPr>
                    </a:p>
                  </a:txBody>
                  <a:tcPr marL="4515" marR="4515" marT="4515" marB="0" anchor="b"/>
                </a:tc>
                <a:tc hMerge="1">
                  <a:txBody>
                    <a:bodyPr/>
                    <a:lstStyle/>
                    <a:p>
                      <a:endParaRPr lang="en-GB"/>
                    </a:p>
                  </a:txBody>
                  <a:tcPr/>
                </a:tc>
                <a:tc hMerge="1">
                  <a:txBody>
                    <a:bodyPr/>
                    <a:lstStyle/>
                    <a:p>
                      <a:endParaRPr lang="en-GB"/>
                    </a:p>
                  </a:txBody>
                  <a:tcPr/>
                </a:tc>
                <a:tc hMerge="1">
                  <a:txBody>
                    <a:bodyPr/>
                    <a:lstStyle/>
                    <a:p>
                      <a:endParaRPr lang="en-GB"/>
                    </a:p>
                  </a:txBody>
                  <a:tcPr/>
                </a:tc>
                <a:tc>
                  <a:txBody>
                    <a:bodyPr/>
                    <a:lstStyle/>
                    <a:p>
                      <a:pPr algn="l" fontAlgn="b"/>
                      <a:endParaRPr lang="en-GB" sz="1400" b="0" i="0" u="none" strike="noStrike">
                        <a:solidFill>
                          <a:srgbClr val="000000"/>
                        </a:solidFill>
                        <a:effectLst/>
                        <a:latin typeface="Calibri" panose="020F0502020204030204" pitchFamily="34" charset="0"/>
                      </a:endParaRPr>
                    </a:p>
                  </a:txBody>
                  <a:tcPr marL="4515" marR="4515" marT="4515" marB="0" anchor="b"/>
                </a:tc>
                <a:tc>
                  <a:txBody>
                    <a:bodyPr/>
                    <a:lstStyle/>
                    <a:p>
                      <a:pPr algn="l" fontAlgn="b"/>
                      <a:endParaRPr lang="en-GB" sz="1400" b="0" i="0" u="none" strike="noStrike">
                        <a:solidFill>
                          <a:srgbClr val="000000"/>
                        </a:solidFill>
                        <a:effectLst/>
                        <a:latin typeface="Calibri" panose="020F0502020204030204" pitchFamily="34" charset="0"/>
                      </a:endParaRPr>
                    </a:p>
                  </a:txBody>
                  <a:tcPr marL="4515" marR="4515" marT="4515" marB="0" anchor="b"/>
                </a:tc>
                <a:tc>
                  <a:txBody>
                    <a:bodyPr/>
                    <a:lstStyle/>
                    <a:p>
                      <a:pPr algn="l" fontAlgn="b"/>
                      <a:endParaRPr lang="en-GB" sz="1400" b="0" i="0" u="none" strike="noStrike">
                        <a:solidFill>
                          <a:srgbClr val="000000"/>
                        </a:solidFill>
                        <a:effectLst/>
                        <a:latin typeface="Calibri" panose="020F0502020204030204" pitchFamily="34" charset="0"/>
                      </a:endParaRPr>
                    </a:p>
                  </a:txBody>
                  <a:tcPr marL="4515" marR="4515" marT="4515" marB="0" anchor="b"/>
                </a:tc>
                <a:extLst>
                  <a:ext uri="{0D108BD9-81ED-4DB2-BD59-A6C34878D82A}">
                    <a16:rowId xmlns:a16="http://schemas.microsoft.com/office/drawing/2014/main" val="145430509"/>
                  </a:ext>
                </a:extLst>
              </a:tr>
              <a:tr h="203186">
                <a:tc>
                  <a:txBody>
                    <a:bodyPr/>
                    <a:lstStyle/>
                    <a:p>
                      <a:pPr algn="l" fontAlgn="b"/>
                      <a:endParaRPr lang="en-GB" sz="1400" b="0" i="0" u="none" strike="noStrike">
                        <a:solidFill>
                          <a:srgbClr val="000000"/>
                        </a:solidFill>
                        <a:effectLst/>
                        <a:latin typeface="Calibri" panose="020F0502020204030204" pitchFamily="34" charset="0"/>
                      </a:endParaRPr>
                    </a:p>
                  </a:txBody>
                  <a:tcPr marL="4515" marR="4515" marT="4515" marB="0" anchor="b"/>
                </a:tc>
                <a:tc>
                  <a:txBody>
                    <a:bodyPr/>
                    <a:lstStyle/>
                    <a:p>
                      <a:pPr algn="l" fontAlgn="b"/>
                      <a:endParaRPr lang="en-GB" sz="1400" b="0" i="0" u="none" strike="noStrike">
                        <a:solidFill>
                          <a:srgbClr val="000000"/>
                        </a:solidFill>
                        <a:effectLst/>
                        <a:latin typeface="Calibri" panose="020F0502020204030204" pitchFamily="34" charset="0"/>
                      </a:endParaRPr>
                    </a:p>
                  </a:txBody>
                  <a:tcPr marL="4515" marR="4515" marT="4515" marB="0" anchor="b"/>
                </a:tc>
                <a:tc>
                  <a:txBody>
                    <a:bodyPr/>
                    <a:lstStyle/>
                    <a:p>
                      <a:pPr algn="r" fontAlgn="b"/>
                      <a:r>
                        <a:rPr lang="en-GB" sz="1400" u="none" strike="noStrike">
                          <a:effectLst/>
                        </a:rPr>
                        <a:t>Poss+N</a:t>
                      </a:r>
                      <a:endParaRPr lang="en-GB" sz="1400" b="0" i="0" u="none" strike="noStrike">
                        <a:solidFill>
                          <a:srgbClr val="000000"/>
                        </a:solidFill>
                        <a:effectLst/>
                        <a:latin typeface="Calibri" panose="020F0502020204030204" pitchFamily="34" charset="0"/>
                      </a:endParaRPr>
                    </a:p>
                  </a:txBody>
                  <a:tcPr marL="4515" marR="4515" marT="4515" marB="0" anchor="b"/>
                </a:tc>
                <a:tc>
                  <a:txBody>
                    <a:bodyPr/>
                    <a:lstStyle/>
                    <a:p>
                      <a:pPr algn="l" fontAlgn="b"/>
                      <a:r>
                        <a:rPr lang="en-GB" sz="1400" u="none" strike="noStrike">
                          <a:effectLst/>
                        </a:rPr>
                        <a:t>Yr4</a:t>
                      </a:r>
                      <a:endParaRPr lang="en-GB" sz="1400" b="0" i="0" u="none" strike="noStrike">
                        <a:solidFill>
                          <a:srgbClr val="000000"/>
                        </a:solidFill>
                        <a:effectLst/>
                        <a:latin typeface="Calibri" panose="020F0502020204030204" pitchFamily="34" charset="0"/>
                      </a:endParaRPr>
                    </a:p>
                  </a:txBody>
                  <a:tcPr marL="4515" marR="4515" marT="4515" marB="0" anchor="b"/>
                </a:tc>
                <a:tc gridSpan="3">
                  <a:txBody>
                    <a:bodyPr/>
                    <a:lstStyle/>
                    <a:p>
                      <a:pPr algn="l" fontAlgn="b"/>
                      <a:r>
                        <a:rPr lang="en-GB" sz="1400" u="none" strike="noStrike">
                          <a:effectLst/>
                        </a:rPr>
                        <a:t>put some pineapple in his beak</a:t>
                      </a:r>
                      <a:endParaRPr lang="en-GB" sz="1400" b="0" i="0" u="none" strike="noStrike">
                        <a:solidFill>
                          <a:srgbClr val="000000"/>
                        </a:solidFill>
                        <a:effectLst/>
                        <a:latin typeface="Calibri" panose="020F0502020204030204" pitchFamily="34" charset="0"/>
                      </a:endParaRPr>
                    </a:p>
                  </a:txBody>
                  <a:tcPr marL="4515" marR="4515" marT="4515" marB="0" anchor="b"/>
                </a:tc>
                <a:tc hMerge="1">
                  <a:txBody>
                    <a:bodyPr/>
                    <a:lstStyle/>
                    <a:p>
                      <a:endParaRPr lang="en-GB"/>
                    </a:p>
                  </a:txBody>
                  <a:tcPr/>
                </a:tc>
                <a:tc hMerge="1">
                  <a:txBody>
                    <a:bodyPr/>
                    <a:lstStyle/>
                    <a:p>
                      <a:endParaRPr lang="en-GB"/>
                    </a:p>
                  </a:txBody>
                  <a:tcPr/>
                </a:tc>
                <a:tc>
                  <a:txBody>
                    <a:bodyPr/>
                    <a:lstStyle/>
                    <a:p>
                      <a:pPr algn="l" fontAlgn="b"/>
                      <a:endParaRPr lang="en-GB" sz="1400" b="0" i="0" u="none" strike="noStrike">
                        <a:solidFill>
                          <a:srgbClr val="000000"/>
                        </a:solidFill>
                        <a:effectLst/>
                        <a:latin typeface="Calibri" panose="020F0502020204030204" pitchFamily="34" charset="0"/>
                      </a:endParaRPr>
                    </a:p>
                  </a:txBody>
                  <a:tcPr marL="4515" marR="4515" marT="4515" marB="0" anchor="b"/>
                </a:tc>
                <a:tc>
                  <a:txBody>
                    <a:bodyPr/>
                    <a:lstStyle/>
                    <a:p>
                      <a:pPr algn="l" fontAlgn="b"/>
                      <a:endParaRPr lang="en-GB" sz="1400" b="0" i="0" u="none" strike="noStrike">
                        <a:solidFill>
                          <a:srgbClr val="000000"/>
                        </a:solidFill>
                        <a:effectLst/>
                        <a:latin typeface="Calibri" panose="020F0502020204030204" pitchFamily="34" charset="0"/>
                      </a:endParaRPr>
                    </a:p>
                  </a:txBody>
                  <a:tcPr marL="4515" marR="4515" marT="4515" marB="0" anchor="b"/>
                </a:tc>
                <a:tc>
                  <a:txBody>
                    <a:bodyPr/>
                    <a:lstStyle/>
                    <a:p>
                      <a:pPr algn="l" fontAlgn="b"/>
                      <a:endParaRPr lang="en-GB" sz="1400" b="0" i="0" u="none" strike="noStrike">
                        <a:solidFill>
                          <a:srgbClr val="000000"/>
                        </a:solidFill>
                        <a:effectLst/>
                        <a:latin typeface="Calibri" panose="020F0502020204030204" pitchFamily="34" charset="0"/>
                      </a:endParaRPr>
                    </a:p>
                  </a:txBody>
                  <a:tcPr marL="4515" marR="4515" marT="4515" marB="0" anchor="b"/>
                </a:tc>
                <a:tc>
                  <a:txBody>
                    <a:bodyPr/>
                    <a:lstStyle/>
                    <a:p>
                      <a:pPr algn="l" fontAlgn="b"/>
                      <a:endParaRPr lang="en-GB" sz="1400" b="0" i="0" u="none" strike="noStrike">
                        <a:solidFill>
                          <a:srgbClr val="000000"/>
                        </a:solidFill>
                        <a:effectLst/>
                        <a:latin typeface="Calibri" panose="020F0502020204030204" pitchFamily="34" charset="0"/>
                      </a:endParaRPr>
                    </a:p>
                  </a:txBody>
                  <a:tcPr marL="4515" marR="4515" marT="4515" marB="0" anchor="b"/>
                </a:tc>
                <a:extLst>
                  <a:ext uri="{0D108BD9-81ED-4DB2-BD59-A6C34878D82A}">
                    <a16:rowId xmlns:a16="http://schemas.microsoft.com/office/drawing/2014/main" val="3876706662"/>
                  </a:ext>
                </a:extLst>
              </a:tr>
              <a:tr h="203186">
                <a:tc>
                  <a:txBody>
                    <a:bodyPr/>
                    <a:lstStyle/>
                    <a:p>
                      <a:pPr algn="l" fontAlgn="b"/>
                      <a:endParaRPr lang="en-GB" sz="1400" b="0" i="0" u="none" strike="noStrike">
                        <a:solidFill>
                          <a:srgbClr val="000000"/>
                        </a:solidFill>
                        <a:effectLst/>
                        <a:latin typeface="Calibri" panose="020F0502020204030204" pitchFamily="34" charset="0"/>
                      </a:endParaRPr>
                    </a:p>
                  </a:txBody>
                  <a:tcPr marL="4515" marR="4515" marT="4515" marB="0" anchor="b"/>
                </a:tc>
                <a:tc>
                  <a:txBody>
                    <a:bodyPr/>
                    <a:lstStyle/>
                    <a:p>
                      <a:pPr algn="l" fontAlgn="b"/>
                      <a:endParaRPr lang="en-GB" sz="1400" b="0" i="0" u="none" strike="noStrike">
                        <a:solidFill>
                          <a:srgbClr val="000000"/>
                        </a:solidFill>
                        <a:effectLst/>
                        <a:latin typeface="Calibri" panose="020F0502020204030204" pitchFamily="34" charset="0"/>
                      </a:endParaRPr>
                    </a:p>
                  </a:txBody>
                  <a:tcPr marL="4515" marR="4515" marT="4515" marB="0" anchor="b"/>
                </a:tc>
                <a:tc>
                  <a:txBody>
                    <a:bodyPr/>
                    <a:lstStyle/>
                    <a:p>
                      <a:pPr algn="r" fontAlgn="b"/>
                      <a:r>
                        <a:rPr lang="en-GB" sz="1400" u="none" strike="noStrike">
                          <a:effectLst/>
                        </a:rPr>
                        <a:t>Det+Adj+N</a:t>
                      </a:r>
                      <a:endParaRPr lang="en-GB" sz="1400" b="0" i="0" u="none" strike="noStrike">
                        <a:solidFill>
                          <a:srgbClr val="000000"/>
                        </a:solidFill>
                        <a:effectLst/>
                        <a:latin typeface="Calibri" panose="020F0502020204030204" pitchFamily="34" charset="0"/>
                      </a:endParaRPr>
                    </a:p>
                  </a:txBody>
                  <a:tcPr marL="4515" marR="4515" marT="4515" marB="0" anchor="b"/>
                </a:tc>
                <a:tc>
                  <a:txBody>
                    <a:bodyPr/>
                    <a:lstStyle/>
                    <a:p>
                      <a:pPr algn="l" fontAlgn="b"/>
                      <a:r>
                        <a:rPr lang="en-GB" sz="1400" u="none" strike="noStrike">
                          <a:effectLst/>
                        </a:rPr>
                        <a:t>Yr2</a:t>
                      </a:r>
                      <a:endParaRPr lang="en-GB" sz="1400" b="0" i="0" u="none" strike="noStrike">
                        <a:solidFill>
                          <a:srgbClr val="000000"/>
                        </a:solidFill>
                        <a:effectLst/>
                        <a:latin typeface="Calibri" panose="020F0502020204030204" pitchFamily="34" charset="0"/>
                      </a:endParaRPr>
                    </a:p>
                  </a:txBody>
                  <a:tcPr marL="4515" marR="4515" marT="4515" marB="0" anchor="b"/>
                </a:tc>
                <a:tc gridSpan="3">
                  <a:txBody>
                    <a:bodyPr/>
                    <a:lstStyle/>
                    <a:p>
                      <a:pPr algn="l" fontAlgn="b"/>
                      <a:r>
                        <a:rPr lang="en-GB" sz="1400" u="none" strike="noStrike">
                          <a:effectLst/>
                        </a:rPr>
                        <a:t>She found a big juicy pineapple</a:t>
                      </a:r>
                      <a:endParaRPr lang="en-GB" sz="1400" b="0" i="0" u="none" strike="noStrike">
                        <a:solidFill>
                          <a:srgbClr val="000000"/>
                        </a:solidFill>
                        <a:effectLst/>
                        <a:latin typeface="Calibri" panose="020F0502020204030204" pitchFamily="34" charset="0"/>
                      </a:endParaRPr>
                    </a:p>
                  </a:txBody>
                  <a:tcPr marL="4515" marR="4515" marT="4515" marB="0" anchor="b"/>
                </a:tc>
                <a:tc hMerge="1">
                  <a:txBody>
                    <a:bodyPr/>
                    <a:lstStyle/>
                    <a:p>
                      <a:endParaRPr lang="en-GB"/>
                    </a:p>
                  </a:txBody>
                  <a:tcPr/>
                </a:tc>
                <a:tc hMerge="1">
                  <a:txBody>
                    <a:bodyPr/>
                    <a:lstStyle/>
                    <a:p>
                      <a:endParaRPr lang="en-GB"/>
                    </a:p>
                  </a:txBody>
                  <a:tcPr/>
                </a:tc>
                <a:tc>
                  <a:txBody>
                    <a:bodyPr/>
                    <a:lstStyle/>
                    <a:p>
                      <a:pPr algn="l" fontAlgn="b"/>
                      <a:endParaRPr lang="en-GB" sz="1400" b="0" i="0" u="none" strike="noStrike">
                        <a:solidFill>
                          <a:srgbClr val="000000"/>
                        </a:solidFill>
                        <a:effectLst/>
                        <a:latin typeface="Calibri" panose="020F0502020204030204" pitchFamily="34" charset="0"/>
                      </a:endParaRPr>
                    </a:p>
                  </a:txBody>
                  <a:tcPr marL="4515" marR="4515" marT="4515" marB="0" anchor="b"/>
                </a:tc>
                <a:tc>
                  <a:txBody>
                    <a:bodyPr/>
                    <a:lstStyle/>
                    <a:p>
                      <a:pPr algn="l" fontAlgn="b"/>
                      <a:endParaRPr lang="en-GB" sz="1400" b="0" i="0" u="none" strike="noStrike">
                        <a:solidFill>
                          <a:srgbClr val="000000"/>
                        </a:solidFill>
                        <a:effectLst/>
                        <a:latin typeface="Calibri" panose="020F0502020204030204" pitchFamily="34" charset="0"/>
                      </a:endParaRPr>
                    </a:p>
                  </a:txBody>
                  <a:tcPr marL="4515" marR="4515" marT="4515" marB="0" anchor="b"/>
                </a:tc>
                <a:tc>
                  <a:txBody>
                    <a:bodyPr/>
                    <a:lstStyle/>
                    <a:p>
                      <a:pPr algn="l" fontAlgn="b"/>
                      <a:endParaRPr lang="en-GB" sz="1400" b="0" i="0" u="none" strike="noStrike">
                        <a:solidFill>
                          <a:srgbClr val="000000"/>
                        </a:solidFill>
                        <a:effectLst/>
                        <a:latin typeface="Calibri" panose="020F0502020204030204" pitchFamily="34" charset="0"/>
                      </a:endParaRPr>
                    </a:p>
                  </a:txBody>
                  <a:tcPr marL="4515" marR="4515" marT="4515" marB="0" anchor="b"/>
                </a:tc>
                <a:tc>
                  <a:txBody>
                    <a:bodyPr/>
                    <a:lstStyle/>
                    <a:p>
                      <a:pPr algn="l" fontAlgn="b"/>
                      <a:endParaRPr lang="en-GB" sz="1400" b="0" i="0" u="none" strike="noStrike">
                        <a:solidFill>
                          <a:srgbClr val="000000"/>
                        </a:solidFill>
                        <a:effectLst/>
                        <a:latin typeface="Calibri" panose="020F0502020204030204" pitchFamily="34" charset="0"/>
                      </a:endParaRPr>
                    </a:p>
                  </a:txBody>
                  <a:tcPr marL="4515" marR="4515" marT="4515" marB="0" anchor="b"/>
                </a:tc>
                <a:extLst>
                  <a:ext uri="{0D108BD9-81ED-4DB2-BD59-A6C34878D82A}">
                    <a16:rowId xmlns:a16="http://schemas.microsoft.com/office/drawing/2014/main" val="3588707148"/>
                  </a:ext>
                </a:extLst>
              </a:tr>
              <a:tr h="108366">
                <a:tc>
                  <a:txBody>
                    <a:bodyPr/>
                    <a:lstStyle/>
                    <a:p>
                      <a:pPr algn="l" fontAlgn="b"/>
                      <a:endParaRPr lang="en-GB" sz="1400" b="0" i="0" u="none" strike="noStrike">
                        <a:solidFill>
                          <a:srgbClr val="000000"/>
                        </a:solidFill>
                        <a:effectLst/>
                        <a:latin typeface="Calibri" panose="020F0502020204030204" pitchFamily="34" charset="0"/>
                      </a:endParaRPr>
                    </a:p>
                  </a:txBody>
                  <a:tcPr marL="4515" marR="4515" marT="4515" marB="0" anchor="b"/>
                </a:tc>
                <a:tc>
                  <a:txBody>
                    <a:bodyPr/>
                    <a:lstStyle/>
                    <a:p>
                      <a:pPr algn="l" fontAlgn="b"/>
                      <a:r>
                        <a:rPr lang="en-GB" sz="1400" u="none" strike="noStrike">
                          <a:effectLst/>
                        </a:rPr>
                        <a:t>Adjective phrase</a:t>
                      </a:r>
                      <a:endParaRPr lang="en-GB" sz="1400" b="0" i="0" u="none" strike="noStrike">
                        <a:solidFill>
                          <a:srgbClr val="000000"/>
                        </a:solidFill>
                        <a:effectLst/>
                        <a:latin typeface="Calibri" panose="020F0502020204030204" pitchFamily="34" charset="0"/>
                      </a:endParaRPr>
                    </a:p>
                  </a:txBody>
                  <a:tcPr marL="4515" marR="4515" marT="4515" marB="0" anchor="b"/>
                </a:tc>
                <a:tc>
                  <a:txBody>
                    <a:bodyPr/>
                    <a:lstStyle/>
                    <a:p>
                      <a:pPr algn="r" fontAlgn="b"/>
                      <a:r>
                        <a:rPr lang="en-GB" sz="1400" u="none" strike="noStrike">
                          <a:effectLst/>
                        </a:rPr>
                        <a:t>Adj</a:t>
                      </a:r>
                      <a:endParaRPr lang="en-GB" sz="1400" b="0" i="0" u="none" strike="noStrike">
                        <a:solidFill>
                          <a:srgbClr val="000000"/>
                        </a:solidFill>
                        <a:effectLst/>
                        <a:latin typeface="Calibri" panose="020F0502020204030204" pitchFamily="34" charset="0"/>
                      </a:endParaRPr>
                    </a:p>
                  </a:txBody>
                  <a:tcPr marL="4515" marR="4515" marT="4515" marB="0" anchor="b"/>
                </a:tc>
                <a:tc>
                  <a:txBody>
                    <a:bodyPr/>
                    <a:lstStyle/>
                    <a:p>
                      <a:pPr algn="l" fontAlgn="b"/>
                      <a:r>
                        <a:rPr lang="en-GB" sz="1400" u="none" strike="noStrike">
                          <a:effectLst/>
                        </a:rPr>
                        <a:t>by yr 1</a:t>
                      </a:r>
                      <a:endParaRPr lang="en-GB" sz="1400" b="0" i="0" u="none" strike="noStrike">
                        <a:solidFill>
                          <a:srgbClr val="000000"/>
                        </a:solidFill>
                        <a:effectLst/>
                        <a:latin typeface="Calibri" panose="020F0502020204030204" pitchFamily="34" charset="0"/>
                      </a:endParaRPr>
                    </a:p>
                  </a:txBody>
                  <a:tcPr marL="4515" marR="4515" marT="4515" marB="0" anchor="b"/>
                </a:tc>
                <a:tc gridSpan="3">
                  <a:txBody>
                    <a:bodyPr/>
                    <a:lstStyle/>
                    <a:p>
                      <a:pPr algn="l" fontAlgn="b"/>
                      <a:r>
                        <a:rPr lang="en-GB" sz="1400" u="none" strike="noStrike">
                          <a:effectLst/>
                        </a:rPr>
                        <a:t>the monkey was so cross</a:t>
                      </a:r>
                      <a:endParaRPr lang="en-GB" sz="1400" b="1" i="0" u="none" strike="noStrike">
                        <a:solidFill>
                          <a:srgbClr val="000000"/>
                        </a:solidFill>
                        <a:effectLst/>
                        <a:latin typeface="Calibri" panose="020F0502020204030204" pitchFamily="34" charset="0"/>
                      </a:endParaRPr>
                    </a:p>
                  </a:txBody>
                  <a:tcPr marL="4515" marR="4515" marT="4515" marB="0" anchor="b"/>
                </a:tc>
                <a:tc hMerge="1">
                  <a:txBody>
                    <a:bodyPr/>
                    <a:lstStyle/>
                    <a:p>
                      <a:endParaRPr lang="en-GB"/>
                    </a:p>
                  </a:txBody>
                  <a:tcPr/>
                </a:tc>
                <a:tc hMerge="1">
                  <a:txBody>
                    <a:bodyPr/>
                    <a:lstStyle/>
                    <a:p>
                      <a:endParaRPr lang="en-GB"/>
                    </a:p>
                  </a:txBody>
                  <a:tcPr/>
                </a:tc>
                <a:tc>
                  <a:txBody>
                    <a:bodyPr/>
                    <a:lstStyle/>
                    <a:p>
                      <a:pPr algn="l" fontAlgn="b"/>
                      <a:endParaRPr lang="en-GB" sz="1400" b="0" i="0" u="none" strike="noStrike">
                        <a:solidFill>
                          <a:srgbClr val="000000"/>
                        </a:solidFill>
                        <a:effectLst/>
                        <a:latin typeface="Calibri" panose="020F0502020204030204" pitchFamily="34" charset="0"/>
                      </a:endParaRPr>
                    </a:p>
                  </a:txBody>
                  <a:tcPr marL="4515" marR="4515" marT="4515" marB="0" anchor="b"/>
                </a:tc>
                <a:tc>
                  <a:txBody>
                    <a:bodyPr/>
                    <a:lstStyle/>
                    <a:p>
                      <a:pPr algn="l" fontAlgn="b"/>
                      <a:endParaRPr lang="en-GB" sz="1400" b="0" i="0" u="none" strike="noStrike">
                        <a:solidFill>
                          <a:srgbClr val="000000"/>
                        </a:solidFill>
                        <a:effectLst/>
                        <a:latin typeface="Calibri" panose="020F0502020204030204" pitchFamily="34" charset="0"/>
                      </a:endParaRPr>
                    </a:p>
                  </a:txBody>
                  <a:tcPr marL="4515" marR="4515" marT="4515" marB="0" anchor="b"/>
                </a:tc>
                <a:tc>
                  <a:txBody>
                    <a:bodyPr/>
                    <a:lstStyle/>
                    <a:p>
                      <a:pPr algn="l" fontAlgn="b"/>
                      <a:endParaRPr lang="en-GB" sz="1400" b="0" i="0" u="none" strike="noStrike">
                        <a:solidFill>
                          <a:srgbClr val="000000"/>
                        </a:solidFill>
                        <a:effectLst/>
                        <a:latin typeface="Calibri" panose="020F0502020204030204" pitchFamily="34" charset="0"/>
                      </a:endParaRPr>
                    </a:p>
                  </a:txBody>
                  <a:tcPr marL="4515" marR="4515" marT="4515" marB="0" anchor="b"/>
                </a:tc>
                <a:tc>
                  <a:txBody>
                    <a:bodyPr/>
                    <a:lstStyle/>
                    <a:p>
                      <a:pPr algn="l" fontAlgn="b"/>
                      <a:endParaRPr lang="en-GB" sz="1400" b="0" i="0" u="none" strike="noStrike">
                        <a:solidFill>
                          <a:srgbClr val="000000"/>
                        </a:solidFill>
                        <a:effectLst/>
                        <a:latin typeface="Calibri" panose="020F0502020204030204" pitchFamily="34" charset="0"/>
                      </a:endParaRPr>
                    </a:p>
                  </a:txBody>
                  <a:tcPr marL="4515" marR="4515" marT="4515" marB="0" anchor="b"/>
                </a:tc>
                <a:extLst>
                  <a:ext uri="{0D108BD9-81ED-4DB2-BD59-A6C34878D82A}">
                    <a16:rowId xmlns:a16="http://schemas.microsoft.com/office/drawing/2014/main" val="3836641824"/>
                  </a:ext>
                </a:extLst>
              </a:tr>
              <a:tr h="108366">
                <a:tc>
                  <a:txBody>
                    <a:bodyPr/>
                    <a:lstStyle/>
                    <a:p>
                      <a:pPr algn="l" fontAlgn="b"/>
                      <a:endParaRPr lang="en-GB" sz="1400" b="0" i="0" u="none" strike="noStrike">
                        <a:solidFill>
                          <a:srgbClr val="000000"/>
                        </a:solidFill>
                        <a:effectLst/>
                        <a:latin typeface="Calibri" panose="020F0502020204030204" pitchFamily="34" charset="0"/>
                      </a:endParaRPr>
                    </a:p>
                  </a:txBody>
                  <a:tcPr marL="4515" marR="4515" marT="4515" marB="0" anchor="b"/>
                </a:tc>
                <a:tc>
                  <a:txBody>
                    <a:bodyPr/>
                    <a:lstStyle/>
                    <a:p>
                      <a:pPr algn="l" fontAlgn="b"/>
                      <a:r>
                        <a:rPr lang="en-GB" sz="1400" u="none" strike="noStrike">
                          <a:effectLst/>
                        </a:rPr>
                        <a:t>Verb phrase</a:t>
                      </a:r>
                      <a:endParaRPr lang="en-GB" sz="1400" b="0" i="0" u="none" strike="noStrike">
                        <a:solidFill>
                          <a:srgbClr val="000000"/>
                        </a:solidFill>
                        <a:effectLst/>
                        <a:latin typeface="Calibri" panose="020F0502020204030204" pitchFamily="34" charset="0"/>
                      </a:endParaRPr>
                    </a:p>
                  </a:txBody>
                  <a:tcPr marL="4515" marR="4515" marT="4515" marB="0" anchor="b"/>
                </a:tc>
                <a:tc>
                  <a:txBody>
                    <a:bodyPr/>
                    <a:lstStyle/>
                    <a:p>
                      <a:pPr algn="r" fontAlgn="b"/>
                      <a:r>
                        <a:rPr lang="en-GB" sz="1400" u="none" strike="noStrike">
                          <a:effectLst/>
                        </a:rPr>
                        <a:t>Verb</a:t>
                      </a:r>
                      <a:endParaRPr lang="en-GB" sz="1400" b="0" i="0" u="none" strike="noStrike">
                        <a:solidFill>
                          <a:srgbClr val="000000"/>
                        </a:solidFill>
                        <a:effectLst/>
                        <a:latin typeface="Calibri" panose="020F0502020204030204" pitchFamily="34" charset="0"/>
                      </a:endParaRPr>
                    </a:p>
                  </a:txBody>
                  <a:tcPr marL="4515" marR="4515" marT="4515" marB="0" anchor="b"/>
                </a:tc>
                <a:tc>
                  <a:txBody>
                    <a:bodyPr/>
                    <a:lstStyle/>
                    <a:p>
                      <a:pPr algn="l" fontAlgn="b"/>
                      <a:r>
                        <a:rPr lang="en-GB" sz="1400" u="none" strike="noStrike">
                          <a:effectLst/>
                        </a:rPr>
                        <a:t>by yr 1</a:t>
                      </a:r>
                      <a:endParaRPr lang="en-GB" sz="1400" b="0" i="0" u="none" strike="noStrike">
                        <a:solidFill>
                          <a:srgbClr val="000000"/>
                        </a:solidFill>
                        <a:effectLst/>
                        <a:latin typeface="Calibri" panose="020F0502020204030204" pitchFamily="34" charset="0"/>
                      </a:endParaRPr>
                    </a:p>
                  </a:txBody>
                  <a:tcPr marL="4515" marR="4515" marT="4515" marB="0" anchor="b"/>
                </a:tc>
                <a:tc gridSpan="2">
                  <a:txBody>
                    <a:bodyPr/>
                    <a:lstStyle/>
                    <a:p>
                      <a:pPr algn="l" fontAlgn="b"/>
                      <a:r>
                        <a:rPr lang="en-GB" sz="1400" u="none" strike="noStrike">
                          <a:effectLst/>
                        </a:rPr>
                        <a:t>he talked  </a:t>
                      </a:r>
                      <a:endParaRPr lang="en-GB" sz="1400" b="0" i="0" u="none" strike="noStrike">
                        <a:solidFill>
                          <a:srgbClr val="000000"/>
                        </a:solidFill>
                        <a:effectLst/>
                        <a:latin typeface="Calibri" panose="020F0502020204030204" pitchFamily="34" charset="0"/>
                      </a:endParaRPr>
                    </a:p>
                  </a:txBody>
                  <a:tcPr marL="4515" marR="4515" marT="4515" marB="0" anchor="b"/>
                </a:tc>
                <a:tc hMerge="1">
                  <a:txBody>
                    <a:bodyPr/>
                    <a:lstStyle/>
                    <a:p>
                      <a:endParaRPr lang="en-GB"/>
                    </a:p>
                  </a:txBody>
                  <a:tcPr/>
                </a:tc>
                <a:tc>
                  <a:txBody>
                    <a:bodyPr/>
                    <a:lstStyle/>
                    <a:p>
                      <a:pPr algn="l" fontAlgn="b"/>
                      <a:endParaRPr lang="en-GB" sz="1400" b="0" i="0" u="none" strike="noStrike">
                        <a:solidFill>
                          <a:srgbClr val="000000"/>
                        </a:solidFill>
                        <a:effectLst/>
                        <a:latin typeface="Calibri" panose="020F0502020204030204" pitchFamily="34" charset="0"/>
                      </a:endParaRPr>
                    </a:p>
                  </a:txBody>
                  <a:tcPr marL="4515" marR="4515" marT="4515" marB="0" anchor="b"/>
                </a:tc>
                <a:tc>
                  <a:txBody>
                    <a:bodyPr/>
                    <a:lstStyle/>
                    <a:p>
                      <a:pPr algn="l" fontAlgn="b"/>
                      <a:endParaRPr lang="en-GB" sz="1400" b="0" i="0" u="none" strike="noStrike">
                        <a:solidFill>
                          <a:srgbClr val="000000"/>
                        </a:solidFill>
                        <a:effectLst/>
                        <a:latin typeface="Calibri" panose="020F0502020204030204" pitchFamily="34" charset="0"/>
                      </a:endParaRPr>
                    </a:p>
                  </a:txBody>
                  <a:tcPr marL="4515" marR="4515" marT="4515" marB="0" anchor="b"/>
                </a:tc>
                <a:tc>
                  <a:txBody>
                    <a:bodyPr/>
                    <a:lstStyle/>
                    <a:p>
                      <a:pPr algn="l" fontAlgn="b"/>
                      <a:endParaRPr lang="en-GB" sz="1400" b="0" i="0" u="none" strike="noStrike">
                        <a:solidFill>
                          <a:srgbClr val="000000"/>
                        </a:solidFill>
                        <a:effectLst/>
                        <a:latin typeface="Calibri" panose="020F0502020204030204" pitchFamily="34" charset="0"/>
                      </a:endParaRPr>
                    </a:p>
                  </a:txBody>
                  <a:tcPr marL="4515" marR="4515" marT="4515" marB="0" anchor="b"/>
                </a:tc>
                <a:tc>
                  <a:txBody>
                    <a:bodyPr/>
                    <a:lstStyle/>
                    <a:p>
                      <a:pPr algn="l" fontAlgn="b"/>
                      <a:endParaRPr lang="en-GB" sz="1400" b="0" i="0" u="none" strike="noStrike">
                        <a:solidFill>
                          <a:srgbClr val="000000"/>
                        </a:solidFill>
                        <a:effectLst/>
                        <a:latin typeface="Calibri" panose="020F0502020204030204" pitchFamily="34" charset="0"/>
                      </a:endParaRPr>
                    </a:p>
                  </a:txBody>
                  <a:tcPr marL="4515" marR="4515" marT="4515" marB="0" anchor="b"/>
                </a:tc>
                <a:tc>
                  <a:txBody>
                    <a:bodyPr/>
                    <a:lstStyle/>
                    <a:p>
                      <a:pPr algn="l" fontAlgn="b"/>
                      <a:endParaRPr lang="en-GB" sz="1400" b="0" i="0" u="none" strike="noStrike">
                        <a:solidFill>
                          <a:srgbClr val="000000"/>
                        </a:solidFill>
                        <a:effectLst/>
                        <a:latin typeface="Calibri" panose="020F0502020204030204" pitchFamily="34" charset="0"/>
                      </a:endParaRPr>
                    </a:p>
                  </a:txBody>
                  <a:tcPr marL="4515" marR="4515" marT="4515" marB="0" anchor="b"/>
                </a:tc>
                <a:extLst>
                  <a:ext uri="{0D108BD9-81ED-4DB2-BD59-A6C34878D82A}">
                    <a16:rowId xmlns:a16="http://schemas.microsoft.com/office/drawing/2014/main" val="102855627"/>
                  </a:ext>
                </a:extLst>
              </a:tr>
              <a:tr h="92785">
                <a:tc>
                  <a:txBody>
                    <a:bodyPr/>
                    <a:lstStyle/>
                    <a:p>
                      <a:pPr algn="l" fontAlgn="b"/>
                      <a:endParaRPr lang="en-GB" sz="1400" b="0" i="0" u="none" strike="noStrike">
                        <a:solidFill>
                          <a:srgbClr val="000000"/>
                        </a:solidFill>
                        <a:effectLst/>
                        <a:latin typeface="Calibri" panose="020F0502020204030204" pitchFamily="34" charset="0"/>
                      </a:endParaRPr>
                    </a:p>
                  </a:txBody>
                  <a:tcPr marL="4515" marR="4515" marT="4515" marB="0" anchor="b"/>
                </a:tc>
                <a:tc>
                  <a:txBody>
                    <a:bodyPr/>
                    <a:lstStyle/>
                    <a:p>
                      <a:pPr algn="l" fontAlgn="b"/>
                      <a:endParaRPr lang="en-GB" sz="1400" b="0" i="0" u="none" strike="noStrike">
                        <a:solidFill>
                          <a:srgbClr val="000000"/>
                        </a:solidFill>
                        <a:effectLst/>
                        <a:latin typeface="Calibri" panose="020F0502020204030204" pitchFamily="34" charset="0"/>
                      </a:endParaRPr>
                    </a:p>
                  </a:txBody>
                  <a:tcPr marL="4515" marR="4515" marT="4515" marB="0" anchor="b"/>
                </a:tc>
                <a:tc>
                  <a:txBody>
                    <a:bodyPr/>
                    <a:lstStyle/>
                    <a:p>
                      <a:pPr algn="r" fontAlgn="b"/>
                      <a:r>
                        <a:rPr lang="en-GB" sz="1400" u="none" strike="noStrike">
                          <a:effectLst/>
                        </a:rPr>
                        <a:t>Verb + NP</a:t>
                      </a:r>
                      <a:endParaRPr lang="en-GB" sz="1400" b="0" i="0" u="none" strike="noStrike">
                        <a:solidFill>
                          <a:srgbClr val="000000"/>
                        </a:solidFill>
                        <a:effectLst/>
                        <a:latin typeface="Calibri" panose="020F0502020204030204" pitchFamily="34" charset="0"/>
                      </a:endParaRPr>
                    </a:p>
                  </a:txBody>
                  <a:tcPr marL="4515" marR="4515" marT="4515" marB="0" anchor="b"/>
                </a:tc>
                <a:tc>
                  <a:txBody>
                    <a:bodyPr/>
                    <a:lstStyle/>
                    <a:p>
                      <a:pPr algn="l" fontAlgn="b"/>
                      <a:r>
                        <a:rPr lang="en-GB" sz="1400" u="none" strike="noStrike">
                          <a:effectLst/>
                        </a:rPr>
                        <a:t>by yr 1</a:t>
                      </a:r>
                      <a:endParaRPr lang="en-GB" sz="1400" b="0" i="0" u="none" strike="noStrike">
                        <a:solidFill>
                          <a:srgbClr val="000000"/>
                        </a:solidFill>
                        <a:effectLst/>
                        <a:latin typeface="Calibri" panose="020F0502020204030204" pitchFamily="34" charset="0"/>
                      </a:endParaRPr>
                    </a:p>
                  </a:txBody>
                  <a:tcPr marL="4515" marR="4515" marT="4515" marB="0" anchor="b"/>
                </a:tc>
                <a:tc gridSpan="2">
                  <a:txBody>
                    <a:bodyPr/>
                    <a:lstStyle/>
                    <a:p>
                      <a:pPr algn="l" fontAlgn="b"/>
                      <a:r>
                        <a:rPr lang="en-GB" sz="1400" u="none" strike="noStrike">
                          <a:effectLst/>
                        </a:rPr>
                        <a:t>she picked it</a:t>
                      </a:r>
                      <a:endParaRPr lang="en-GB" sz="1400" b="0" i="0" u="none" strike="noStrike">
                        <a:solidFill>
                          <a:srgbClr val="000000"/>
                        </a:solidFill>
                        <a:effectLst/>
                        <a:latin typeface="Calibri" panose="020F0502020204030204" pitchFamily="34" charset="0"/>
                      </a:endParaRPr>
                    </a:p>
                  </a:txBody>
                  <a:tcPr marL="4515" marR="4515" marT="4515" marB="0" anchor="b"/>
                </a:tc>
                <a:tc hMerge="1">
                  <a:txBody>
                    <a:bodyPr/>
                    <a:lstStyle/>
                    <a:p>
                      <a:endParaRPr lang="en-GB"/>
                    </a:p>
                  </a:txBody>
                  <a:tcPr/>
                </a:tc>
                <a:tc>
                  <a:txBody>
                    <a:bodyPr/>
                    <a:lstStyle/>
                    <a:p>
                      <a:pPr algn="l" fontAlgn="b"/>
                      <a:endParaRPr lang="en-GB" sz="1400" b="0" i="0" u="none" strike="noStrike">
                        <a:solidFill>
                          <a:srgbClr val="000000"/>
                        </a:solidFill>
                        <a:effectLst/>
                        <a:latin typeface="Calibri" panose="020F0502020204030204" pitchFamily="34" charset="0"/>
                      </a:endParaRPr>
                    </a:p>
                  </a:txBody>
                  <a:tcPr marL="4515" marR="4515" marT="4515" marB="0" anchor="b"/>
                </a:tc>
                <a:tc>
                  <a:txBody>
                    <a:bodyPr/>
                    <a:lstStyle/>
                    <a:p>
                      <a:pPr algn="l" fontAlgn="b"/>
                      <a:endParaRPr lang="en-GB" sz="1400" b="0" i="0" u="none" strike="noStrike">
                        <a:solidFill>
                          <a:srgbClr val="000000"/>
                        </a:solidFill>
                        <a:effectLst/>
                        <a:latin typeface="Calibri" panose="020F0502020204030204" pitchFamily="34" charset="0"/>
                      </a:endParaRPr>
                    </a:p>
                  </a:txBody>
                  <a:tcPr marL="4515" marR="4515" marT="4515" marB="0" anchor="b"/>
                </a:tc>
                <a:tc>
                  <a:txBody>
                    <a:bodyPr/>
                    <a:lstStyle/>
                    <a:p>
                      <a:pPr algn="l" fontAlgn="b"/>
                      <a:endParaRPr lang="en-GB" sz="1400" b="0" i="0" u="none" strike="noStrike">
                        <a:solidFill>
                          <a:srgbClr val="000000"/>
                        </a:solidFill>
                        <a:effectLst/>
                        <a:latin typeface="Calibri" panose="020F0502020204030204" pitchFamily="34" charset="0"/>
                      </a:endParaRPr>
                    </a:p>
                  </a:txBody>
                  <a:tcPr marL="4515" marR="4515" marT="4515" marB="0" anchor="b"/>
                </a:tc>
                <a:tc>
                  <a:txBody>
                    <a:bodyPr/>
                    <a:lstStyle/>
                    <a:p>
                      <a:pPr algn="l" fontAlgn="b"/>
                      <a:endParaRPr lang="en-GB" sz="1400" b="0" i="0" u="none" strike="noStrike">
                        <a:solidFill>
                          <a:srgbClr val="000000"/>
                        </a:solidFill>
                        <a:effectLst/>
                        <a:latin typeface="Calibri" panose="020F0502020204030204" pitchFamily="34" charset="0"/>
                      </a:endParaRPr>
                    </a:p>
                  </a:txBody>
                  <a:tcPr marL="4515" marR="4515" marT="4515" marB="0" anchor="b"/>
                </a:tc>
                <a:tc>
                  <a:txBody>
                    <a:bodyPr/>
                    <a:lstStyle/>
                    <a:p>
                      <a:pPr algn="l" fontAlgn="b"/>
                      <a:endParaRPr lang="en-GB" sz="1400" b="0" i="0" u="none" strike="noStrike">
                        <a:solidFill>
                          <a:srgbClr val="000000"/>
                        </a:solidFill>
                        <a:effectLst/>
                        <a:latin typeface="Calibri" panose="020F0502020204030204" pitchFamily="34" charset="0"/>
                      </a:endParaRPr>
                    </a:p>
                  </a:txBody>
                  <a:tcPr marL="4515" marR="4515" marT="4515" marB="0" anchor="b"/>
                </a:tc>
                <a:extLst>
                  <a:ext uri="{0D108BD9-81ED-4DB2-BD59-A6C34878D82A}">
                    <a16:rowId xmlns:a16="http://schemas.microsoft.com/office/drawing/2014/main" val="339735712"/>
                  </a:ext>
                </a:extLst>
              </a:tr>
              <a:tr h="203186">
                <a:tc>
                  <a:txBody>
                    <a:bodyPr/>
                    <a:lstStyle/>
                    <a:p>
                      <a:pPr algn="l" fontAlgn="b"/>
                      <a:endParaRPr lang="en-GB" sz="1400" b="0" i="0" u="none" strike="noStrike">
                        <a:solidFill>
                          <a:srgbClr val="000000"/>
                        </a:solidFill>
                        <a:effectLst/>
                        <a:latin typeface="Calibri" panose="020F0502020204030204" pitchFamily="34" charset="0"/>
                      </a:endParaRPr>
                    </a:p>
                  </a:txBody>
                  <a:tcPr marL="4515" marR="4515" marT="4515" marB="0" anchor="b"/>
                </a:tc>
                <a:tc>
                  <a:txBody>
                    <a:bodyPr/>
                    <a:lstStyle/>
                    <a:p>
                      <a:pPr algn="l" fontAlgn="b"/>
                      <a:endParaRPr lang="en-GB" sz="1400" b="0" i="0" u="none" strike="noStrike">
                        <a:solidFill>
                          <a:srgbClr val="000000"/>
                        </a:solidFill>
                        <a:effectLst/>
                        <a:latin typeface="Calibri" panose="020F0502020204030204" pitchFamily="34" charset="0"/>
                      </a:endParaRPr>
                    </a:p>
                  </a:txBody>
                  <a:tcPr marL="4515" marR="4515" marT="4515" marB="0" anchor="b"/>
                </a:tc>
                <a:tc>
                  <a:txBody>
                    <a:bodyPr/>
                    <a:lstStyle/>
                    <a:p>
                      <a:pPr algn="r" fontAlgn="b"/>
                      <a:r>
                        <a:rPr lang="en-GB" sz="1400" u="none" strike="noStrike">
                          <a:effectLst/>
                        </a:rPr>
                        <a:t>Verb + PP</a:t>
                      </a:r>
                      <a:endParaRPr lang="en-GB" sz="1400" b="0" i="0" u="none" strike="noStrike">
                        <a:solidFill>
                          <a:srgbClr val="000000"/>
                        </a:solidFill>
                        <a:effectLst/>
                        <a:latin typeface="Calibri" panose="020F0502020204030204" pitchFamily="34" charset="0"/>
                      </a:endParaRPr>
                    </a:p>
                  </a:txBody>
                  <a:tcPr marL="4515" marR="4515" marT="4515" marB="0" anchor="b"/>
                </a:tc>
                <a:tc>
                  <a:txBody>
                    <a:bodyPr/>
                    <a:lstStyle/>
                    <a:p>
                      <a:pPr algn="l" fontAlgn="b"/>
                      <a:r>
                        <a:rPr lang="en-GB" sz="1400" u="none" strike="noStrike">
                          <a:effectLst/>
                        </a:rPr>
                        <a:t>by yr 1</a:t>
                      </a:r>
                      <a:endParaRPr lang="en-GB" sz="1400" b="0" i="0" u="none" strike="noStrike">
                        <a:solidFill>
                          <a:srgbClr val="000000"/>
                        </a:solidFill>
                        <a:effectLst/>
                        <a:latin typeface="Calibri" panose="020F0502020204030204" pitchFamily="34" charset="0"/>
                      </a:endParaRPr>
                    </a:p>
                  </a:txBody>
                  <a:tcPr marL="4515" marR="4515" marT="4515" marB="0" anchor="b"/>
                </a:tc>
                <a:tc gridSpan="3">
                  <a:txBody>
                    <a:bodyPr/>
                    <a:lstStyle/>
                    <a:p>
                      <a:pPr algn="l" fontAlgn="b"/>
                      <a:r>
                        <a:rPr lang="en-GB" sz="1400" u="none" strike="noStrike">
                          <a:effectLst/>
                        </a:rPr>
                        <a:t>A parrot flew onto a branch</a:t>
                      </a:r>
                      <a:endParaRPr lang="en-GB" sz="1400" b="0" i="0" u="none" strike="noStrike">
                        <a:solidFill>
                          <a:srgbClr val="000000"/>
                        </a:solidFill>
                        <a:effectLst/>
                        <a:latin typeface="Calibri" panose="020F0502020204030204" pitchFamily="34" charset="0"/>
                      </a:endParaRPr>
                    </a:p>
                  </a:txBody>
                  <a:tcPr marL="4515" marR="4515" marT="4515" marB="0" anchor="b"/>
                </a:tc>
                <a:tc hMerge="1">
                  <a:txBody>
                    <a:bodyPr/>
                    <a:lstStyle/>
                    <a:p>
                      <a:endParaRPr lang="en-GB"/>
                    </a:p>
                  </a:txBody>
                  <a:tcPr/>
                </a:tc>
                <a:tc hMerge="1">
                  <a:txBody>
                    <a:bodyPr/>
                    <a:lstStyle/>
                    <a:p>
                      <a:endParaRPr lang="en-GB"/>
                    </a:p>
                  </a:txBody>
                  <a:tcPr/>
                </a:tc>
                <a:tc>
                  <a:txBody>
                    <a:bodyPr/>
                    <a:lstStyle/>
                    <a:p>
                      <a:pPr algn="l" fontAlgn="b"/>
                      <a:endParaRPr lang="en-GB" sz="1400" b="0" i="0" u="none" strike="noStrike">
                        <a:solidFill>
                          <a:srgbClr val="000000"/>
                        </a:solidFill>
                        <a:effectLst/>
                        <a:latin typeface="Calibri" panose="020F0502020204030204" pitchFamily="34" charset="0"/>
                      </a:endParaRPr>
                    </a:p>
                  </a:txBody>
                  <a:tcPr marL="4515" marR="4515" marT="4515" marB="0" anchor="b"/>
                </a:tc>
                <a:tc>
                  <a:txBody>
                    <a:bodyPr/>
                    <a:lstStyle/>
                    <a:p>
                      <a:pPr algn="l" fontAlgn="b"/>
                      <a:endParaRPr lang="en-GB" sz="1400" b="0" i="0" u="none" strike="noStrike">
                        <a:solidFill>
                          <a:srgbClr val="000000"/>
                        </a:solidFill>
                        <a:effectLst/>
                        <a:latin typeface="Calibri" panose="020F0502020204030204" pitchFamily="34" charset="0"/>
                      </a:endParaRPr>
                    </a:p>
                  </a:txBody>
                  <a:tcPr marL="4515" marR="4515" marT="4515" marB="0" anchor="b"/>
                </a:tc>
                <a:tc>
                  <a:txBody>
                    <a:bodyPr/>
                    <a:lstStyle/>
                    <a:p>
                      <a:pPr algn="l" fontAlgn="b"/>
                      <a:endParaRPr lang="en-GB" sz="1400" b="0" i="0" u="none" strike="noStrike">
                        <a:solidFill>
                          <a:srgbClr val="000000"/>
                        </a:solidFill>
                        <a:effectLst/>
                        <a:latin typeface="Calibri" panose="020F0502020204030204" pitchFamily="34" charset="0"/>
                      </a:endParaRPr>
                    </a:p>
                  </a:txBody>
                  <a:tcPr marL="4515" marR="4515" marT="4515" marB="0" anchor="b"/>
                </a:tc>
                <a:tc>
                  <a:txBody>
                    <a:bodyPr/>
                    <a:lstStyle/>
                    <a:p>
                      <a:pPr algn="l" fontAlgn="b"/>
                      <a:endParaRPr lang="en-GB" sz="1400" b="0" i="0" u="none" strike="noStrike">
                        <a:solidFill>
                          <a:srgbClr val="000000"/>
                        </a:solidFill>
                        <a:effectLst/>
                        <a:latin typeface="Calibri" panose="020F0502020204030204" pitchFamily="34" charset="0"/>
                      </a:endParaRPr>
                    </a:p>
                  </a:txBody>
                  <a:tcPr marL="4515" marR="4515" marT="4515" marB="0" anchor="b"/>
                </a:tc>
                <a:extLst>
                  <a:ext uri="{0D108BD9-81ED-4DB2-BD59-A6C34878D82A}">
                    <a16:rowId xmlns:a16="http://schemas.microsoft.com/office/drawing/2014/main" val="2719282927"/>
                  </a:ext>
                </a:extLst>
              </a:tr>
              <a:tr h="108366">
                <a:tc>
                  <a:txBody>
                    <a:bodyPr/>
                    <a:lstStyle/>
                    <a:p>
                      <a:pPr algn="l" fontAlgn="b"/>
                      <a:endParaRPr lang="en-GB" sz="1400" b="0" i="0" u="none" strike="noStrike">
                        <a:solidFill>
                          <a:srgbClr val="000000"/>
                        </a:solidFill>
                        <a:effectLst/>
                        <a:latin typeface="Calibri" panose="020F0502020204030204" pitchFamily="34" charset="0"/>
                      </a:endParaRPr>
                    </a:p>
                  </a:txBody>
                  <a:tcPr marL="4515" marR="4515" marT="4515" marB="0" anchor="b"/>
                </a:tc>
                <a:tc>
                  <a:txBody>
                    <a:bodyPr/>
                    <a:lstStyle/>
                    <a:p>
                      <a:pPr algn="l" fontAlgn="b"/>
                      <a:endParaRPr lang="en-GB" sz="1400" b="0" i="0" u="none" strike="noStrike">
                        <a:solidFill>
                          <a:srgbClr val="000000"/>
                        </a:solidFill>
                        <a:effectLst/>
                        <a:latin typeface="Calibri" panose="020F0502020204030204" pitchFamily="34" charset="0"/>
                      </a:endParaRPr>
                    </a:p>
                  </a:txBody>
                  <a:tcPr marL="4515" marR="4515" marT="4515" marB="0" anchor="b"/>
                </a:tc>
                <a:tc>
                  <a:txBody>
                    <a:bodyPr/>
                    <a:lstStyle/>
                    <a:p>
                      <a:pPr algn="r" fontAlgn="b"/>
                      <a:r>
                        <a:rPr lang="en-GB" sz="1400" u="none" strike="noStrike">
                          <a:effectLst/>
                        </a:rPr>
                        <a:t>Verb+NP+PP</a:t>
                      </a:r>
                      <a:endParaRPr lang="en-GB" sz="1400" b="0" i="0" u="none" strike="noStrike">
                        <a:solidFill>
                          <a:srgbClr val="000000"/>
                        </a:solidFill>
                        <a:effectLst/>
                        <a:latin typeface="Calibri" panose="020F0502020204030204" pitchFamily="34" charset="0"/>
                      </a:endParaRPr>
                    </a:p>
                  </a:txBody>
                  <a:tcPr marL="4515" marR="4515" marT="4515" marB="0" anchor="b"/>
                </a:tc>
                <a:tc>
                  <a:txBody>
                    <a:bodyPr/>
                    <a:lstStyle/>
                    <a:p>
                      <a:pPr algn="l" fontAlgn="b"/>
                      <a:r>
                        <a:rPr lang="en-GB" sz="1400" u="none" strike="noStrike">
                          <a:effectLst/>
                        </a:rPr>
                        <a:t>by yr 1</a:t>
                      </a:r>
                      <a:endParaRPr lang="en-GB" sz="1400" b="0" i="0" u="none" strike="noStrike">
                        <a:solidFill>
                          <a:srgbClr val="000000"/>
                        </a:solidFill>
                        <a:effectLst/>
                        <a:latin typeface="Calibri" panose="020F0502020204030204" pitchFamily="34" charset="0"/>
                      </a:endParaRPr>
                    </a:p>
                  </a:txBody>
                  <a:tcPr marL="4515" marR="4515" marT="4515" marB="0" anchor="b"/>
                </a:tc>
                <a:tc gridSpan="4">
                  <a:txBody>
                    <a:bodyPr/>
                    <a:lstStyle/>
                    <a:p>
                      <a:pPr algn="l" fontAlgn="b"/>
                      <a:r>
                        <a:rPr lang="en-GB" sz="1400" u="none" strike="noStrike">
                          <a:effectLst/>
                        </a:rPr>
                        <a:t>She led the parrot along the branch</a:t>
                      </a:r>
                      <a:endParaRPr lang="en-GB" sz="1400" b="0" i="0" u="none" strike="noStrike">
                        <a:solidFill>
                          <a:srgbClr val="000000"/>
                        </a:solidFill>
                        <a:effectLst/>
                        <a:latin typeface="Calibri" panose="020F0502020204030204" pitchFamily="34" charset="0"/>
                      </a:endParaRPr>
                    </a:p>
                  </a:txBody>
                  <a:tcPr marL="4515" marR="4515" marT="4515" marB="0" anchor="b"/>
                </a:tc>
                <a:tc hMerge="1">
                  <a:txBody>
                    <a:bodyPr/>
                    <a:lstStyle/>
                    <a:p>
                      <a:endParaRPr lang="en-GB"/>
                    </a:p>
                  </a:txBody>
                  <a:tcPr/>
                </a:tc>
                <a:tc hMerge="1">
                  <a:txBody>
                    <a:bodyPr/>
                    <a:lstStyle/>
                    <a:p>
                      <a:endParaRPr lang="en-GB"/>
                    </a:p>
                  </a:txBody>
                  <a:tcPr/>
                </a:tc>
                <a:tc hMerge="1">
                  <a:txBody>
                    <a:bodyPr/>
                    <a:lstStyle/>
                    <a:p>
                      <a:endParaRPr lang="en-GB"/>
                    </a:p>
                  </a:txBody>
                  <a:tcPr/>
                </a:tc>
                <a:tc>
                  <a:txBody>
                    <a:bodyPr/>
                    <a:lstStyle/>
                    <a:p>
                      <a:pPr algn="l" fontAlgn="b"/>
                      <a:endParaRPr lang="en-GB" sz="1400" b="0" i="0" u="none" strike="noStrike">
                        <a:solidFill>
                          <a:srgbClr val="000000"/>
                        </a:solidFill>
                        <a:effectLst/>
                        <a:latin typeface="Calibri" panose="020F0502020204030204" pitchFamily="34" charset="0"/>
                      </a:endParaRPr>
                    </a:p>
                  </a:txBody>
                  <a:tcPr marL="4515" marR="4515" marT="4515" marB="0" anchor="b"/>
                </a:tc>
                <a:tc>
                  <a:txBody>
                    <a:bodyPr/>
                    <a:lstStyle/>
                    <a:p>
                      <a:pPr algn="l" fontAlgn="b"/>
                      <a:endParaRPr lang="en-GB" sz="1400" b="0" i="0" u="none" strike="noStrike">
                        <a:solidFill>
                          <a:srgbClr val="000000"/>
                        </a:solidFill>
                        <a:effectLst/>
                        <a:latin typeface="Calibri" panose="020F0502020204030204" pitchFamily="34" charset="0"/>
                      </a:endParaRPr>
                    </a:p>
                  </a:txBody>
                  <a:tcPr marL="4515" marR="4515" marT="4515" marB="0" anchor="b"/>
                </a:tc>
                <a:tc>
                  <a:txBody>
                    <a:bodyPr/>
                    <a:lstStyle/>
                    <a:p>
                      <a:pPr algn="l" fontAlgn="b"/>
                      <a:endParaRPr lang="en-GB" sz="1400" b="0" i="0" u="none" strike="noStrike">
                        <a:solidFill>
                          <a:srgbClr val="000000"/>
                        </a:solidFill>
                        <a:effectLst/>
                        <a:latin typeface="Calibri" panose="020F0502020204030204" pitchFamily="34" charset="0"/>
                      </a:endParaRPr>
                    </a:p>
                  </a:txBody>
                  <a:tcPr marL="4515" marR="4515" marT="4515" marB="0" anchor="b"/>
                </a:tc>
                <a:extLst>
                  <a:ext uri="{0D108BD9-81ED-4DB2-BD59-A6C34878D82A}">
                    <a16:rowId xmlns:a16="http://schemas.microsoft.com/office/drawing/2014/main" val="738143732"/>
                  </a:ext>
                </a:extLst>
              </a:tr>
              <a:tr h="203186">
                <a:tc>
                  <a:txBody>
                    <a:bodyPr/>
                    <a:lstStyle/>
                    <a:p>
                      <a:pPr algn="l" fontAlgn="b"/>
                      <a:endParaRPr lang="en-GB" sz="1400" b="0" i="0" u="none" strike="noStrike">
                        <a:solidFill>
                          <a:srgbClr val="000000"/>
                        </a:solidFill>
                        <a:effectLst/>
                        <a:latin typeface="Calibri" panose="020F0502020204030204" pitchFamily="34" charset="0"/>
                      </a:endParaRPr>
                    </a:p>
                  </a:txBody>
                  <a:tcPr marL="4515" marR="4515" marT="4515" marB="0" anchor="b"/>
                </a:tc>
                <a:tc>
                  <a:txBody>
                    <a:bodyPr/>
                    <a:lstStyle/>
                    <a:p>
                      <a:pPr algn="l" fontAlgn="b"/>
                      <a:endParaRPr lang="en-GB" sz="1400" b="0" i="0" u="none" strike="noStrike">
                        <a:solidFill>
                          <a:srgbClr val="000000"/>
                        </a:solidFill>
                        <a:effectLst/>
                        <a:latin typeface="Calibri" panose="020F0502020204030204" pitchFamily="34" charset="0"/>
                      </a:endParaRPr>
                    </a:p>
                  </a:txBody>
                  <a:tcPr marL="4515" marR="4515" marT="4515" marB="0" anchor="b"/>
                </a:tc>
                <a:tc>
                  <a:txBody>
                    <a:bodyPr/>
                    <a:lstStyle/>
                    <a:p>
                      <a:pPr algn="r" fontAlgn="b"/>
                      <a:r>
                        <a:rPr lang="en-GB" sz="1400" u="none" strike="noStrike">
                          <a:effectLst/>
                        </a:rPr>
                        <a:t>Verb+AP</a:t>
                      </a:r>
                      <a:endParaRPr lang="en-GB" sz="1400" b="0" i="0" u="none" strike="noStrike">
                        <a:solidFill>
                          <a:srgbClr val="000000"/>
                        </a:solidFill>
                        <a:effectLst/>
                        <a:latin typeface="Calibri" panose="020F0502020204030204" pitchFamily="34" charset="0"/>
                      </a:endParaRPr>
                    </a:p>
                  </a:txBody>
                  <a:tcPr marL="4515" marR="4515" marT="4515" marB="0" anchor="b"/>
                </a:tc>
                <a:tc>
                  <a:txBody>
                    <a:bodyPr/>
                    <a:lstStyle/>
                    <a:p>
                      <a:pPr algn="l" fontAlgn="b"/>
                      <a:r>
                        <a:rPr lang="en-GB" sz="1400" u="none" strike="noStrike">
                          <a:effectLst/>
                        </a:rPr>
                        <a:t>by yr 1</a:t>
                      </a:r>
                      <a:endParaRPr lang="en-GB" sz="1400" b="0" i="0" u="none" strike="noStrike">
                        <a:solidFill>
                          <a:srgbClr val="000000"/>
                        </a:solidFill>
                        <a:effectLst/>
                        <a:latin typeface="Calibri" panose="020F0502020204030204" pitchFamily="34" charset="0"/>
                      </a:endParaRPr>
                    </a:p>
                  </a:txBody>
                  <a:tcPr marL="4515" marR="4515" marT="4515" marB="0" anchor="b"/>
                </a:tc>
                <a:tc gridSpan="3">
                  <a:txBody>
                    <a:bodyPr/>
                    <a:lstStyle/>
                    <a:p>
                      <a:pPr algn="l" fontAlgn="b"/>
                      <a:r>
                        <a:rPr lang="en-GB" sz="1400" u="none" strike="noStrike">
                          <a:effectLst/>
                        </a:rPr>
                        <a:t>he monkey was becoming tired</a:t>
                      </a:r>
                      <a:endParaRPr lang="en-GB" sz="1400" b="0" i="0" u="none" strike="noStrike">
                        <a:solidFill>
                          <a:srgbClr val="000000"/>
                        </a:solidFill>
                        <a:effectLst/>
                        <a:latin typeface="Calibri" panose="020F0502020204030204" pitchFamily="34" charset="0"/>
                      </a:endParaRPr>
                    </a:p>
                  </a:txBody>
                  <a:tcPr marL="4515" marR="4515" marT="4515" marB="0" anchor="b"/>
                </a:tc>
                <a:tc hMerge="1">
                  <a:txBody>
                    <a:bodyPr/>
                    <a:lstStyle/>
                    <a:p>
                      <a:endParaRPr lang="en-GB"/>
                    </a:p>
                  </a:txBody>
                  <a:tcPr/>
                </a:tc>
                <a:tc hMerge="1">
                  <a:txBody>
                    <a:bodyPr/>
                    <a:lstStyle/>
                    <a:p>
                      <a:endParaRPr lang="en-GB"/>
                    </a:p>
                  </a:txBody>
                  <a:tcPr/>
                </a:tc>
                <a:tc>
                  <a:txBody>
                    <a:bodyPr/>
                    <a:lstStyle/>
                    <a:p>
                      <a:pPr algn="l" fontAlgn="b"/>
                      <a:endParaRPr lang="en-GB" sz="1400" b="0" i="0" u="none" strike="noStrike">
                        <a:solidFill>
                          <a:srgbClr val="000000"/>
                        </a:solidFill>
                        <a:effectLst/>
                        <a:latin typeface="Calibri" panose="020F0502020204030204" pitchFamily="34" charset="0"/>
                      </a:endParaRPr>
                    </a:p>
                  </a:txBody>
                  <a:tcPr marL="4515" marR="4515" marT="4515" marB="0" anchor="b"/>
                </a:tc>
                <a:tc>
                  <a:txBody>
                    <a:bodyPr/>
                    <a:lstStyle/>
                    <a:p>
                      <a:pPr algn="l" fontAlgn="b"/>
                      <a:endParaRPr lang="en-GB" sz="1400" b="0" i="0" u="none" strike="noStrike">
                        <a:solidFill>
                          <a:srgbClr val="000000"/>
                        </a:solidFill>
                        <a:effectLst/>
                        <a:latin typeface="Calibri" panose="020F0502020204030204" pitchFamily="34" charset="0"/>
                      </a:endParaRPr>
                    </a:p>
                  </a:txBody>
                  <a:tcPr marL="4515" marR="4515" marT="4515" marB="0" anchor="b"/>
                </a:tc>
                <a:tc>
                  <a:txBody>
                    <a:bodyPr/>
                    <a:lstStyle/>
                    <a:p>
                      <a:pPr algn="l" fontAlgn="b"/>
                      <a:endParaRPr lang="en-GB" sz="1400" b="0" i="0" u="none" strike="noStrike">
                        <a:solidFill>
                          <a:srgbClr val="000000"/>
                        </a:solidFill>
                        <a:effectLst/>
                        <a:latin typeface="Calibri" panose="020F0502020204030204" pitchFamily="34" charset="0"/>
                      </a:endParaRPr>
                    </a:p>
                  </a:txBody>
                  <a:tcPr marL="4515" marR="4515" marT="4515" marB="0" anchor="b"/>
                </a:tc>
                <a:tc>
                  <a:txBody>
                    <a:bodyPr/>
                    <a:lstStyle/>
                    <a:p>
                      <a:pPr algn="l" fontAlgn="b"/>
                      <a:endParaRPr lang="en-GB" sz="1400" b="0" i="0" u="none" strike="noStrike">
                        <a:solidFill>
                          <a:srgbClr val="000000"/>
                        </a:solidFill>
                        <a:effectLst/>
                        <a:latin typeface="Calibri" panose="020F0502020204030204" pitchFamily="34" charset="0"/>
                      </a:endParaRPr>
                    </a:p>
                  </a:txBody>
                  <a:tcPr marL="4515" marR="4515" marT="4515" marB="0" anchor="b"/>
                </a:tc>
                <a:extLst>
                  <a:ext uri="{0D108BD9-81ED-4DB2-BD59-A6C34878D82A}">
                    <a16:rowId xmlns:a16="http://schemas.microsoft.com/office/drawing/2014/main" val="3729956358"/>
                  </a:ext>
                </a:extLst>
              </a:tr>
              <a:tr h="108366">
                <a:tc>
                  <a:txBody>
                    <a:bodyPr/>
                    <a:lstStyle/>
                    <a:p>
                      <a:pPr algn="l" fontAlgn="b"/>
                      <a:endParaRPr lang="en-GB" sz="1400" b="0" i="0" u="none" strike="noStrike">
                        <a:solidFill>
                          <a:srgbClr val="000000"/>
                        </a:solidFill>
                        <a:effectLst/>
                        <a:latin typeface="Calibri" panose="020F0502020204030204" pitchFamily="34" charset="0"/>
                      </a:endParaRPr>
                    </a:p>
                  </a:txBody>
                  <a:tcPr marL="4515" marR="4515" marT="4515" marB="0" anchor="b"/>
                </a:tc>
                <a:tc>
                  <a:txBody>
                    <a:bodyPr/>
                    <a:lstStyle/>
                    <a:p>
                      <a:pPr algn="l" fontAlgn="b"/>
                      <a:endParaRPr lang="en-GB" sz="1400" b="0" i="0" u="none" strike="noStrike">
                        <a:solidFill>
                          <a:srgbClr val="000000"/>
                        </a:solidFill>
                        <a:effectLst/>
                        <a:latin typeface="Calibri" panose="020F0502020204030204" pitchFamily="34" charset="0"/>
                      </a:endParaRPr>
                    </a:p>
                  </a:txBody>
                  <a:tcPr marL="4515" marR="4515" marT="4515" marB="0" anchor="b"/>
                </a:tc>
                <a:tc>
                  <a:txBody>
                    <a:bodyPr/>
                    <a:lstStyle/>
                    <a:p>
                      <a:pPr algn="r" fontAlgn="b"/>
                      <a:r>
                        <a:rPr lang="en-GB" sz="1400" u="none" strike="noStrike">
                          <a:effectLst/>
                        </a:rPr>
                        <a:t>Verb+NP+NP</a:t>
                      </a:r>
                      <a:endParaRPr lang="en-GB" sz="1400" b="0" i="0" u="none" strike="noStrike">
                        <a:solidFill>
                          <a:srgbClr val="000000"/>
                        </a:solidFill>
                        <a:effectLst/>
                        <a:latin typeface="Calibri" panose="020F0502020204030204" pitchFamily="34" charset="0"/>
                      </a:endParaRPr>
                    </a:p>
                  </a:txBody>
                  <a:tcPr marL="4515" marR="4515" marT="4515" marB="0" anchor="b"/>
                </a:tc>
                <a:tc>
                  <a:txBody>
                    <a:bodyPr/>
                    <a:lstStyle/>
                    <a:p>
                      <a:pPr algn="l" fontAlgn="b"/>
                      <a:r>
                        <a:rPr lang="en-GB" sz="1400" u="none" strike="noStrike">
                          <a:effectLst/>
                        </a:rPr>
                        <a:t>by yr 1</a:t>
                      </a:r>
                      <a:endParaRPr lang="en-GB" sz="1400" b="0" i="0" u="none" strike="noStrike">
                        <a:solidFill>
                          <a:srgbClr val="000000"/>
                        </a:solidFill>
                        <a:effectLst/>
                        <a:latin typeface="Calibri" panose="020F0502020204030204" pitchFamily="34" charset="0"/>
                      </a:endParaRPr>
                    </a:p>
                  </a:txBody>
                  <a:tcPr marL="4515" marR="4515" marT="4515" marB="0" anchor="b"/>
                </a:tc>
                <a:tc gridSpan="3">
                  <a:txBody>
                    <a:bodyPr/>
                    <a:lstStyle/>
                    <a:p>
                      <a:pPr algn="l" fontAlgn="b"/>
                      <a:r>
                        <a:rPr lang="en-GB" sz="1400" u="none" strike="noStrike">
                          <a:effectLst/>
                        </a:rPr>
                        <a:t>bring me some treasures</a:t>
                      </a:r>
                      <a:endParaRPr lang="en-GB" sz="1400" b="1" i="0" u="none" strike="noStrike">
                        <a:solidFill>
                          <a:srgbClr val="000000"/>
                        </a:solidFill>
                        <a:effectLst/>
                        <a:latin typeface="Calibri" panose="020F0502020204030204" pitchFamily="34" charset="0"/>
                      </a:endParaRPr>
                    </a:p>
                  </a:txBody>
                  <a:tcPr marL="4515" marR="4515" marT="4515" marB="0" anchor="b"/>
                </a:tc>
                <a:tc hMerge="1">
                  <a:txBody>
                    <a:bodyPr/>
                    <a:lstStyle/>
                    <a:p>
                      <a:endParaRPr lang="en-GB"/>
                    </a:p>
                  </a:txBody>
                  <a:tcPr/>
                </a:tc>
                <a:tc hMerge="1">
                  <a:txBody>
                    <a:bodyPr/>
                    <a:lstStyle/>
                    <a:p>
                      <a:endParaRPr lang="en-GB"/>
                    </a:p>
                  </a:txBody>
                  <a:tcPr/>
                </a:tc>
                <a:tc>
                  <a:txBody>
                    <a:bodyPr/>
                    <a:lstStyle/>
                    <a:p>
                      <a:pPr algn="l" fontAlgn="b"/>
                      <a:endParaRPr lang="en-GB" sz="1400" b="0" i="0" u="none" strike="noStrike">
                        <a:solidFill>
                          <a:srgbClr val="000000"/>
                        </a:solidFill>
                        <a:effectLst/>
                        <a:latin typeface="Calibri" panose="020F0502020204030204" pitchFamily="34" charset="0"/>
                      </a:endParaRPr>
                    </a:p>
                  </a:txBody>
                  <a:tcPr marL="4515" marR="4515" marT="4515" marB="0" anchor="b"/>
                </a:tc>
                <a:tc>
                  <a:txBody>
                    <a:bodyPr/>
                    <a:lstStyle/>
                    <a:p>
                      <a:pPr algn="l" fontAlgn="b"/>
                      <a:endParaRPr lang="en-GB" sz="1400" b="0" i="0" u="none" strike="noStrike">
                        <a:solidFill>
                          <a:srgbClr val="000000"/>
                        </a:solidFill>
                        <a:effectLst/>
                        <a:latin typeface="Calibri" panose="020F0502020204030204" pitchFamily="34" charset="0"/>
                      </a:endParaRPr>
                    </a:p>
                  </a:txBody>
                  <a:tcPr marL="4515" marR="4515" marT="4515" marB="0" anchor="b"/>
                </a:tc>
                <a:tc>
                  <a:txBody>
                    <a:bodyPr/>
                    <a:lstStyle/>
                    <a:p>
                      <a:pPr algn="l" fontAlgn="b"/>
                      <a:endParaRPr lang="en-GB" sz="1400" b="0" i="0" u="none" strike="noStrike">
                        <a:solidFill>
                          <a:srgbClr val="000000"/>
                        </a:solidFill>
                        <a:effectLst/>
                        <a:latin typeface="Calibri" panose="020F0502020204030204" pitchFamily="34" charset="0"/>
                      </a:endParaRPr>
                    </a:p>
                  </a:txBody>
                  <a:tcPr marL="4515" marR="4515" marT="4515" marB="0" anchor="b"/>
                </a:tc>
                <a:tc>
                  <a:txBody>
                    <a:bodyPr/>
                    <a:lstStyle/>
                    <a:p>
                      <a:pPr algn="l" fontAlgn="b"/>
                      <a:endParaRPr lang="en-GB" sz="1400" b="0" i="0" u="none" strike="noStrike">
                        <a:solidFill>
                          <a:srgbClr val="000000"/>
                        </a:solidFill>
                        <a:effectLst/>
                        <a:latin typeface="Calibri" panose="020F0502020204030204" pitchFamily="34" charset="0"/>
                      </a:endParaRPr>
                    </a:p>
                  </a:txBody>
                  <a:tcPr marL="4515" marR="4515" marT="4515" marB="0" anchor="b"/>
                </a:tc>
                <a:extLst>
                  <a:ext uri="{0D108BD9-81ED-4DB2-BD59-A6C34878D82A}">
                    <a16:rowId xmlns:a16="http://schemas.microsoft.com/office/drawing/2014/main" val="1115073934"/>
                  </a:ext>
                </a:extLst>
              </a:tr>
              <a:tr h="203186">
                <a:tc>
                  <a:txBody>
                    <a:bodyPr/>
                    <a:lstStyle/>
                    <a:p>
                      <a:pPr algn="l" fontAlgn="b"/>
                      <a:endParaRPr lang="en-GB" sz="1400" b="0" i="0" u="none" strike="noStrike">
                        <a:solidFill>
                          <a:srgbClr val="000000"/>
                        </a:solidFill>
                        <a:effectLst/>
                        <a:latin typeface="Calibri" panose="020F0502020204030204" pitchFamily="34" charset="0"/>
                      </a:endParaRPr>
                    </a:p>
                  </a:txBody>
                  <a:tcPr marL="4515" marR="4515" marT="4515" marB="0" anchor="b"/>
                </a:tc>
                <a:tc>
                  <a:txBody>
                    <a:bodyPr/>
                    <a:lstStyle/>
                    <a:p>
                      <a:pPr algn="l" fontAlgn="b"/>
                      <a:endParaRPr lang="en-GB" sz="1400" b="0" i="0" u="none" strike="noStrike">
                        <a:solidFill>
                          <a:srgbClr val="000000"/>
                        </a:solidFill>
                        <a:effectLst/>
                        <a:latin typeface="Calibri" panose="020F0502020204030204" pitchFamily="34" charset="0"/>
                      </a:endParaRPr>
                    </a:p>
                  </a:txBody>
                  <a:tcPr marL="4515" marR="4515" marT="4515" marB="0" anchor="b"/>
                </a:tc>
                <a:tc>
                  <a:txBody>
                    <a:bodyPr/>
                    <a:lstStyle/>
                    <a:p>
                      <a:pPr algn="r" fontAlgn="b"/>
                      <a:r>
                        <a:rPr lang="en-GB" sz="1400" u="none" strike="noStrike">
                          <a:effectLst/>
                        </a:rPr>
                        <a:t>Verb+comp clause</a:t>
                      </a:r>
                      <a:endParaRPr lang="en-GB" sz="1400" b="0" i="0" u="none" strike="noStrike">
                        <a:solidFill>
                          <a:srgbClr val="000000"/>
                        </a:solidFill>
                        <a:effectLst/>
                        <a:latin typeface="Calibri" panose="020F0502020204030204" pitchFamily="34" charset="0"/>
                      </a:endParaRPr>
                    </a:p>
                  </a:txBody>
                  <a:tcPr marL="4515" marR="4515" marT="4515" marB="0" anchor="b"/>
                </a:tc>
                <a:tc>
                  <a:txBody>
                    <a:bodyPr/>
                    <a:lstStyle/>
                    <a:p>
                      <a:pPr algn="l" fontAlgn="b"/>
                      <a:r>
                        <a:rPr lang="en-GB" sz="1400" u="none" strike="noStrike">
                          <a:effectLst/>
                        </a:rPr>
                        <a:t>yr2</a:t>
                      </a:r>
                      <a:endParaRPr lang="en-GB" sz="1400" b="0" i="0" u="none" strike="noStrike">
                        <a:solidFill>
                          <a:srgbClr val="000000"/>
                        </a:solidFill>
                        <a:effectLst/>
                        <a:latin typeface="Calibri" panose="020F0502020204030204" pitchFamily="34" charset="0"/>
                      </a:endParaRPr>
                    </a:p>
                  </a:txBody>
                  <a:tcPr marL="4515" marR="4515" marT="4515" marB="0" anchor="b"/>
                </a:tc>
                <a:tc gridSpan="5">
                  <a:txBody>
                    <a:bodyPr/>
                    <a:lstStyle/>
                    <a:p>
                      <a:pPr algn="l" fontAlgn="b"/>
                      <a:r>
                        <a:rPr lang="en-GB" sz="1400" u="none" strike="noStrike">
                          <a:effectLst/>
                        </a:rPr>
                        <a:t>she didn't really know what he meant by treasure</a:t>
                      </a:r>
                      <a:endParaRPr lang="en-GB" sz="1400" b="0" i="0" u="none" strike="noStrike">
                        <a:solidFill>
                          <a:srgbClr val="000000"/>
                        </a:solidFill>
                        <a:effectLst/>
                        <a:latin typeface="Calibri" panose="020F0502020204030204" pitchFamily="34" charset="0"/>
                      </a:endParaRPr>
                    </a:p>
                  </a:txBody>
                  <a:tcPr marL="4515" marR="4515" marT="4515" marB="0" anchor="b"/>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a:txBody>
                    <a:bodyPr/>
                    <a:lstStyle/>
                    <a:p>
                      <a:pPr algn="l" fontAlgn="b"/>
                      <a:endParaRPr lang="en-GB" sz="1400" b="0" i="0" u="none" strike="noStrike">
                        <a:solidFill>
                          <a:srgbClr val="000000"/>
                        </a:solidFill>
                        <a:effectLst/>
                        <a:latin typeface="Calibri" panose="020F0502020204030204" pitchFamily="34" charset="0"/>
                      </a:endParaRPr>
                    </a:p>
                  </a:txBody>
                  <a:tcPr marL="4515" marR="4515" marT="4515" marB="0" anchor="b"/>
                </a:tc>
                <a:tc>
                  <a:txBody>
                    <a:bodyPr/>
                    <a:lstStyle/>
                    <a:p>
                      <a:pPr algn="l" fontAlgn="b"/>
                      <a:endParaRPr lang="en-GB" sz="1400" b="0" i="0" u="none" strike="noStrike">
                        <a:solidFill>
                          <a:srgbClr val="000000"/>
                        </a:solidFill>
                        <a:effectLst/>
                        <a:latin typeface="Calibri" panose="020F0502020204030204" pitchFamily="34" charset="0"/>
                      </a:endParaRPr>
                    </a:p>
                  </a:txBody>
                  <a:tcPr marL="4515" marR="4515" marT="4515" marB="0" anchor="b"/>
                </a:tc>
                <a:extLst>
                  <a:ext uri="{0D108BD9-81ED-4DB2-BD59-A6C34878D82A}">
                    <a16:rowId xmlns:a16="http://schemas.microsoft.com/office/drawing/2014/main" val="204256619"/>
                  </a:ext>
                </a:extLst>
              </a:tr>
              <a:tr h="108366">
                <a:tc>
                  <a:txBody>
                    <a:bodyPr/>
                    <a:lstStyle/>
                    <a:p>
                      <a:pPr algn="l" fontAlgn="b"/>
                      <a:endParaRPr lang="en-GB" sz="1400" b="0" i="0" u="none" strike="noStrike">
                        <a:solidFill>
                          <a:srgbClr val="000000"/>
                        </a:solidFill>
                        <a:effectLst/>
                        <a:latin typeface="Calibri" panose="020F0502020204030204" pitchFamily="34" charset="0"/>
                      </a:endParaRPr>
                    </a:p>
                  </a:txBody>
                  <a:tcPr marL="4515" marR="4515" marT="4515" marB="0" anchor="b"/>
                </a:tc>
                <a:tc>
                  <a:txBody>
                    <a:bodyPr/>
                    <a:lstStyle/>
                    <a:p>
                      <a:pPr algn="l" fontAlgn="b"/>
                      <a:r>
                        <a:rPr lang="en-GB" sz="1400" u="none" strike="noStrike">
                          <a:effectLst/>
                        </a:rPr>
                        <a:t>Adverbials</a:t>
                      </a:r>
                      <a:endParaRPr lang="en-GB" sz="1400" b="0" i="0" u="none" strike="noStrike">
                        <a:solidFill>
                          <a:srgbClr val="000000"/>
                        </a:solidFill>
                        <a:effectLst/>
                        <a:latin typeface="Calibri" panose="020F0502020204030204" pitchFamily="34" charset="0"/>
                      </a:endParaRPr>
                    </a:p>
                  </a:txBody>
                  <a:tcPr marL="4515" marR="4515" marT="4515" marB="0" anchor="b"/>
                </a:tc>
                <a:tc>
                  <a:txBody>
                    <a:bodyPr/>
                    <a:lstStyle/>
                    <a:p>
                      <a:pPr algn="r" fontAlgn="b"/>
                      <a:r>
                        <a:rPr lang="en-GB" sz="1400" u="none" strike="noStrike">
                          <a:effectLst/>
                        </a:rPr>
                        <a:t>Place</a:t>
                      </a:r>
                      <a:endParaRPr lang="en-GB" sz="1400" b="0" i="0" u="none" strike="noStrike">
                        <a:solidFill>
                          <a:srgbClr val="000000"/>
                        </a:solidFill>
                        <a:effectLst/>
                        <a:latin typeface="Calibri" panose="020F0502020204030204" pitchFamily="34" charset="0"/>
                      </a:endParaRPr>
                    </a:p>
                  </a:txBody>
                  <a:tcPr marL="4515" marR="4515" marT="4515" marB="0" anchor="b"/>
                </a:tc>
                <a:tc>
                  <a:txBody>
                    <a:bodyPr/>
                    <a:lstStyle/>
                    <a:p>
                      <a:pPr algn="l" fontAlgn="b"/>
                      <a:r>
                        <a:rPr lang="en-GB" sz="1400" u="none" strike="noStrike">
                          <a:effectLst/>
                        </a:rPr>
                        <a:t>by 2</a:t>
                      </a:r>
                      <a:endParaRPr lang="en-GB" sz="1400" b="0" i="0" u="none" strike="noStrike">
                        <a:solidFill>
                          <a:srgbClr val="000000"/>
                        </a:solidFill>
                        <a:effectLst/>
                        <a:latin typeface="Calibri" panose="020F0502020204030204" pitchFamily="34" charset="0"/>
                      </a:endParaRPr>
                    </a:p>
                  </a:txBody>
                  <a:tcPr marL="4515" marR="4515" marT="4515" marB="0" anchor="b"/>
                </a:tc>
                <a:tc gridSpan="2">
                  <a:txBody>
                    <a:bodyPr/>
                    <a:lstStyle/>
                    <a:p>
                      <a:pPr algn="l" fontAlgn="b"/>
                      <a:r>
                        <a:rPr lang="en-GB" sz="1400" u="none" strike="noStrike">
                          <a:effectLst/>
                        </a:rPr>
                        <a:t>in the sunlight</a:t>
                      </a:r>
                      <a:endParaRPr lang="en-GB" sz="1400" b="1" i="0" u="none" strike="noStrike">
                        <a:solidFill>
                          <a:srgbClr val="000000"/>
                        </a:solidFill>
                        <a:effectLst/>
                        <a:latin typeface="Calibri" panose="020F0502020204030204" pitchFamily="34" charset="0"/>
                      </a:endParaRPr>
                    </a:p>
                  </a:txBody>
                  <a:tcPr marL="4515" marR="4515" marT="4515" marB="0" anchor="b"/>
                </a:tc>
                <a:tc hMerge="1">
                  <a:txBody>
                    <a:bodyPr/>
                    <a:lstStyle/>
                    <a:p>
                      <a:endParaRPr lang="en-GB"/>
                    </a:p>
                  </a:txBody>
                  <a:tcPr/>
                </a:tc>
                <a:tc>
                  <a:txBody>
                    <a:bodyPr/>
                    <a:lstStyle/>
                    <a:p>
                      <a:pPr algn="l" fontAlgn="b"/>
                      <a:endParaRPr lang="en-GB" sz="1400" b="0" i="0" u="none" strike="noStrike">
                        <a:solidFill>
                          <a:srgbClr val="000000"/>
                        </a:solidFill>
                        <a:effectLst/>
                        <a:latin typeface="Calibri" panose="020F0502020204030204" pitchFamily="34" charset="0"/>
                      </a:endParaRPr>
                    </a:p>
                  </a:txBody>
                  <a:tcPr marL="4515" marR="4515" marT="4515" marB="0" anchor="b"/>
                </a:tc>
                <a:tc>
                  <a:txBody>
                    <a:bodyPr/>
                    <a:lstStyle/>
                    <a:p>
                      <a:pPr algn="l" fontAlgn="b"/>
                      <a:endParaRPr lang="en-GB" sz="1400" b="0" i="0" u="none" strike="noStrike">
                        <a:solidFill>
                          <a:srgbClr val="000000"/>
                        </a:solidFill>
                        <a:effectLst/>
                        <a:latin typeface="Calibri" panose="020F0502020204030204" pitchFamily="34" charset="0"/>
                      </a:endParaRPr>
                    </a:p>
                  </a:txBody>
                  <a:tcPr marL="4515" marR="4515" marT="4515" marB="0" anchor="b"/>
                </a:tc>
                <a:tc>
                  <a:txBody>
                    <a:bodyPr/>
                    <a:lstStyle/>
                    <a:p>
                      <a:pPr algn="l" fontAlgn="b"/>
                      <a:endParaRPr lang="en-GB" sz="1400" b="0" i="0" u="none" strike="noStrike">
                        <a:solidFill>
                          <a:srgbClr val="000000"/>
                        </a:solidFill>
                        <a:effectLst/>
                        <a:latin typeface="Calibri" panose="020F0502020204030204" pitchFamily="34" charset="0"/>
                      </a:endParaRPr>
                    </a:p>
                  </a:txBody>
                  <a:tcPr marL="4515" marR="4515" marT="4515" marB="0" anchor="b"/>
                </a:tc>
                <a:tc>
                  <a:txBody>
                    <a:bodyPr/>
                    <a:lstStyle/>
                    <a:p>
                      <a:pPr algn="l" fontAlgn="b"/>
                      <a:endParaRPr lang="en-GB" sz="1400" b="0" i="0" u="none" strike="noStrike">
                        <a:solidFill>
                          <a:srgbClr val="000000"/>
                        </a:solidFill>
                        <a:effectLst/>
                        <a:latin typeface="Calibri" panose="020F0502020204030204" pitchFamily="34" charset="0"/>
                      </a:endParaRPr>
                    </a:p>
                  </a:txBody>
                  <a:tcPr marL="4515" marR="4515" marT="4515" marB="0" anchor="b"/>
                </a:tc>
                <a:tc>
                  <a:txBody>
                    <a:bodyPr/>
                    <a:lstStyle/>
                    <a:p>
                      <a:pPr algn="l" fontAlgn="b"/>
                      <a:endParaRPr lang="en-GB" sz="1400" b="0" i="0" u="none" strike="noStrike">
                        <a:solidFill>
                          <a:srgbClr val="000000"/>
                        </a:solidFill>
                        <a:effectLst/>
                        <a:latin typeface="Calibri" panose="020F0502020204030204" pitchFamily="34" charset="0"/>
                      </a:endParaRPr>
                    </a:p>
                  </a:txBody>
                  <a:tcPr marL="4515" marR="4515" marT="4515" marB="0" anchor="b"/>
                </a:tc>
                <a:extLst>
                  <a:ext uri="{0D108BD9-81ED-4DB2-BD59-A6C34878D82A}">
                    <a16:rowId xmlns:a16="http://schemas.microsoft.com/office/drawing/2014/main" val="4070461340"/>
                  </a:ext>
                </a:extLst>
              </a:tr>
              <a:tr h="203186">
                <a:tc>
                  <a:txBody>
                    <a:bodyPr/>
                    <a:lstStyle/>
                    <a:p>
                      <a:pPr algn="l" fontAlgn="b"/>
                      <a:endParaRPr lang="en-GB" sz="1400" b="0" i="0" u="none" strike="noStrike">
                        <a:solidFill>
                          <a:srgbClr val="000000"/>
                        </a:solidFill>
                        <a:effectLst/>
                        <a:latin typeface="Calibri" panose="020F0502020204030204" pitchFamily="34" charset="0"/>
                      </a:endParaRPr>
                    </a:p>
                  </a:txBody>
                  <a:tcPr marL="4515" marR="4515" marT="4515" marB="0" anchor="b"/>
                </a:tc>
                <a:tc>
                  <a:txBody>
                    <a:bodyPr/>
                    <a:lstStyle/>
                    <a:p>
                      <a:pPr algn="l" fontAlgn="b"/>
                      <a:endParaRPr lang="en-GB" sz="1400" b="0" i="0" u="none" strike="noStrike">
                        <a:solidFill>
                          <a:srgbClr val="000000"/>
                        </a:solidFill>
                        <a:effectLst/>
                        <a:latin typeface="Calibri" panose="020F0502020204030204" pitchFamily="34" charset="0"/>
                      </a:endParaRPr>
                    </a:p>
                  </a:txBody>
                  <a:tcPr marL="4515" marR="4515" marT="4515" marB="0" anchor="b"/>
                </a:tc>
                <a:tc>
                  <a:txBody>
                    <a:bodyPr/>
                    <a:lstStyle/>
                    <a:p>
                      <a:pPr algn="r" fontAlgn="b"/>
                      <a:r>
                        <a:rPr lang="en-GB" sz="1400" u="none" strike="noStrike">
                          <a:effectLst/>
                        </a:rPr>
                        <a:t>Time </a:t>
                      </a:r>
                      <a:endParaRPr lang="en-GB" sz="1400" b="0" i="0" u="none" strike="noStrike">
                        <a:solidFill>
                          <a:srgbClr val="000000"/>
                        </a:solidFill>
                        <a:effectLst/>
                        <a:latin typeface="Calibri" panose="020F0502020204030204" pitchFamily="34" charset="0"/>
                      </a:endParaRPr>
                    </a:p>
                  </a:txBody>
                  <a:tcPr marL="4515" marR="4515" marT="4515" marB="0" anchor="b"/>
                </a:tc>
                <a:tc>
                  <a:txBody>
                    <a:bodyPr/>
                    <a:lstStyle/>
                    <a:p>
                      <a:pPr algn="l" fontAlgn="b"/>
                      <a:r>
                        <a:rPr lang="en-GB" sz="1400" u="none" strike="noStrike">
                          <a:effectLst/>
                        </a:rPr>
                        <a:t>yr3</a:t>
                      </a:r>
                      <a:endParaRPr lang="en-GB" sz="1400" b="0" i="0" u="none" strike="noStrike">
                        <a:solidFill>
                          <a:srgbClr val="000000"/>
                        </a:solidFill>
                        <a:effectLst/>
                        <a:latin typeface="Calibri" panose="020F0502020204030204" pitchFamily="34" charset="0"/>
                      </a:endParaRPr>
                    </a:p>
                  </a:txBody>
                  <a:tcPr marL="4515" marR="4515" marT="4515" marB="0" anchor="b"/>
                </a:tc>
                <a:tc>
                  <a:txBody>
                    <a:bodyPr/>
                    <a:lstStyle/>
                    <a:p>
                      <a:pPr algn="l" fontAlgn="b"/>
                      <a:r>
                        <a:rPr lang="en-GB" sz="1400" u="none" strike="noStrike">
                          <a:effectLst/>
                        </a:rPr>
                        <a:t>just then</a:t>
                      </a:r>
                      <a:endParaRPr lang="en-GB" sz="1400" b="1" i="0" u="none" strike="noStrike">
                        <a:solidFill>
                          <a:srgbClr val="000000"/>
                        </a:solidFill>
                        <a:effectLst/>
                        <a:latin typeface="Calibri" panose="020F0502020204030204" pitchFamily="34" charset="0"/>
                      </a:endParaRPr>
                    </a:p>
                  </a:txBody>
                  <a:tcPr marL="4515" marR="4515" marT="4515" marB="0" anchor="b"/>
                </a:tc>
                <a:tc>
                  <a:txBody>
                    <a:bodyPr/>
                    <a:lstStyle/>
                    <a:p>
                      <a:pPr algn="l" fontAlgn="b"/>
                      <a:endParaRPr lang="en-GB" sz="1400" b="0" i="0" u="none" strike="noStrike">
                        <a:solidFill>
                          <a:srgbClr val="000000"/>
                        </a:solidFill>
                        <a:effectLst/>
                        <a:latin typeface="Calibri" panose="020F0502020204030204" pitchFamily="34" charset="0"/>
                      </a:endParaRPr>
                    </a:p>
                  </a:txBody>
                  <a:tcPr marL="4515" marR="4515" marT="4515" marB="0" anchor="b"/>
                </a:tc>
                <a:tc>
                  <a:txBody>
                    <a:bodyPr/>
                    <a:lstStyle/>
                    <a:p>
                      <a:pPr algn="l" fontAlgn="b"/>
                      <a:endParaRPr lang="en-GB" sz="1400" b="0" i="0" u="none" strike="noStrike">
                        <a:solidFill>
                          <a:srgbClr val="000000"/>
                        </a:solidFill>
                        <a:effectLst/>
                        <a:latin typeface="Calibri" panose="020F0502020204030204" pitchFamily="34" charset="0"/>
                      </a:endParaRPr>
                    </a:p>
                  </a:txBody>
                  <a:tcPr marL="4515" marR="4515" marT="4515" marB="0" anchor="b"/>
                </a:tc>
                <a:tc>
                  <a:txBody>
                    <a:bodyPr/>
                    <a:lstStyle/>
                    <a:p>
                      <a:pPr algn="l" fontAlgn="b"/>
                      <a:endParaRPr lang="en-GB" sz="1400" b="0" i="0" u="none" strike="noStrike">
                        <a:solidFill>
                          <a:srgbClr val="000000"/>
                        </a:solidFill>
                        <a:effectLst/>
                        <a:latin typeface="Calibri" panose="020F0502020204030204" pitchFamily="34" charset="0"/>
                      </a:endParaRPr>
                    </a:p>
                  </a:txBody>
                  <a:tcPr marL="4515" marR="4515" marT="4515" marB="0" anchor="b"/>
                </a:tc>
                <a:tc>
                  <a:txBody>
                    <a:bodyPr/>
                    <a:lstStyle/>
                    <a:p>
                      <a:pPr algn="l" fontAlgn="b"/>
                      <a:endParaRPr lang="en-GB" sz="1400" b="0" i="0" u="none" strike="noStrike">
                        <a:solidFill>
                          <a:srgbClr val="000000"/>
                        </a:solidFill>
                        <a:effectLst/>
                        <a:latin typeface="Calibri" panose="020F0502020204030204" pitchFamily="34" charset="0"/>
                      </a:endParaRPr>
                    </a:p>
                  </a:txBody>
                  <a:tcPr marL="4515" marR="4515" marT="4515" marB="0" anchor="b"/>
                </a:tc>
                <a:tc>
                  <a:txBody>
                    <a:bodyPr/>
                    <a:lstStyle/>
                    <a:p>
                      <a:pPr algn="l" fontAlgn="b"/>
                      <a:endParaRPr lang="en-GB" sz="1400" b="0" i="0" u="none" strike="noStrike">
                        <a:solidFill>
                          <a:srgbClr val="000000"/>
                        </a:solidFill>
                        <a:effectLst/>
                        <a:latin typeface="Calibri" panose="020F0502020204030204" pitchFamily="34" charset="0"/>
                      </a:endParaRPr>
                    </a:p>
                  </a:txBody>
                  <a:tcPr marL="4515" marR="4515" marT="4515" marB="0" anchor="b"/>
                </a:tc>
                <a:tc>
                  <a:txBody>
                    <a:bodyPr/>
                    <a:lstStyle/>
                    <a:p>
                      <a:pPr algn="l" fontAlgn="b"/>
                      <a:endParaRPr lang="en-GB" sz="1400" b="0" i="0" u="none" strike="noStrike">
                        <a:solidFill>
                          <a:srgbClr val="000000"/>
                        </a:solidFill>
                        <a:effectLst/>
                        <a:latin typeface="Calibri" panose="020F0502020204030204" pitchFamily="34" charset="0"/>
                      </a:endParaRPr>
                    </a:p>
                  </a:txBody>
                  <a:tcPr marL="4515" marR="4515" marT="4515" marB="0" anchor="b"/>
                </a:tc>
                <a:extLst>
                  <a:ext uri="{0D108BD9-81ED-4DB2-BD59-A6C34878D82A}">
                    <a16:rowId xmlns:a16="http://schemas.microsoft.com/office/drawing/2014/main" val="2197676620"/>
                  </a:ext>
                </a:extLst>
              </a:tr>
              <a:tr h="108366">
                <a:tc>
                  <a:txBody>
                    <a:bodyPr/>
                    <a:lstStyle/>
                    <a:p>
                      <a:pPr algn="l" fontAlgn="b"/>
                      <a:endParaRPr lang="en-GB" sz="1400" b="0" i="0" u="none" strike="noStrike">
                        <a:solidFill>
                          <a:srgbClr val="000000"/>
                        </a:solidFill>
                        <a:effectLst/>
                        <a:latin typeface="Calibri" panose="020F0502020204030204" pitchFamily="34" charset="0"/>
                      </a:endParaRPr>
                    </a:p>
                  </a:txBody>
                  <a:tcPr marL="4515" marR="4515" marT="4515" marB="0" anchor="b"/>
                </a:tc>
                <a:tc>
                  <a:txBody>
                    <a:bodyPr/>
                    <a:lstStyle/>
                    <a:p>
                      <a:pPr algn="l" fontAlgn="b"/>
                      <a:endParaRPr lang="en-GB" sz="1400" b="0" i="0" u="none" strike="noStrike">
                        <a:solidFill>
                          <a:srgbClr val="000000"/>
                        </a:solidFill>
                        <a:effectLst/>
                        <a:latin typeface="Calibri" panose="020F0502020204030204" pitchFamily="34" charset="0"/>
                      </a:endParaRPr>
                    </a:p>
                  </a:txBody>
                  <a:tcPr marL="4515" marR="4515" marT="4515" marB="0" anchor="b"/>
                </a:tc>
                <a:tc>
                  <a:txBody>
                    <a:bodyPr/>
                    <a:lstStyle/>
                    <a:p>
                      <a:pPr algn="r" fontAlgn="b"/>
                      <a:r>
                        <a:rPr lang="en-GB" sz="1400" u="none" strike="noStrike">
                          <a:effectLst/>
                        </a:rPr>
                        <a:t>Manner (adverb)</a:t>
                      </a:r>
                      <a:endParaRPr lang="en-GB" sz="1400" b="0" i="0" u="none" strike="noStrike">
                        <a:solidFill>
                          <a:srgbClr val="000000"/>
                        </a:solidFill>
                        <a:effectLst/>
                        <a:latin typeface="Calibri" panose="020F0502020204030204" pitchFamily="34" charset="0"/>
                      </a:endParaRPr>
                    </a:p>
                  </a:txBody>
                  <a:tcPr marL="4515" marR="4515" marT="4515" marB="0" anchor="b"/>
                </a:tc>
                <a:tc>
                  <a:txBody>
                    <a:bodyPr/>
                    <a:lstStyle/>
                    <a:p>
                      <a:pPr algn="l" fontAlgn="b"/>
                      <a:r>
                        <a:rPr lang="en-GB" sz="1400" u="none" strike="noStrike">
                          <a:effectLst/>
                        </a:rPr>
                        <a:t>yr2</a:t>
                      </a:r>
                      <a:endParaRPr lang="en-GB" sz="1400" b="0" i="0" u="none" strike="noStrike">
                        <a:solidFill>
                          <a:srgbClr val="000000"/>
                        </a:solidFill>
                        <a:effectLst/>
                        <a:latin typeface="Calibri" panose="020F0502020204030204" pitchFamily="34" charset="0"/>
                      </a:endParaRPr>
                    </a:p>
                  </a:txBody>
                  <a:tcPr marL="4515" marR="4515" marT="4515" marB="0" anchor="b"/>
                </a:tc>
                <a:tc gridSpan="2">
                  <a:txBody>
                    <a:bodyPr/>
                    <a:lstStyle/>
                    <a:p>
                      <a:pPr algn="l" fontAlgn="b"/>
                      <a:r>
                        <a:rPr lang="en-GB" sz="1400" u="none" strike="noStrike">
                          <a:effectLst/>
                        </a:rPr>
                        <a:t>peacefully</a:t>
                      </a:r>
                      <a:endParaRPr lang="en-GB" sz="1400" b="1" i="0" u="none" strike="noStrike">
                        <a:solidFill>
                          <a:srgbClr val="000000"/>
                        </a:solidFill>
                        <a:effectLst/>
                        <a:latin typeface="Calibri" panose="020F0502020204030204" pitchFamily="34" charset="0"/>
                      </a:endParaRPr>
                    </a:p>
                  </a:txBody>
                  <a:tcPr marL="4515" marR="4515" marT="4515" marB="0" anchor="b"/>
                </a:tc>
                <a:tc hMerge="1">
                  <a:txBody>
                    <a:bodyPr/>
                    <a:lstStyle/>
                    <a:p>
                      <a:endParaRPr lang="en-GB"/>
                    </a:p>
                  </a:txBody>
                  <a:tcPr/>
                </a:tc>
                <a:tc>
                  <a:txBody>
                    <a:bodyPr/>
                    <a:lstStyle/>
                    <a:p>
                      <a:pPr algn="l" fontAlgn="b"/>
                      <a:endParaRPr lang="en-GB" sz="1400" b="0" i="0" u="none" strike="noStrike">
                        <a:solidFill>
                          <a:srgbClr val="000000"/>
                        </a:solidFill>
                        <a:effectLst/>
                        <a:latin typeface="Calibri" panose="020F0502020204030204" pitchFamily="34" charset="0"/>
                      </a:endParaRPr>
                    </a:p>
                  </a:txBody>
                  <a:tcPr marL="4515" marR="4515" marT="4515" marB="0" anchor="b"/>
                </a:tc>
                <a:tc>
                  <a:txBody>
                    <a:bodyPr/>
                    <a:lstStyle/>
                    <a:p>
                      <a:pPr algn="l" fontAlgn="b"/>
                      <a:endParaRPr lang="en-GB" sz="1400" b="0" i="0" u="none" strike="noStrike">
                        <a:solidFill>
                          <a:srgbClr val="000000"/>
                        </a:solidFill>
                        <a:effectLst/>
                        <a:latin typeface="Calibri" panose="020F0502020204030204" pitchFamily="34" charset="0"/>
                      </a:endParaRPr>
                    </a:p>
                  </a:txBody>
                  <a:tcPr marL="4515" marR="4515" marT="4515" marB="0" anchor="b"/>
                </a:tc>
                <a:tc>
                  <a:txBody>
                    <a:bodyPr/>
                    <a:lstStyle/>
                    <a:p>
                      <a:pPr algn="l" fontAlgn="b"/>
                      <a:endParaRPr lang="en-GB" sz="1400" b="0" i="0" u="none" strike="noStrike">
                        <a:solidFill>
                          <a:srgbClr val="000000"/>
                        </a:solidFill>
                        <a:effectLst/>
                        <a:latin typeface="Calibri" panose="020F0502020204030204" pitchFamily="34" charset="0"/>
                      </a:endParaRPr>
                    </a:p>
                  </a:txBody>
                  <a:tcPr marL="4515" marR="4515" marT="4515" marB="0" anchor="b"/>
                </a:tc>
                <a:tc>
                  <a:txBody>
                    <a:bodyPr/>
                    <a:lstStyle/>
                    <a:p>
                      <a:pPr algn="l" fontAlgn="b"/>
                      <a:endParaRPr lang="en-GB" sz="1400" b="0" i="0" u="none" strike="noStrike">
                        <a:solidFill>
                          <a:srgbClr val="000000"/>
                        </a:solidFill>
                        <a:effectLst/>
                        <a:latin typeface="Calibri" panose="020F0502020204030204" pitchFamily="34" charset="0"/>
                      </a:endParaRPr>
                    </a:p>
                  </a:txBody>
                  <a:tcPr marL="4515" marR="4515" marT="4515" marB="0" anchor="b"/>
                </a:tc>
                <a:tc>
                  <a:txBody>
                    <a:bodyPr/>
                    <a:lstStyle/>
                    <a:p>
                      <a:pPr algn="l" fontAlgn="b"/>
                      <a:endParaRPr lang="en-GB" sz="1400" b="0" i="0" u="none" strike="noStrike">
                        <a:solidFill>
                          <a:srgbClr val="000000"/>
                        </a:solidFill>
                        <a:effectLst/>
                        <a:latin typeface="Calibri" panose="020F0502020204030204" pitchFamily="34" charset="0"/>
                      </a:endParaRPr>
                    </a:p>
                  </a:txBody>
                  <a:tcPr marL="4515" marR="4515" marT="4515" marB="0" anchor="b"/>
                </a:tc>
                <a:extLst>
                  <a:ext uri="{0D108BD9-81ED-4DB2-BD59-A6C34878D82A}">
                    <a16:rowId xmlns:a16="http://schemas.microsoft.com/office/drawing/2014/main" val="2405892240"/>
                  </a:ext>
                </a:extLst>
              </a:tr>
              <a:tr h="203186">
                <a:tc>
                  <a:txBody>
                    <a:bodyPr/>
                    <a:lstStyle/>
                    <a:p>
                      <a:pPr algn="l" fontAlgn="b"/>
                      <a:endParaRPr lang="en-GB" sz="1400" b="0" i="0" u="none" strike="noStrike">
                        <a:solidFill>
                          <a:srgbClr val="000000"/>
                        </a:solidFill>
                        <a:effectLst/>
                        <a:latin typeface="Calibri" panose="020F0502020204030204" pitchFamily="34" charset="0"/>
                      </a:endParaRPr>
                    </a:p>
                  </a:txBody>
                  <a:tcPr marL="4515" marR="4515" marT="4515" marB="0" anchor="b"/>
                </a:tc>
                <a:tc>
                  <a:txBody>
                    <a:bodyPr/>
                    <a:lstStyle/>
                    <a:p>
                      <a:pPr algn="l" fontAlgn="b"/>
                      <a:endParaRPr lang="en-GB" sz="1400" b="0" i="0" u="none" strike="noStrike">
                        <a:solidFill>
                          <a:srgbClr val="000000"/>
                        </a:solidFill>
                        <a:effectLst/>
                        <a:latin typeface="Calibri" panose="020F0502020204030204" pitchFamily="34" charset="0"/>
                      </a:endParaRPr>
                    </a:p>
                  </a:txBody>
                  <a:tcPr marL="4515" marR="4515" marT="4515" marB="0" anchor="b"/>
                </a:tc>
                <a:tc>
                  <a:txBody>
                    <a:bodyPr/>
                    <a:lstStyle/>
                    <a:p>
                      <a:pPr algn="r" fontAlgn="b"/>
                      <a:r>
                        <a:rPr lang="en-GB" sz="1400" u="none" strike="noStrike">
                          <a:effectLst/>
                        </a:rPr>
                        <a:t>Subordinate clauses</a:t>
                      </a:r>
                      <a:endParaRPr lang="en-GB" sz="1400" b="0" i="0" u="none" strike="noStrike">
                        <a:solidFill>
                          <a:srgbClr val="000000"/>
                        </a:solidFill>
                        <a:effectLst/>
                        <a:latin typeface="Calibri" panose="020F0502020204030204" pitchFamily="34" charset="0"/>
                      </a:endParaRPr>
                    </a:p>
                  </a:txBody>
                  <a:tcPr marL="4515" marR="4515" marT="4515" marB="0" anchor="b"/>
                </a:tc>
                <a:tc>
                  <a:txBody>
                    <a:bodyPr/>
                    <a:lstStyle/>
                    <a:p>
                      <a:pPr algn="l" fontAlgn="b"/>
                      <a:r>
                        <a:rPr lang="en-GB" sz="1400" u="none" strike="noStrike">
                          <a:effectLst/>
                        </a:rPr>
                        <a:t>yr2/3</a:t>
                      </a:r>
                      <a:endParaRPr lang="en-GB" sz="1400" b="0" i="0" u="none" strike="noStrike">
                        <a:solidFill>
                          <a:srgbClr val="000000"/>
                        </a:solidFill>
                        <a:effectLst/>
                        <a:latin typeface="Calibri" panose="020F0502020204030204" pitchFamily="34" charset="0"/>
                      </a:endParaRPr>
                    </a:p>
                  </a:txBody>
                  <a:tcPr marL="4515" marR="4515" marT="4515" marB="0" anchor="b"/>
                </a:tc>
                <a:tc gridSpan="5">
                  <a:txBody>
                    <a:bodyPr/>
                    <a:lstStyle/>
                    <a:p>
                      <a:pPr algn="l" fontAlgn="b"/>
                      <a:r>
                        <a:rPr lang="en-GB" sz="1400" u="none" strike="noStrike">
                          <a:effectLst/>
                        </a:rPr>
                        <a:t>She was becoming tired when she reached a village</a:t>
                      </a:r>
                      <a:endParaRPr lang="en-GB" sz="1400" b="0" i="0" u="none" strike="noStrike">
                        <a:solidFill>
                          <a:srgbClr val="000000"/>
                        </a:solidFill>
                        <a:effectLst/>
                        <a:latin typeface="Calibri" panose="020F0502020204030204" pitchFamily="34" charset="0"/>
                      </a:endParaRPr>
                    </a:p>
                  </a:txBody>
                  <a:tcPr marL="4515" marR="4515" marT="4515" marB="0" anchor="b"/>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a:txBody>
                    <a:bodyPr/>
                    <a:lstStyle/>
                    <a:p>
                      <a:pPr algn="l" fontAlgn="b"/>
                      <a:endParaRPr lang="en-GB" sz="1400" b="0" i="0" u="none" strike="noStrike">
                        <a:solidFill>
                          <a:srgbClr val="000000"/>
                        </a:solidFill>
                        <a:effectLst/>
                        <a:latin typeface="Calibri" panose="020F0502020204030204" pitchFamily="34" charset="0"/>
                      </a:endParaRPr>
                    </a:p>
                  </a:txBody>
                  <a:tcPr marL="4515" marR="4515" marT="4515" marB="0" anchor="b"/>
                </a:tc>
                <a:tc>
                  <a:txBody>
                    <a:bodyPr/>
                    <a:lstStyle/>
                    <a:p>
                      <a:pPr algn="l" fontAlgn="b"/>
                      <a:endParaRPr lang="en-GB" sz="1400" b="0" i="0" u="none" strike="noStrike">
                        <a:solidFill>
                          <a:srgbClr val="000000"/>
                        </a:solidFill>
                        <a:effectLst/>
                        <a:latin typeface="Calibri" panose="020F0502020204030204" pitchFamily="34" charset="0"/>
                      </a:endParaRPr>
                    </a:p>
                  </a:txBody>
                  <a:tcPr marL="4515" marR="4515" marT="4515" marB="0" anchor="b"/>
                </a:tc>
                <a:extLst>
                  <a:ext uri="{0D108BD9-81ED-4DB2-BD59-A6C34878D82A}">
                    <a16:rowId xmlns:a16="http://schemas.microsoft.com/office/drawing/2014/main" val="1384257940"/>
                  </a:ext>
                </a:extLst>
              </a:tr>
              <a:tr h="203186">
                <a:tc>
                  <a:txBody>
                    <a:bodyPr/>
                    <a:lstStyle/>
                    <a:p>
                      <a:pPr algn="l" fontAlgn="b"/>
                      <a:endParaRPr lang="en-GB" sz="1400" b="0" i="0" u="none" strike="noStrike">
                        <a:solidFill>
                          <a:srgbClr val="000000"/>
                        </a:solidFill>
                        <a:effectLst/>
                        <a:latin typeface="Calibri" panose="020F0502020204030204" pitchFamily="34" charset="0"/>
                      </a:endParaRPr>
                    </a:p>
                  </a:txBody>
                  <a:tcPr marL="4515" marR="4515" marT="4515" marB="0" anchor="b"/>
                </a:tc>
                <a:tc>
                  <a:txBody>
                    <a:bodyPr/>
                    <a:lstStyle/>
                    <a:p>
                      <a:pPr algn="l" fontAlgn="b"/>
                      <a:endParaRPr lang="en-GB" sz="1400" b="0" i="0" u="none" strike="noStrike">
                        <a:solidFill>
                          <a:srgbClr val="000000"/>
                        </a:solidFill>
                        <a:effectLst/>
                        <a:latin typeface="Calibri" panose="020F0502020204030204" pitchFamily="34" charset="0"/>
                      </a:endParaRPr>
                    </a:p>
                  </a:txBody>
                  <a:tcPr marL="4515" marR="4515" marT="4515" marB="0" anchor="b"/>
                </a:tc>
                <a:tc>
                  <a:txBody>
                    <a:bodyPr/>
                    <a:lstStyle/>
                    <a:p>
                      <a:pPr algn="r" fontAlgn="b"/>
                      <a:r>
                        <a:rPr lang="en-GB" sz="1400" u="none" strike="noStrike">
                          <a:effectLst/>
                        </a:rPr>
                        <a:t>Fronted adverbials</a:t>
                      </a:r>
                      <a:endParaRPr lang="en-GB" sz="1400" b="0" i="0" u="none" strike="noStrike">
                        <a:solidFill>
                          <a:srgbClr val="000000"/>
                        </a:solidFill>
                        <a:effectLst/>
                        <a:latin typeface="Calibri" panose="020F0502020204030204" pitchFamily="34" charset="0"/>
                      </a:endParaRPr>
                    </a:p>
                  </a:txBody>
                  <a:tcPr marL="4515" marR="4515" marT="4515" marB="0" anchor="b"/>
                </a:tc>
                <a:tc>
                  <a:txBody>
                    <a:bodyPr/>
                    <a:lstStyle/>
                    <a:p>
                      <a:pPr algn="l" fontAlgn="b"/>
                      <a:r>
                        <a:rPr lang="en-GB" sz="1400" u="none" strike="noStrike">
                          <a:effectLst/>
                        </a:rPr>
                        <a:t>yr4</a:t>
                      </a:r>
                      <a:endParaRPr lang="en-GB" sz="1400" b="0" i="0" u="none" strike="noStrike">
                        <a:solidFill>
                          <a:srgbClr val="000000"/>
                        </a:solidFill>
                        <a:effectLst/>
                        <a:latin typeface="Calibri" panose="020F0502020204030204" pitchFamily="34" charset="0"/>
                      </a:endParaRPr>
                    </a:p>
                  </a:txBody>
                  <a:tcPr marL="4515" marR="4515" marT="4515" marB="0" anchor="b"/>
                </a:tc>
                <a:tc gridSpan="6">
                  <a:txBody>
                    <a:bodyPr/>
                    <a:lstStyle/>
                    <a:p>
                      <a:pPr algn="l" fontAlgn="b"/>
                      <a:r>
                        <a:rPr lang="en-GB" sz="1400" u="none" strike="noStrike">
                          <a:effectLst/>
                        </a:rPr>
                        <a:t>If you bring me some treasures from the forest, I might leave</a:t>
                      </a:r>
                      <a:endParaRPr lang="en-GB" sz="1400" b="0" i="0" u="none" strike="noStrike">
                        <a:solidFill>
                          <a:srgbClr val="000000"/>
                        </a:solidFill>
                        <a:effectLst/>
                        <a:latin typeface="Calibri" panose="020F0502020204030204" pitchFamily="34" charset="0"/>
                      </a:endParaRPr>
                    </a:p>
                  </a:txBody>
                  <a:tcPr marL="4515" marR="4515" marT="4515" marB="0" anchor="b"/>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a:txBody>
                    <a:bodyPr/>
                    <a:lstStyle/>
                    <a:p>
                      <a:pPr algn="l" fontAlgn="b"/>
                      <a:endParaRPr lang="en-GB" sz="1400" b="0" i="0" u="none" strike="noStrike" dirty="0">
                        <a:solidFill>
                          <a:srgbClr val="000000"/>
                        </a:solidFill>
                        <a:effectLst/>
                        <a:latin typeface="Calibri" panose="020F0502020204030204" pitchFamily="34" charset="0"/>
                      </a:endParaRPr>
                    </a:p>
                  </a:txBody>
                  <a:tcPr marL="4515" marR="4515" marT="4515" marB="0" anchor="b"/>
                </a:tc>
                <a:extLst>
                  <a:ext uri="{0D108BD9-81ED-4DB2-BD59-A6C34878D82A}">
                    <a16:rowId xmlns:a16="http://schemas.microsoft.com/office/drawing/2014/main" val="2524245273"/>
                  </a:ext>
                </a:extLst>
              </a:tr>
            </a:tbl>
          </a:graphicData>
        </a:graphic>
      </p:graphicFrame>
    </p:spTree>
    <p:extLst>
      <p:ext uri="{BB962C8B-B14F-4D97-AF65-F5344CB8AC3E}">
        <p14:creationId xmlns:p14="http://schemas.microsoft.com/office/powerpoint/2010/main" val="2503391085"/>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1973053646"/>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Purposes of In-depth assessment</a:t>
            </a:r>
            <a:endParaRPr lang="en-GB" dirty="0"/>
          </a:p>
        </p:txBody>
      </p:sp>
      <p:sp>
        <p:nvSpPr>
          <p:cNvPr id="5" name="Rectangle 4"/>
          <p:cNvSpPr/>
          <p:nvPr/>
        </p:nvSpPr>
        <p:spPr>
          <a:xfrm>
            <a:off x="991326" y="2325690"/>
            <a:ext cx="2882537" cy="187234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t>Planning an education or therapy plan</a:t>
            </a:r>
            <a:endParaRPr lang="en-GB" dirty="0"/>
          </a:p>
        </p:txBody>
      </p:sp>
      <p:sp>
        <p:nvSpPr>
          <p:cNvPr id="6" name="Rectangle 5"/>
          <p:cNvSpPr/>
          <p:nvPr/>
        </p:nvSpPr>
        <p:spPr>
          <a:xfrm>
            <a:off x="4905829" y="2325691"/>
            <a:ext cx="2882537" cy="187234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t>Measuring progress or change after specialist input</a:t>
            </a:r>
            <a:endParaRPr lang="en-GB" dirty="0"/>
          </a:p>
        </p:txBody>
      </p:sp>
      <p:sp>
        <p:nvSpPr>
          <p:cNvPr id="3" name="TextBox 2"/>
          <p:cNvSpPr txBox="1"/>
          <p:nvPr/>
        </p:nvSpPr>
        <p:spPr>
          <a:xfrm>
            <a:off x="991326" y="4522711"/>
            <a:ext cx="6797040" cy="1754326"/>
          </a:xfrm>
          <a:prstGeom prst="rect">
            <a:avLst/>
          </a:prstGeom>
          <a:noFill/>
        </p:spPr>
        <p:txBody>
          <a:bodyPr wrap="square" rtlCol="0">
            <a:spAutoFit/>
          </a:bodyPr>
          <a:lstStyle/>
          <a:p>
            <a:pPr marL="285750" indent="-285750">
              <a:buFont typeface="Arial" panose="020B0604020202020204" pitchFamily="34" charset="0"/>
              <a:buChar char="•"/>
            </a:pPr>
            <a:r>
              <a:rPr lang="en-GB" dirty="0" smtClean="0"/>
              <a:t>Criterion-referenced measures that are curriculum relevant </a:t>
            </a:r>
          </a:p>
          <a:p>
            <a:pPr marL="285750" indent="-285750">
              <a:buFont typeface="Arial" panose="020B0604020202020204" pitchFamily="34" charset="0"/>
              <a:buChar char="•"/>
            </a:pPr>
            <a:r>
              <a:rPr lang="en-GB" dirty="0" smtClean="0"/>
              <a:t>Enough examples to demonstrate improvement over time</a:t>
            </a:r>
          </a:p>
          <a:p>
            <a:pPr marL="285750" indent="-285750">
              <a:buFont typeface="Arial" panose="020B0604020202020204" pitchFamily="34" charset="0"/>
              <a:buChar char="•"/>
            </a:pPr>
            <a:r>
              <a:rPr lang="en-GB" dirty="0" smtClean="0"/>
              <a:t>Think about what constitutes ‘mastery’ </a:t>
            </a:r>
          </a:p>
          <a:p>
            <a:pPr marL="285750" indent="-285750">
              <a:buFont typeface="Arial" panose="020B0604020202020204" pitchFamily="34" charset="0"/>
              <a:buChar char="•"/>
            </a:pPr>
            <a:r>
              <a:rPr lang="en-GB" dirty="0" smtClean="0"/>
              <a:t>Think about generalisation</a:t>
            </a:r>
          </a:p>
          <a:p>
            <a:pPr marL="742950" lvl="1" indent="-285750">
              <a:buFont typeface="Arial" panose="020B0604020202020204" pitchFamily="34" charset="0"/>
              <a:buChar char="•"/>
            </a:pPr>
            <a:r>
              <a:rPr lang="en-GB" dirty="0" smtClean="0"/>
              <a:t>Use the newly learned skill in multiple contexts</a:t>
            </a:r>
          </a:p>
          <a:p>
            <a:pPr marL="742950" lvl="1" indent="-285750">
              <a:buFont typeface="Arial" panose="020B0604020202020204" pitchFamily="34" charset="0"/>
              <a:buChar char="•"/>
            </a:pPr>
            <a:r>
              <a:rPr lang="en-GB" dirty="0" smtClean="0"/>
              <a:t>Use newly learned structures with untrained exemplars</a:t>
            </a:r>
            <a:endParaRPr lang="en-GB" dirty="0"/>
          </a:p>
        </p:txBody>
      </p:sp>
    </p:spTree>
    <p:extLst>
      <p:ext uri="{BB962C8B-B14F-4D97-AF65-F5344CB8AC3E}">
        <p14:creationId xmlns:p14="http://schemas.microsoft.com/office/powerpoint/2010/main" val="2573306095"/>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11405" y="822452"/>
            <a:ext cx="6339075" cy="1188720"/>
          </a:xfrm>
        </p:spPr>
        <p:txBody>
          <a:bodyPr>
            <a:normAutofit fontScale="90000"/>
          </a:bodyPr>
          <a:lstStyle/>
          <a:p>
            <a:r>
              <a:rPr lang="en-GB" dirty="0" smtClean="0"/>
              <a:t>Should you use standardised tests to evaluate intervention?</a:t>
            </a:r>
            <a:endParaRPr lang="en-GB" dirty="0"/>
          </a:p>
        </p:txBody>
      </p:sp>
      <p:sp>
        <p:nvSpPr>
          <p:cNvPr id="3" name="Content Placeholder 2"/>
          <p:cNvSpPr>
            <a:spLocks noGrp="1"/>
          </p:cNvSpPr>
          <p:nvPr>
            <p:ph sz="half" idx="1"/>
          </p:nvPr>
        </p:nvSpPr>
        <p:spPr>
          <a:xfrm>
            <a:off x="1062040" y="2196177"/>
            <a:ext cx="7025761" cy="3107343"/>
          </a:xfrm>
        </p:spPr>
        <p:txBody>
          <a:bodyPr>
            <a:noAutofit/>
          </a:bodyPr>
          <a:lstStyle/>
          <a:p>
            <a:r>
              <a:rPr lang="en-GB" dirty="0" smtClean="0"/>
              <a:t>CHALLENGES:</a:t>
            </a:r>
          </a:p>
          <a:p>
            <a:pPr lvl="1"/>
            <a:r>
              <a:rPr lang="en-GB" sz="1800" dirty="0" smtClean="0"/>
              <a:t>Show child’s rank order in a distribution – can show substantial change in real terms, but still be near the bottom of the distribution! (in which case, the standard score may be unchanged)</a:t>
            </a:r>
          </a:p>
          <a:p>
            <a:pPr lvl="1"/>
            <a:r>
              <a:rPr lang="en-GB" sz="1800" dirty="0" smtClean="0"/>
              <a:t>Often measure multiple aspects of language, and may not be close to what was targeted in the intervention – transfer effects are rare!</a:t>
            </a:r>
          </a:p>
          <a:p>
            <a:pPr lvl="1"/>
            <a:r>
              <a:rPr lang="en-GB" sz="1800" dirty="0" smtClean="0"/>
              <a:t>Norms are based on cross-sectional data, so difficult to know how much change would be expected naturally between testing periods</a:t>
            </a:r>
          </a:p>
          <a:p>
            <a:r>
              <a:rPr lang="en-GB" sz="2000" dirty="0" smtClean="0"/>
              <a:t>You are likely to see more change on criterion-referenced tests that are more aligned to intervention activities and targets</a:t>
            </a:r>
          </a:p>
          <a:p>
            <a:pPr lvl="1"/>
            <a:endParaRPr lang="en-GB" sz="1200" dirty="0"/>
          </a:p>
        </p:txBody>
      </p:sp>
      <p:sp>
        <p:nvSpPr>
          <p:cNvPr id="4" name="Content Placeholder 3"/>
          <p:cNvSpPr>
            <a:spLocks noGrp="1"/>
          </p:cNvSpPr>
          <p:nvPr>
            <p:ph sz="half" idx="2"/>
          </p:nvPr>
        </p:nvSpPr>
        <p:spPr>
          <a:xfrm>
            <a:off x="424562" y="5808285"/>
            <a:ext cx="8300719" cy="832746"/>
          </a:xfrm>
          <a:ln>
            <a:solidFill>
              <a:schemeClr val="tx1"/>
            </a:solidFill>
          </a:ln>
        </p:spPr>
        <p:txBody>
          <a:bodyPr>
            <a:normAutofit fontScale="70000" lnSpcReduction="20000"/>
          </a:bodyPr>
          <a:lstStyle/>
          <a:p>
            <a:r>
              <a:rPr lang="en-GB" dirty="0"/>
              <a:t>Schmitt MB, Logan JA, </a:t>
            </a:r>
            <a:r>
              <a:rPr lang="en-GB" dirty="0" err="1"/>
              <a:t>Tambyraja</a:t>
            </a:r>
            <a:r>
              <a:rPr lang="en-GB" dirty="0"/>
              <a:t> SR, Farquharson K, Justice LM. Establishing Language Benchmarks for Children With Typically Developing Language and Children With Language Impairment. </a:t>
            </a:r>
            <a:r>
              <a:rPr lang="en-GB" i="1" dirty="0"/>
              <a:t>J Speech Lang Hear Res</a:t>
            </a:r>
            <a:r>
              <a:rPr lang="en-GB" dirty="0"/>
              <a:t>. 2017;60(2):364–378. doi:10.1044/2016_JSLHR-L-15-0273</a:t>
            </a:r>
          </a:p>
        </p:txBody>
      </p:sp>
    </p:spTree>
    <p:extLst>
      <p:ext uri="{BB962C8B-B14F-4D97-AF65-F5344CB8AC3E}">
        <p14:creationId xmlns:p14="http://schemas.microsoft.com/office/powerpoint/2010/main" val="3903191403"/>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05383" y="517652"/>
            <a:ext cx="6339075" cy="1188720"/>
          </a:xfrm>
        </p:spPr>
        <p:txBody>
          <a:bodyPr>
            <a:normAutofit/>
          </a:bodyPr>
          <a:lstStyle/>
          <a:p>
            <a:r>
              <a:rPr lang="en-GB" dirty="0" smtClean="0"/>
              <a:t>Using Effect sizes to measure language growth </a:t>
            </a:r>
            <a:endParaRPr lang="en-GB" dirty="0"/>
          </a:p>
        </p:txBody>
      </p:sp>
      <p:sp>
        <p:nvSpPr>
          <p:cNvPr id="3" name="Content Placeholder 2"/>
          <p:cNvSpPr>
            <a:spLocks noGrp="1"/>
          </p:cNvSpPr>
          <p:nvPr>
            <p:ph sz="half" idx="1"/>
          </p:nvPr>
        </p:nvSpPr>
        <p:spPr>
          <a:xfrm>
            <a:off x="279721" y="1960880"/>
            <a:ext cx="4028120" cy="3847405"/>
          </a:xfrm>
        </p:spPr>
        <p:txBody>
          <a:bodyPr>
            <a:normAutofit fontScale="77500" lnSpcReduction="20000"/>
          </a:bodyPr>
          <a:lstStyle/>
          <a:p>
            <a:r>
              <a:rPr lang="en-GB" sz="2400" b="1" dirty="0" smtClean="0"/>
              <a:t>Effect size</a:t>
            </a:r>
            <a:r>
              <a:rPr lang="en-GB" sz="2400" dirty="0" smtClean="0"/>
              <a:t>: the difference between two means in standard deviation units</a:t>
            </a:r>
          </a:p>
          <a:p>
            <a:r>
              <a:rPr lang="en-GB" sz="2400" b="1" dirty="0" smtClean="0"/>
              <a:t>Effect-size benchmark: </a:t>
            </a:r>
            <a:r>
              <a:rPr lang="en-GB" sz="2400" dirty="0" smtClean="0"/>
              <a:t>the </a:t>
            </a:r>
            <a:r>
              <a:rPr lang="en-GB" sz="2400" dirty="0"/>
              <a:t>amount of </a:t>
            </a:r>
            <a:r>
              <a:rPr lang="en-GB" sz="2400" dirty="0" smtClean="0"/>
              <a:t>expected change </a:t>
            </a:r>
            <a:r>
              <a:rPr lang="en-GB" sz="2400" dirty="0"/>
              <a:t>(in standard deviation units) </a:t>
            </a:r>
            <a:r>
              <a:rPr lang="en-GB" sz="2400" dirty="0" smtClean="0"/>
              <a:t>a </a:t>
            </a:r>
            <a:r>
              <a:rPr lang="en-GB" sz="2400" dirty="0"/>
              <a:t>child might </a:t>
            </a:r>
            <a:r>
              <a:rPr lang="en-GB" sz="2400" dirty="0" smtClean="0"/>
              <a:t>make in </a:t>
            </a:r>
            <a:r>
              <a:rPr lang="en-GB" sz="2400" dirty="0"/>
              <a:t>a single </a:t>
            </a:r>
            <a:r>
              <a:rPr lang="en-GB" sz="2400" dirty="0" smtClean="0"/>
              <a:t>year</a:t>
            </a:r>
          </a:p>
          <a:p>
            <a:r>
              <a:rPr lang="en-GB" sz="2400" dirty="0" smtClean="0"/>
              <a:t>Pooled data from eight standardised language tests</a:t>
            </a:r>
          </a:p>
          <a:p>
            <a:r>
              <a:rPr lang="en-GB" sz="2400" dirty="0" smtClean="0"/>
              <a:t>Can then determine if observed change is greater than expected change</a:t>
            </a:r>
          </a:p>
          <a:p>
            <a:r>
              <a:rPr lang="en-GB" sz="2400" dirty="0" smtClean="0"/>
              <a:t>(but actually growth similar in TD and LD groups…)</a:t>
            </a:r>
          </a:p>
          <a:p>
            <a:endParaRPr lang="en-GB" sz="2400" dirty="0" smtClean="0"/>
          </a:p>
          <a:p>
            <a:pPr lvl="1"/>
            <a:endParaRPr lang="en-GB" dirty="0"/>
          </a:p>
        </p:txBody>
      </p:sp>
      <p:sp>
        <p:nvSpPr>
          <p:cNvPr id="4" name="Content Placeholder 3"/>
          <p:cNvSpPr>
            <a:spLocks noGrp="1"/>
          </p:cNvSpPr>
          <p:nvPr>
            <p:ph sz="half" idx="2"/>
          </p:nvPr>
        </p:nvSpPr>
        <p:spPr>
          <a:xfrm>
            <a:off x="424562" y="6004083"/>
            <a:ext cx="8300719" cy="636948"/>
          </a:xfrm>
          <a:ln>
            <a:solidFill>
              <a:schemeClr val="tx1"/>
            </a:solidFill>
          </a:ln>
        </p:spPr>
        <p:txBody>
          <a:bodyPr>
            <a:normAutofit fontScale="77500" lnSpcReduction="20000"/>
          </a:bodyPr>
          <a:lstStyle/>
          <a:p>
            <a:r>
              <a:rPr lang="en-GB" dirty="0"/>
              <a:t>Schmitt MB, Logan JA, </a:t>
            </a:r>
            <a:r>
              <a:rPr lang="en-GB" dirty="0" err="1"/>
              <a:t>Tambyraja</a:t>
            </a:r>
            <a:r>
              <a:rPr lang="en-GB" dirty="0"/>
              <a:t> SR, Farquharson K, Justice LM. Establishing Language Benchmarks for Children With Typically Developing Language and Children With Language Impairment. </a:t>
            </a:r>
            <a:r>
              <a:rPr lang="en-GB" i="1" dirty="0"/>
              <a:t>J Speech Lang Hear Res</a:t>
            </a:r>
            <a:r>
              <a:rPr lang="en-GB" dirty="0"/>
              <a:t>. 2017;60(2):364–378. doi:10.1044/2016_JSLHR-L-15-0273</a:t>
            </a:r>
          </a:p>
        </p:txBody>
      </p:sp>
      <p:pic>
        <p:nvPicPr>
          <p:cNvPr id="5" name="Picture 4"/>
          <p:cNvPicPr>
            <a:picLocks noChangeAspect="1"/>
          </p:cNvPicPr>
          <p:nvPr/>
        </p:nvPicPr>
        <p:blipFill>
          <a:blip r:embed="rId2"/>
          <a:stretch>
            <a:fillRect/>
          </a:stretch>
        </p:blipFill>
        <p:spPr>
          <a:xfrm>
            <a:off x="4307841" y="2156678"/>
            <a:ext cx="4519040" cy="3506100"/>
          </a:xfrm>
          <a:prstGeom prst="rect">
            <a:avLst/>
          </a:prstGeom>
        </p:spPr>
      </p:pic>
    </p:spTree>
    <p:extLst>
      <p:ext uri="{BB962C8B-B14F-4D97-AF65-F5344CB8AC3E}">
        <p14:creationId xmlns:p14="http://schemas.microsoft.com/office/powerpoint/2010/main" val="4018923416"/>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1606045" y="740570"/>
            <a:ext cx="5937755" cy="1188720"/>
          </a:xfrm>
        </p:spPr>
        <p:txBody>
          <a:bodyPr/>
          <a:lstStyle/>
          <a:p>
            <a:r>
              <a:rPr lang="en-GB" dirty="0" smtClean="0"/>
              <a:t>Case study 1: Freya</a:t>
            </a:r>
            <a:endParaRPr lang="en-GB" dirty="0"/>
          </a:p>
        </p:txBody>
      </p:sp>
      <p:sp>
        <p:nvSpPr>
          <p:cNvPr id="6" name="Content Placeholder 5"/>
          <p:cNvSpPr>
            <a:spLocks noGrp="1"/>
          </p:cNvSpPr>
          <p:nvPr>
            <p:ph sz="half" idx="1"/>
          </p:nvPr>
        </p:nvSpPr>
        <p:spPr>
          <a:xfrm>
            <a:off x="264161" y="2638043"/>
            <a:ext cx="3821302" cy="3890927"/>
          </a:xfrm>
        </p:spPr>
        <p:txBody>
          <a:bodyPr>
            <a:normAutofit/>
          </a:bodyPr>
          <a:lstStyle/>
          <a:p>
            <a:r>
              <a:rPr lang="en-GB" dirty="0" smtClean="0"/>
              <a:t>Freya is 7 years old and her parents are concerned that she is behind at school (particularly with reading) and is often in trouble because she doesn’t seem to follow instructions. Dad says he too had problems with reading when he was younger. Freya doesn’t say much spontaneously during the assessment, but does attend to the activities, makes eye contact with the clinician and her parents and smiles appropriately when praised. </a:t>
            </a:r>
            <a:endParaRPr lang="en-GB" dirty="0"/>
          </a:p>
        </p:txBody>
      </p:sp>
      <p:graphicFrame>
        <p:nvGraphicFramePr>
          <p:cNvPr id="11" name="Chart 10"/>
          <p:cNvGraphicFramePr>
            <a:graphicFrameLocks/>
          </p:cNvGraphicFramePr>
          <p:nvPr>
            <p:extLst>
              <p:ext uri="{D42A27DB-BD31-4B8C-83A1-F6EECF244321}">
                <p14:modId xmlns:p14="http://schemas.microsoft.com/office/powerpoint/2010/main" val="2764457191"/>
              </p:ext>
            </p:extLst>
          </p:nvPr>
        </p:nvGraphicFramePr>
        <p:xfrm>
          <a:off x="4175760" y="2724217"/>
          <a:ext cx="4572000" cy="2929636"/>
        </p:xfrm>
        <a:graphic>
          <a:graphicData uri="http://schemas.openxmlformats.org/drawingml/2006/chart">
            <c:chart xmlns:c="http://schemas.openxmlformats.org/drawingml/2006/chart" xmlns:r="http://schemas.openxmlformats.org/officeDocument/2006/relationships" r:id="rId2"/>
          </a:graphicData>
        </a:graphic>
      </p:graphicFrame>
      <p:sp>
        <p:nvSpPr>
          <p:cNvPr id="12" name="TextBox 11"/>
          <p:cNvSpPr txBox="1"/>
          <p:nvPr/>
        </p:nvSpPr>
        <p:spPr>
          <a:xfrm>
            <a:off x="4175760" y="5882640"/>
            <a:ext cx="4572000" cy="646331"/>
          </a:xfrm>
          <a:prstGeom prst="rect">
            <a:avLst/>
          </a:prstGeom>
          <a:noFill/>
        </p:spPr>
        <p:txBody>
          <a:bodyPr wrap="square" rtlCol="0">
            <a:spAutoFit/>
          </a:bodyPr>
          <a:lstStyle/>
          <a:p>
            <a:r>
              <a:rPr lang="en-GB" dirty="0" smtClean="0"/>
              <a:t>Scores are standard scores – what does this mean in terms of percentile?</a:t>
            </a:r>
            <a:endParaRPr lang="en-GB" dirty="0"/>
          </a:p>
        </p:txBody>
      </p:sp>
    </p:spTree>
    <p:extLst>
      <p:ext uri="{BB962C8B-B14F-4D97-AF65-F5344CB8AC3E}">
        <p14:creationId xmlns:p14="http://schemas.microsoft.com/office/powerpoint/2010/main" val="1533751242"/>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GB" dirty="0" smtClean="0"/>
              <a:t>For Freya</a:t>
            </a:r>
            <a:endParaRPr lang="en-GB" dirty="0"/>
          </a:p>
        </p:txBody>
      </p:sp>
      <p:sp>
        <p:nvSpPr>
          <p:cNvPr id="6" name="Content Placeholder 5"/>
          <p:cNvSpPr>
            <a:spLocks noGrp="1"/>
          </p:cNvSpPr>
          <p:nvPr>
            <p:ph idx="1"/>
          </p:nvPr>
        </p:nvSpPr>
        <p:spPr>
          <a:xfrm>
            <a:off x="1606045" y="2638045"/>
            <a:ext cx="5937755" cy="3600195"/>
          </a:xfrm>
        </p:spPr>
        <p:txBody>
          <a:bodyPr>
            <a:normAutofit/>
          </a:bodyPr>
          <a:lstStyle/>
          <a:p>
            <a:r>
              <a:rPr lang="en-GB" dirty="0" smtClean="0"/>
              <a:t>How would you describe this pattern of results to Freya’s parents/teachers?</a:t>
            </a:r>
          </a:p>
          <a:p>
            <a:endParaRPr lang="en-GB" dirty="0" smtClean="0"/>
          </a:p>
          <a:p>
            <a:r>
              <a:rPr lang="en-GB" dirty="0" smtClean="0"/>
              <a:t>What is your prognosis?</a:t>
            </a:r>
          </a:p>
          <a:p>
            <a:endParaRPr lang="en-GB" dirty="0" smtClean="0"/>
          </a:p>
          <a:p>
            <a:r>
              <a:rPr lang="en-GB" dirty="0" smtClean="0"/>
              <a:t>What else would you want to know about Freya and from whom?</a:t>
            </a:r>
          </a:p>
          <a:p>
            <a:endParaRPr lang="en-GB" dirty="0" smtClean="0"/>
          </a:p>
          <a:p>
            <a:r>
              <a:rPr lang="en-GB" dirty="0" smtClean="0"/>
              <a:t>What might your intervention targets be? Why?</a:t>
            </a:r>
            <a:endParaRPr lang="en-GB" dirty="0"/>
          </a:p>
        </p:txBody>
      </p:sp>
    </p:spTree>
    <p:extLst>
      <p:ext uri="{BB962C8B-B14F-4D97-AF65-F5344CB8AC3E}">
        <p14:creationId xmlns:p14="http://schemas.microsoft.com/office/powerpoint/2010/main" val="634654926"/>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1606045" y="740570"/>
            <a:ext cx="5937755" cy="1188720"/>
          </a:xfrm>
        </p:spPr>
        <p:txBody>
          <a:bodyPr/>
          <a:lstStyle/>
          <a:p>
            <a:r>
              <a:rPr lang="en-GB" dirty="0" smtClean="0"/>
              <a:t>Case study 2: Jonas</a:t>
            </a:r>
            <a:endParaRPr lang="en-GB" dirty="0"/>
          </a:p>
        </p:txBody>
      </p:sp>
      <p:sp>
        <p:nvSpPr>
          <p:cNvPr id="6" name="Content Placeholder 5"/>
          <p:cNvSpPr>
            <a:spLocks noGrp="1"/>
          </p:cNvSpPr>
          <p:nvPr>
            <p:ph sz="half" idx="1"/>
          </p:nvPr>
        </p:nvSpPr>
        <p:spPr>
          <a:xfrm>
            <a:off x="1102742" y="2729483"/>
            <a:ext cx="6944360" cy="3890927"/>
          </a:xfrm>
        </p:spPr>
        <p:txBody>
          <a:bodyPr>
            <a:normAutofit/>
          </a:bodyPr>
          <a:lstStyle/>
          <a:p>
            <a:r>
              <a:rPr lang="en-GB" dirty="0" smtClean="0"/>
              <a:t>Jonas is 4 years old. His parents have brought him for assessment because he scored in the bottom 8</a:t>
            </a:r>
            <a:r>
              <a:rPr lang="en-GB" baseline="30000" dirty="0" smtClean="0"/>
              <a:t>th</a:t>
            </a:r>
            <a:r>
              <a:rPr lang="en-GB" dirty="0" smtClean="0"/>
              <a:t> centile on the LANGUAGE4 screen. They are surprised by this as they report that he is very friendly and talks lots. He goes to nursery everyday and though he is reported to be very active and not too interested in books and stories, he has friends and likes talking to the teachers about his toys and favourite cartoon characters. His parents are both working and though they did not go to university, they did not have any language or literacy problems when they were younger. During his visit he is able to follow simple directions, brings new toys to show his parents and the clinician, and can tell a reasonably coherent story about what he did when he was on holiday. On the CELF-4 he obtains a standard score of 88. </a:t>
            </a:r>
            <a:endParaRPr lang="en-GB" dirty="0"/>
          </a:p>
        </p:txBody>
      </p:sp>
    </p:spTree>
    <p:extLst>
      <p:ext uri="{BB962C8B-B14F-4D97-AF65-F5344CB8AC3E}">
        <p14:creationId xmlns:p14="http://schemas.microsoft.com/office/powerpoint/2010/main" val="3111596082"/>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GB" dirty="0" smtClean="0"/>
              <a:t>For Jonas</a:t>
            </a:r>
            <a:endParaRPr lang="en-GB" dirty="0"/>
          </a:p>
        </p:txBody>
      </p:sp>
      <p:sp>
        <p:nvSpPr>
          <p:cNvPr id="6" name="Content Placeholder 5"/>
          <p:cNvSpPr>
            <a:spLocks noGrp="1"/>
          </p:cNvSpPr>
          <p:nvPr>
            <p:ph idx="1"/>
          </p:nvPr>
        </p:nvSpPr>
        <p:spPr>
          <a:xfrm>
            <a:off x="1606045" y="2638045"/>
            <a:ext cx="5937755" cy="3600195"/>
          </a:xfrm>
        </p:spPr>
        <p:txBody>
          <a:bodyPr>
            <a:normAutofit/>
          </a:bodyPr>
          <a:lstStyle/>
          <a:p>
            <a:r>
              <a:rPr lang="en-GB" dirty="0" smtClean="0"/>
              <a:t>How would you describe this pattern of results to Jonas’ parents/teachers?</a:t>
            </a:r>
          </a:p>
          <a:p>
            <a:endParaRPr lang="en-GB" dirty="0" smtClean="0"/>
          </a:p>
          <a:p>
            <a:r>
              <a:rPr lang="en-GB" dirty="0" smtClean="0"/>
              <a:t>What is your prognosis?</a:t>
            </a:r>
          </a:p>
          <a:p>
            <a:endParaRPr lang="en-GB" dirty="0" smtClean="0"/>
          </a:p>
          <a:p>
            <a:r>
              <a:rPr lang="en-GB" dirty="0" smtClean="0"/>
              <a:t>What else would you want to know about Jonas?</a:t>
            </a:r>
          </a:p>
          <a:p>
            <a:endParaRPr lang="en-GB" dirty="0" smtClean="0"/>
          </a:p>
          <a:p>
            <a:r>
              <a:rPr lang="en-GB" dirty="0" smtClean="0"/>
              <a:t>What will you do next? Why?</a:t>
            </a:r>
            <a:endParaRPr lang="en-GB" dirty="0"/>
          </a:p>
        </p:txBody>
      </p:sp>
    </p:spTree>
    <p:extLst>
      <p:ext uri="{BB962C8B-B14F-4D97-AF65-F5344CB8AC3E}">
        <p14:creationId xmlns:p14="http://schemas.microsoft.com/office/powerpoint/2010/main" val="3396197413"/>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summary</a:t>
            </a:r>
            <a:endParaRPr lang="en-GB" dirty="0"/>
          </a:p>
        </p:txBody>
      </p:sp>
      <p:sp>
        <p:nvSpPr>
          <p:cNvPr id="3" name="Content Placeholder 2"/>
          <p:cNvSpPr>
            <a:spLocks noGrp="1"/>
          </p:cNvSpPr>
          <p:nvPr>
            <p:ph idx="1"/>
          </p:nvPr>
        </p:nvSpPr>
        <p:spPr>
          <a:xfrm>
            <a:off x="1359664" y="2759965"/>
            <a:ext cx="6430515" cy="3101983"/>
          </a:xfrm>
        </p:spPr>
        <p:txBody>
          <a:bodyPr>
            <a:normAutofit/>
          </a:bodyPr>
          <a:lstStyle/>
          <a:p>
            <a:r>
              <a:rPr lang="en-GB" dirty="0" smtClean="0"/>
              <a:t>Assessment serves a variety of purposes</a:t>
            </a:r>
          </a:p>
          <a:p>
            <a:r>
              <a:rPr lang="en-GB" dirty="0" smtClean="0"/>
              <a:t>Choose your assessments wisely – look for sensitivity/specificity and estimates of reliability and validity</a:t>
            </a:r>
          </a:p>
          <a:p>
            <a:r>
              <a:rPr lang="en-GB" dirty="0" smtClean="0"/>
              <a:t>Combine standardised tools with observation, case history and measures of functional impact</a:t>
            </a:r>
          </a:p>
          <a:p>
            <a:r>
              <a:rPr lang="en-GB" dirty="0" smtClean="0"/>
              <a:t>Use criterion-referenced measures for curriculum bench-marking and setting intervention goals</a:t>
            </a:r>
          </a:p>
          <a:p>
            <a:r>
              <a:rPr lang="en-GB" dirty="0" smtClean="0"/>
              <a:t>Effect sizes can be used to establish expected rate of language growth against which we can measure child progress</a:t>
            </a:r>
            <a:endParaRPr lang="en-GB" dirty="0"/>
          </a:p>
        </p:txBody>
      </p:sp>
    </p:spTree>
    <p:extLst>
      <p:ext uri="{BB962C8B-B14F-4D97-AF65-F5344CB8AC3E}">
        <p14:creationId xmlns:p14="http://schemas.microsoft.com/office/powerpoint/2010/main" val="181374081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06044" y="712144"/>
            <a:ext cx="5937755" cy="1188720"/>
          </a:xfrm>
        </p:spPr>
        <p:txBody>
          <a:bodyPr/>
          <a:lstStyle/>
          <a:p>
            <a:r>
              <a:rPr lang="en-GB" dirty="0" smtClean="0"/>
              <a:t>Wilson &amp; </a:t>
            </a:r>
            <a:r>
              <a:rPr lang="en-GB" dirty="0" err="1" smtClean="0"/>
              <a:t>Junger</a:t>
            </a:r>
            <a:r>
              <a:rPr lang="en-GB" dirty="0" smtClean="0"/>
              <a:t> (1968) (classic epidemiology text)</a:t>
            </a:r>
            <a:endParaRPr lang="en-GB" dirty="0"/>
          </a:p>
        </p:txBody>
      </p:sp>
      <p:sp>
        <p:nvSpPr>
          <p:cNvPr id="3" name="Content Placeholder 2"/>
          <p:cNvSpPr>
            <a:spLocks noGrp="1"/>
          </p:cNvSpPr>
          <p:nvPr>
            <p:ph idx="1"/>
          </p:nvPr>
        </p:nvSpPr>
        <p:spPr>
          <a:xfrm>
            <a:off x="631572" y="2413500"/>
            <a:ext cx="7886700" cy="4749346"/>
          </a:xfrm>
        </p:spPr>
        <p:txBody>
          <a:bodyPr>
            <a:normAutofit/>
          </a:bodyPr>
          <a:lstStyle/>
          <a:p>
            <a:pPr marL="0" indent="0">
              <a:buNone/>
            </a:pPr>
            <a:r>
              <a:rPr lang="en-GB" dirty="0" smtClean="0"/>
              <a:t>Screening </a:t>
            </a:r>
            <a:r>
              <a:rPr lang="en-GB" dirty="0"/>
              <a:t>of a whole population has the </a:t>
            </a:r>
            <a:r>
              <a:rPr lang="en-GB" dirty="0" smtClean="0"/>
              <a:t>potential advantage if: </a:t>
            </a:r>
          </a:p>
          <a:p>
            <a:pPr marL="0" indent="0">
              <a:buNone/>
            </a:pPr>
            <a:endParaRPr lang="en-GB" dirty="0"/>
          </a:p>
          <a:p>
            <a:pPr marL="342900" indent="-342900">
              <a:buAutoNum type="arabicParenBoth"/>
            </a:pPr>
            <a:r>
              <a:rPr lang="en-GB" dirty="0" smtClean="0"/>
              <a:t>it </a:t>
            </a:r>
            <a:r>
              <a:rPr lang="en-GB" dirty="0"/>
              <a:t>can identify </a:t>
            </a:r>
            <a:r>
              <a:rPr lang="en-GB" dirty="0" smtClean="0"/>
              <a:t>an individual whose </a:t>
            </a:r>
            <a:r>
              <a:rPr lang="en-GB" dirty="0"/>
              <a:t>difficulties might otherwise go </a:t>
            </a:r>
            <a:r>
              <a:rPr lang="en-GB" dirty="0" smtClean="0"/>
              <a:t>undetected </a:t>
            </a:r>
          </a:p>
          <a:p>
            <a:pPr marL="342900" indent="-342900">
              <a:buAutoNum type="arabicParenBoth"/>
            </a:pPr>
            <a:endParaRPr lang="en-GB" dirty="0"/>
          </a:p>
          <a:p>
            <a:pPr marL="342900" indent="-342900">
              <a:buAutoNum type="arabicParenBoth"/>
            </a:pPr>
            <a:r>
              <a:rPr lang="en-GB" dirty="0" smtClean="0"/>
              <a:t>by doing so improve long term outcomes for that individual.</a:t>
            </a:r>
          </a:p>
          <a:p>
            <a:pPr marL="0" indent="0">
              <a:buNone/>
            </a:pPr>
            <a:endParaRPr lang="en-GB" dirty="0" smtClean="0"/>
          </a:p>
          <a:p>
            <a:pPr marL="0" indent="0">
              <a:buNone/>
            </a:pPr>
            <a:endParaRPr lang="en-GB" dirty="0"/>
          </a:p>
          <a:p>
            <a:pPr marL="0" indent="0">
              <a:buNone/>
            </a:pPr>
            <a:r>
              <a:rPr lang="en-GB" dirty="0"/>
              <a:t>However, </a:t>
            </a:r>
            <a:r>
              <a:rPr lang="en-GB" dirty="0" smtClean="0"/>
              <a:t>any </a:t>
            </a:r>
            <a:r>
              <a:rPr lang="en-GB" dirty="0"/>
              <a:t>screening </a:t>
            </a:r>
            <a:r>
              <a:rPr lang="en-GB" dirty="0" smtClean="0"/>
              <a:t>program must </a:t>
            </a:r>
            <a:r>
              <a:rPr lang="en-GB" dirty="0"/>
              <a:t>beware of over-identification of problems, which </a:t>
            </a:r>
            <a:r>
              <a:rPr lang="en-GB" b="1" dirty="0"/>
              <a:t>can lead to resources being diverted </a:t>
            </a:r>
            <a:r>
              <a:rPr lang="en-GB" b="1" dirty="0" smtClean="0"/>
              <a:t>to cases </a:t>
            </a:r>
            <a:r>
              <a:rPr lang="en-GB" b="1" dirty="0"/>
              <a:t>that do not need them</a:t>
            </a:r>
            <a:r>
              <a:rPr lang="en-GB" dirty="0"/>
              <a:t>. </a:t>
            </a:r>
            <a:endParaRPr lang="en-GB" dirty="0" smtClean="0"/>
          </a:p>
          <a:p>
            <a:pPr marL="0" indent="0">
              <a:buNone/>
            </a:pPr>
            <a:endParaRPr lang="en-GB" dirty="0" smtClean="0"/>
          </a:p>
          <a:p>
            <a:pPr marL="0" indent="0">
              <a:buNone/>
            </a:pPr>
            <a:endParaRPr lang="en-GB" dirty="0"/>
          </a:p>
        </p:txBody>
      </p:sp>
    </p:spTree>
    <p:extLst>
      <p:ext uri="{BB962C8B-B14F-4D97-AF65-F5344CB8AC3E}">
        <p14:creationId xmlns:p14="http://schemas.microsoft.com/office/powerpoint/2010/main" val="294341182"/>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26721" y="269314"/>
            <a:ext cx="8307977" cy="6775920"/>
          </a:xfrm>
        </p:spPr>
        <p:txBody>
          <a:bodyPr>
            <a:normAutofit/>
          </a:bodyPr>
          <a:lstStyle/>
          <a:p>
            <a:r>
              <a:rPr lang="en-GB" sz="1400" dirty="0" smtClean="0"/>
              <a:t>Additional references:</a:t>
            </a:r>
          </a:p>
          <a:p>
            <a:pPr marL="0" indent="0">
              <a:buNone/>
            </a:pPr>
            <a:r>
              <a:rPr lang="en-GB" sz="1400" dirty="0" smtClean="0"/>
              <a:t>Horn</a:t>
            </a:r>
            <a:r>
              <a:rPr lang="en-GB" sz="1400" dirty="0"/>
              <a:t>, E., &amp; </a:t>
            </a:r>
            <a:r>
              <a:rPr lang="en-GB" sz="1400" dirty="0" err="1"/>
              <a:t>Dalin</a:t>
            </a:r>
            <a:r>
              <a:rPr lang="en-GB" sz="1400" dirty="0"/>
              <a:t>, A. (2008). SPRÅK 4: </a:t>
            </a:r>
            <a:r>
              <a:rPr lang="en-GB" sz="1400" dirty="0" err="1" smtClean="0"/>
              <a:t>Brukerveiledning</a:t>
            </a:r>
            <a:r>
              <a:rPr lang="en-GB" sz="1400" dirty="0" smtClean="0"/>
              <a:t> [</a:t>
            </a:r>
            <a:r>
              <a:rPr lang="en-GB" sz="1400" dirty="0"/>
              <a:t>LANGUAGE4: User’s manual] (Revised ed.). Bergen, Norway</a:t>
            </a:r>
            <a:r>
              <a:rPr lang="en-GB" sz="1400" dirty="0" smtClean="0"/>
              <a:t>: </a:t>
            </a:r>
            <a:r>
              <a:rPr lang="en-GB" sz="1400" dirty="0" err="1" smtClean="0"/>
              <a:t>Designtrykkeriet</a:t>
            </a:r>
            <a:r>
              <a:rPr lang="en-GB" sz="1400" dirty="0" smtClean="0"/>
              <a:t>.</a:t>
            </a:r>
          </a:p>
          <a:p>
            <a:pPr marL="0" indent="0">
              <a:buNone/>
            </a:pPr>
            <a:r>
              <a:rPr lang="en-GB" sz="1400" dirty="0"/>
              <a:t>Kirk, S. A., McCarthy, J. D., &amp; Kirk, W. D. (1968). </a:t>
            </a:r>
            <a:r>
              <a:rPr lang="en-GB" sz="1400" dirty="0" smtClean="0"/>
              <a:t>Illinois Test </a:t>
            </a:r>
            <a:r>
              <a:rPr lang="en-GB" sz="1400" dirty="0"/>
              <a:t>of Psycholinguistic </a:t>
            </a:r>
            <a:r>
              <a:rPr lang="en-GB" sz="1400" dirty="0" err="1" smtClean="0"/>
              <a:t>Abilities.Norwegian</a:t>
            </a:r>
            <a:r>
              <a:rPr lang="en-GB" sz="1400" dirty="0" smtClean="0"/>
              <a:t> </a:t>
            </a:r>
            <a:r>
              <a:rPr lang="en-GB" sz="1400" dirty="0"/>
              <a:t>version by </a:t>
            </a:r>
            <a:r>
              <a:rPr lang="en-GB" sz="1400" dirty="0" err="1"/>
              <a:t>Gjessing</a:t>
            </a:r>
            <a:r>
              <a:rPr lang="en-GB" sz="1400" dirty="0"/>
              <a:t>, H. J., &amp; </a:t>
            </a:r>
            <a:r>
              <a:rPr lang="en-GB" sz="1400" dirty="0" err="1"/>
              <a:t>Nygaard</a:t>
            </a:r>
            <a:r>
              <a:rPr lang="en-GB" sz="1400" dirty="0"/>
              <a:t>, H. D., </a:t>
            </a:r>
            <a:r>
              <a:rPr lang="en-GB" sz="1400" dirty="0" smtClean="0"/>
              <a:t>1975:</a:t>
            </a:r>
          </a:p>
          <a:p>
            <a:pPr marL="0" indent="0">
              <a:buNone/>
            </a:pPr>
            <a:r>
              <a:rPr lang="en-GB" sz="1400" u="sng" dirty="0">
                <a:hlinkClick r:id="rId2"/>
              </a:rPr>
              <a:t>https://eur01.safelinks.protection.outlook.com/?url=https%3A%2F%2Fwww.uv.uio.no%2Fisp%2Fom%2Foslo-assessment-intervention-and-learning-lab-o-aill%2Ftester%2Fsprakutvikling%2Fitpa.pdf&amp;amp;data=02%7C01%7C%7Cfda44a4bdb2846d2e73b08d7bb750082%7C1faf88fea9984c5b93c9210a11d9a5c2%7C0%7C1%7C637183983498743908&amp;amp;sdata=YHKZlbPvMeb%2BFsb9XfYrpKKDg%2BQQkpk0DjKnoX2I6Xg%3D&amp;amp;reserved=0</a:t>
            </a:r>
            <a:endParaRPr lang="en-GB" sz="1400" dirty="0" smtClean="0"/>
          </a:p>
          <a:p>
            <a:pPr marL="0" indent="0">
              <a:buNone/>
            </a:pPr>
            <a:r>
              <a:rPr lang="en-GB" sz="1400" dirty="0" err="1" smtClean="0"/>
              <a:t>Lyster</a:t>
            </a:r>
            <a:r>
              <a:rPr lang="en-GB" sz="1400" dirty="0"/>
              <a:t>, S.-A. H., Horn, E., &amp; </a:t>
            </a:r>
            <a:r>
              <a:rPr lang="en-GB" sz="1400" dirty="0" err="1"/>
              <a:t>Rygvold</a:t>
            </a:r>
            <a:r>
              <a:rPr lang="en-GB" sz="1400" dirty="0"/>
              <a:t>, A.-L. (2010). </a:t>
            </a:r>
            <a:r>
              <a:rPr lang="en-GB" sz="1400" dirty="0" err="1"/>
              <a:t>Ordforråd</a:t>
            </a:r>
            <a:r>
              <a:rPr lang="en-GB" sz="1400" dirty="0"/>
              <a:t> </a:t>
            </a:r>
            <a:r>
              <a:rPr lang="en-GB" sz="1400" dirty="0" err="1" smtClean="0"/>
              <a:t>og</a:t>
            </a:r>
            <a:r>
              <a:rPr lang="en-GB" sz="1400" dirty="0" smtClean="0"/>
              <a:t> </a:t>
            </a:r>
            <a:r>
              <a:rPr lang="en-GB" sz="1400" dirty="0" err="1" smtClean="0"/>
              <a:t>ordforrådsutvikling</a:t>
            </a:r>
            <a:r>
              <a:rPr lang="en-GB" sz="1400" dirty="0" smtClean="0"/>
              <a:t> </a:t>
            </a:r>
            <a:r>
              <a:rPr lang="en-GB" sz="1400" dirty="0" err="1"/>
              <a:t>hos</a:t>
            </a:r>
            <a:r>
              <a:rPr lang="en-GB" sz="1400" dirty="0"/>
              <a:t> </a:t>
            </a:r>
            <a:r>
              <a:rPr lang="en-GB" sz="1400" dirty="0" err="1"/>
              <a:t>norske</a:t>
            </a:r>
            <a:r>
              <a:rPr lang="en-GB" sz="1400" dirty="0"/>
              <a:t> barn </a:t>
            </a:r>
            <a:r>
              <a:rPr lang="en-GB" sz="1400" dirty="0" err="1"/>
              <a:t>og</a:t>
            </a:r>
            <a:r>
              <a:rPr lang="en-GB" sz="1400" dirty="0"/>
              <a:t> </a:t>
            </a:r>
            <a:r>
              <a:rPr lang="en-GB" sz="1400" dirty="0" err="1"/>
              <a:t>unge</a:t>
            </a:r>
            <a:r>
              <a:rPr lang="en-GB" sz="1400" dirty="0"/>
              <a:t>. </a:t>
            </a:r>
            <a:r>
              <a:rPr lang="en-GB" sz="1400" dirty="0" err="1"/>
              <a:t>Resultater</a:t>
            </a:r>
            <a:r>
              <a:rPr lang="en-GB" sz="1400" dirty="0"/>
              <a:t> </a:t>
            </a:r>
            <a:r>
              <a:rPr lang="en-GB" sz="1400" dirty="0" err="1" smtClean="0"/>
              <a:t>frautprøvingen</a:t>
            </a:r>
            <a:r>
              <a:rPr lang="en-GB" sz="1400" dirty="0" smtClean="0"/>
              <a:t> </a:t>
            </a:r>
            <a:r>
              <a:rPr lang="en-GB" sz="1400" dirty="0" err="1"/>
              <a:t>av</a:t>
            </a:r>
            <a:r>
              <a:rPr lang="en-GB" sz="1400" dirty="0"/>
              <a:t> British Picture Vocabulary Scale II, second </a:t>
            </a:r>
            <a:r>
              <a:rPr lang="en-GB" sz="1400" dirty="0" smtClean="0"/>
              <a:t>edition (</a:t>
            </a:r>
            <a:r>
              <a:rPr lang="en-GB" sz="1400" dirty="0"/>
              <a:t>BPVS-II). [Vocabulary and vocabulary </a:t>
            </a:r>
            <a:r>
              <a:rPr lang="en-GB" sz="1400" dirty="0" smtClean="0"/>
              <a:t>development among </a:t>
            </a:r>
            <a:r>
              <a:rPr lang="en-GB" sz="1400" dirty="0"/>
              <a:t>Norwegian children and youth. Results from the </a:t>
            </a:r>
            <a:r>
              <a:rPr lang="en-GB" sz="1400" dirty="0" smtClean="0"/>
              <a:t>trial of </a:t>
            </a:r>
            <a:r>
              <a:rPr lang="en-GB" sz="1400" dirty="0"/>
              <a:t>the British Picture Vocabulary Scale II, second edition</a:t>
            </a:r>
            <a:r>
              <a:rPr lang="en-GB" sz="1400" dirty="0" smtClean="0"/>
              <a:t>]. </a:t>
            </a:r>
            <a:r>
              <a:rPr lang="en-GB" sz="1400" dirty="0" err="1" smtClean="0"/>
              <a:t>Spesialpedagogikk</a:t>
            </a:r>
            <a:r>
              <a:rPr lang="en-GB" sz="1400" dirty="0"/>
              <a:t>, (09), 35–43.</a:t>
            </a:r>
            <a:endParaRPr lang="en-GB" sz="1400" dirty="0" smtClean="0"/>
          </a:p>
          <a:p>
            <a:pPr marL="0" indent="0">
              <a:buNone/>
            </a:pPr>
            <a:r>
              <a:rPr lang="en-GB" sz="1400" dirty="0" err="1" smtClean="0"/>
              <a:t>Ottem</a:t>
            </a:r>
            <a:r>
              <a:rPr lang="en-GB" sz="1400" dirty="0"/>
              <a:t>, E., &amp; Frost, J. (2007). </a:t>
            </a:r>
            <a:r>
              <a:rPr lang="en-GB" sz="1400" dirty="0" err="1"/>
              <a:t>Språk</a:t>
            </a:r>
            <a:r>
              <a:rPr lang="en-GB" sz="1400" dirty="0"/>
              <a:t> 6-16; Screening-test Manual II. Nye </a:t>
            </a:r>
            <a:r>
              <a:rPr lang="en-GB" sz="1400" dirty="0" err="1"/>
              <a:t>normer</a:t>
            </a:r>
            <a:r>
              <a:rPr lang="en-GB" sz="1400" dirty="0"/>
              <a:t> </a:t>
            </a:r>
            <a:r>
              <a:rPr lang="en-GB" sz="1400" dirty="0" err="1"/>
              <a:t>til</a:t>
            </a:r>
            <a:r>
              <a:rPr lang="en-GB" sz="1400" dirty="0"/>
              <a:t> </a:t>
            </a:r>
            <a:r>
              <a:rPr lang="en-GB" sz="1400" dirty="0" err="1"/>
              <a:t>bruk</a:t>
            </a:r>
            <a:r>
              <a:rPr lang="en-GB" sz="1400" dirty="0"/>
              <a:t> </a:t>
            </a:r>
            <a:r>
              <a:rPr lang="en-GB" sz="1400" dirty="0" err="1"/>
              <a:t>i</a:t>
            </a:r>
            <a:r>
              <a:rPr lang="en-GB" sz="1400" dirty="0"/>
              <a:t> </a:t>
            </a:r>
            <a:r>
              <a:rPr lang="en-GB" sz="1400" dirty="0" err="1"/>
              <a:t>forskning</a:t>
            </a:r>
            <a:r>
              <a:rPr lang="en-GB" sz="1400" dirty="0"/>
              <a:t> </a:t>
            </a:r>
            <a:r>
              <a:rPr lang="en-GB" sz="1400" dirty="0" err="1"/>
              <a:t>og</a:t>
            </a:r>
            <a:r>
              <a:rPr lang="en-GB" sz="1400" dirty="0"/>
              <a:t> </a:t>
            </a:r>
            <a:r>
              <a:rPr lang="en-GB" sz="1400" dirty="0" err="1"/>
              <a:t>utredning</a:t>
            </a:r>
            <a:r>
              <a:rPr lang="en-GB" sz="1400" dirty="0"/>
              <a:t> (New norms for use in research and clinical assessments). </a:t>
            </a:r>
            <a:r>
              <a:rPr lang="en-GB" sz="1400" dirty="0" err="1"/>
              <a:t>Skolepsykologi</a:t>
            </a:r>
            <a:r>
              <a:rPr lang="en-GB" sz="1400" dirty="0"/>
              <a:t>, 4, 13-23.</a:t>
            </a:r>
            <a:br>
              <a:rPr lang="en-GB" sz="1400" dirty="0"/>
            </a:br>
            <a:r>
              <a:rPr lang="en-GB" sz="1400" dirty="0"/>
              <a:t/>
            </a:r>
            <a:br>
              <a:rPr lang="en-GB" sz="1400" dirty="0"/>
            </a:br>
            <a:r>
              <a:rPr lang="en-GB" sz="1400" dirty="0"/>
              <a:t>Norwegian website for </a:t>
            </a:r>
            <a:r>
              <a:rPr lang="en-GB" sz="1400" dirty="0" err="1"/>
              <a:t>Språk</a:t>
            </a:r>
            <a:r>
              <a:rPr lang="en-GB" sz="1400" dirty="0"/>
              <a:t> 6-16: </a:t>
            </a:r>
            <a:br>
              <a:rPr lang="en-GB" sz="1400" dirty="0"/>
            </a:br>
            <a:r>
              <a:rPr lang="en-GB" sz="1400" u="sng" dirty="0">
                <a:hlinkClick r:id="rId3"/>
              </a:rPr>
              <a:t>https://eur01.safelinks.protection.outlook.com/?url=https%3A%2F%2Fwww.statped.no%2Flaringsressurs%2Fsprak-og-tale%2FSprak-6-16-screeningtest-av-sprakvansker-for-barn%2F&amp;amp;data=02%7C01%7C%7Cfda44a4bdb2846d2e73b08d7bb750082%7C1faf88fea9984c5b93c9210a11d9a5c2%7C0%7C1%7C637183983498743908&amp;amp;sdata=fwTtRVHcqXwFX6gxlcvverD7BJkLLizQk4ez9lJA2ik%3D&amp;amp;reserved=0</a:t>
            </a:r>
            <a:endParaRPr lang="en-GB" sz="1400" dirty="0" smtClean="0"/>
          </a:p>
          <a:p>
            <a:pPr marL="0" indent="0">
              <a:buNone/>
            </a:pPr>
            <a:r>
              <a:rPr lang="en-GB" sz="1400" dirty="0" err="1" smtClean="0"/>
              <a:t>Simonsen</a:t>
            </a:r>
            <a:r>
              <a:rPr lang="en-GB" sz="1400" dirty="0"/>
              <a:t>, H. G., </a:t>
            </a:r>
            <a:r>
              <a:rPr lang="en-GB" sz="1400" dirty="0" err="1"/>
              <a:t>Kristoffersen</a:t>
            </a:r>
            <a:r>
              <a:rPr lang="en-GB" sz="1400" dirty="0"/>
              <a:t>, K. E., </a:t>
            </a:r>
            <a:r>
              <a:rPr lang="en-GB" sz="1400" dirty="0" err="1"/>
              <a:t>Bleses</a:t>
            </a:r>
            <a:r>
              <a:rPr lang="en-GB" sz="1400" dirty="0"/>
              <a:t>, D., </a:t>
            </a:r>
            <a:r>
              <a:rPr lang="en-GB" sz="1400" dirty="0" err="1"/>
              <a:t>Wehberg</a:t>
            </a:r>
            <a:r>
              <a:rPr lang="en-GB" sz="1400" dirty="0"/>
              <a:t>, S., &amp; </a:t>
            </a:r>
            <a:r>
              <a:rPr lang="en-GB" sz="1400" dirty="0" err="1"/>
              <a:t>Jørgensen</a:t>
            </a:r>
            <a:r>
              <a:rPr lang="en-GB" sz="1400" dirty="0"/>
              <a:t>, R. N. (2014). The Norwegian Communicative Development Inventories: Reliability, main developmental trends and gender differences. First Language, 34(1), 3-23.</a:t>
            </a:r>
            <a:endParaRPr lang="en-GB" sz="1400" dirty="0"/>
          </a:p>
        </p:txBody>
      </p:sp>
    </p:spTree>
    <p:extLst>
      <p:ext uri="{BB962C8B-B14F-4D97-AF65-F5344CB8AC3E}">
        <p14:creationId xmlns:p14="http://schemas.microsoft.com/office/powerpoint/2010/main" val="3217537567"/>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p:cNvPicPr>
            <a:picLocks noChangeAspect="1"/>
          </p:cNvPicPr>
          <p:nvPr/>
        </p:nvPicPr>
        <p:blipFill>
          <a:blip r:embed="rId2"/>
          <a:stretch>
            <a:fillRect/>
          </a:stretch>
        </p:blipFill>
        <p:spPr>
          <a:xfrm>
            <a:off x="3100252" y="1940681"/>
            <a:ext cx="2673531" cy="2638042"/>
          </a:xfrm>
          <a:prstGeom prst="rect">
            <a:avLst/>
          </a:prstGeom>
        </p:spPr>
      </p:pic>
      <p:sp>
        <p:nvSpPr>
          <p:cNvPr id="2" name="TextBox 1"/>
          <p:cNvSpPr txBox="1"/>
          <p:nvPr/>
        </p:nvSpPr>
        <p:spPr>
          <a:xfrm>
            <a:off x="600891" y="1001486"/>
            <a:ext cx="1471749" cy="923330"/>
          </a:xfrm>
          <a:prstGeom prst="rect">
            <a:avLst/>
          </a:prstGeom>
          <a:noFill/>
        </p:spPr>
        <p:txBody>
          <a:bodyPr wrap="square" rtlCol="0">
            <a:spAutoFit/>
          </a:bodyPr>
          <a:lstStyle/>
          <a:p>
            <a:r>
              <a:rPr lang="en-GB" dirty="0" smtClean="0"/>
              <a:t>Does child explore environment?</a:t>
            </a:r>
            <a:endParaRPr lang="en-GB" dirty="0"/>
          </a:p>
        </p:txBody>
      </p:sp>
      <p:sp>
        <p:nvSpPr>
          <p:cNvPr id="4" name="TextBox 3"/>
          <p:cNvSpPr txBox="1"/>
          <p:nvPr/>
        </p:nvSpPr>
        <p:spPr>
          <a:xfrm>
            <a:off x="2651759" y="326571"/>
            <a:ext cx="1885407" cy="646331"/>
          </a:xfrm>
          <a:prstGeom prst="rect">
            <a:avLst/>
          </a:prstGeom>
          <a:noFill/>
        </p:spPr>
        <p:txBody>
          <a:bodyPr wrap="square" rtlCol="0">
            <a:spAutoFit/>
          </a:bodyPr>
          <a:lstStyle/>
          <a:p>
            <a:r>
              <a:rPr lang="en-GB" dirty="0" smtClean="0"/>
              <a:t>What is level of attention/activity?</a:t>
            </a:r>
            <a:endParaRPr lang="en-GB" dirty="0"/>
          </a:p>
        </p:txBody>
      </p:sp>
      <p:sp>
        <p:nvSpPr>
          <p:cNvPr id="5" name="TextBox 4"/>
          <p:cNvSpPr txBox="1"/>
          <p:nvPr/>
        </p:nvSpPr>
        <p:spPr>
          <a:xfrm>
            <a:off x="1336765" y="2336372"/>
            <a:ext cx="1471749" cy="646331"/>
          </a:xfrm>
          <a:prstGeom prst="rect">
            <a:avLst/>
          </a:prstGeom>
          <a:noFill/>
        </p:spPr>
        <p:txBody>
          <a:bodyPr wrap="square" rtlCol="0">
            <a:spAutoFit/>
          </a:bodyPr>
          <a:lstStyle/>
          <a:p>
            <a:r>
              <a:rPr lang="en-GB" dirty="0" smtClean="0"/>
              <a:t>What is play like?</a:t>
            </a:r>
            <a:endParaRPr lang="en-GB" dirty="0"/>
          </a:p>
        </p:txBody>
      </p:sp>
      <p:sp>
        <p:nvSpPr>
          <p:cNvPr id="6" name="TextBox 5"/>
          <p:cNvSpPr txBox="1"/>
          <p:nvPr/>
        </p:nvSpPr>
        <p:spPr>
          <a:xfrm>
            <a:off x="374467" y="3586052"/>
            <a:ext cx="1471749" cy="1200329"/>
          </a:xfrm>
          <a:prstGeom prst="rect">
            <a:avLst/>
          </a:prstGeom>
          <a:noFill/>
        </p:spPr>
        <p:txBody>
          <a:bodyPr wrap="square" rtlCol="0">
            <a:spAutoFit/>
          </a:bodyPr>
          <a:lstStyle/>
          <a:p>
            <a:r>
              <a:rPr lang="en-GB" dirty="0" smtClean="0"/>
              <a:t>Does child respond to name when called?</a:t>
            </a:r>
            <a:endParaRPr lang="en-GB" dirty="0"/>
          </a:p>
        </p:txBody>
      </p:sp>
      <p:sp>
        <p:nvSpPr>
          <p:cNvPr id="7" name="TextBox 6"/>
          <p:cNvSpPr txBox="1"/>
          <p:nvPr/>
        </p:nvSpPr>
        <p:spPr>
          <a:xfrm>
            <a:off x="5773783" y="262822"/>
            <a:ext cx="2447108" cy="923330"/>
          </a:xfrm>
          <a:prstGeom prst="rect">
            <a:avLst/>
          </a:prstGeom>
          <a:noFill/>
        </p:spPr>
        <p:txBody>
          <a:bodyPr wrap="square" rtlCol="0">
            <a:spAutoFit/>
          </a:bodyPr>
          <a:lstStyle/>
          <a:p>
            <a:r>
              <a:rPr lang="en-GB" dirty="0" smtClean="0"/>
              <a:t>Does child initiate interactions with parents? With clinician?</a:t>
            </a:r>
            <a:endParaRPr lang="en-GB" dirty="0"/>
          </a:p>
        </p:txBody>
      </p:sp>
      <p:sp>
        <p:nvSpPr>
          <p:cNvPr id="8" name="TextBox 7"/>
          <p:cNvSpPr txBox="1"/>
          <p:nvPr/>
        </p:nvSpPr>
        <p:spPr>
          <a:xfrm>
            <a:off x="6535783" y="1479016"/>
            <a:ext cx="2447108" cy="923330"/>
          </a:xfrm>
          <a:prstGeom prst="rect">
            <a:avLst/>
          </a:prstGeom>
          <a:noFill/>
        </p:spPr>
        <p:txBody>
          <a:bodyPr wrap="square" rtlCol="0">
            <a:spAutoFit/>
          </a:bodyPr>
          <a:lstStyle/>
          <a:p>
            <a:r>
              <a:rPr lang="en-GB" dirty="0" smtClean="0"/>
              <a:t>Roughly, what is child’s level of expressive language?</a:t>
            </a:r>
            <a:endParaRPr lang="en-GB" dirty="0"/>
          </a:p>
        </p:txBody>
      </p:sp>
      <p:sp>
        <p:nvSpPr>
          <p:cNvPr id="9" name="TextBox 8"/>
          <p:cNvSpPr txBox="1"/>
          <p:nvPr/>
        </p:nvSpPr>
        <p:spPr>
          <a:xfrm>
            <a:off x="1876698" y="5201930"/>
            <a:ext cx="2447108" cy="646331"/>
          </a:xfrm>
          <a:prstGeom prst="rect">
            <a:avLst/>
          </a:prstGeom>
          <a:noFill/>
        </p:spPr>
        <p:txBody>
          <a:bodyPr wrap="square" rtlCol="0">
            <a:spAutoFit/>
          </a:bodyPr>
          <a:lstStyle/>
          <a:p>
            <a:r>
              <a:rPr lang="en-GB" dirty="0" smtClean="0"/>
              <a:t>Can the child follow simple instructions?</a:t>
            </a:r>
            <a:endParaRPr lang="en-GB" dirty="0"/>
          </a:p>
        </p:txBody>
      </p:sp>
      <p:sp>
        <p:nvSpPr>
          <p:cNvPr id="11" name="TextBox 10"/>
          <p:cNvSpPr txBox="1"/>
          <p:nvPr/>
        </p:nvSpPr>
        <p:spPr>
          <a:xfrm>
            <a:off x="6065521" y="2794010"/>
            <a:ext cx="2447108" cy="646331"/>
          </a:xfrm>
          <a:prstGeom prst="rect">
            <a:avLst/>
          </a:prstGeom>
          <a:noFill/>
        </p:spPr>
        <p:txBody>
          <a:bodyPr wrap="square" rtlCol="0">
            <a:spAutoFit/>
          </a:bodyPr>
          <a:lstStyle/>
          <a:p>
            <a:r>
              <a:rPr lang="en-GB" dirty="0" smtClean="0"/>
              <a:t>What happens if the child needs help?</a:t>
            </a:r>
            <a:endParaRPr lang="en-GB" dirty="0"/>
          </a:p>
        </p:txBody>
      </p:sp>
      <p:sp>
        <p:nvSpPr>
          <p:cNvPr id="12" name="TextBox 11"/>
          <p:cNvSpPr txBox="1"/>
          <p:nvPr/>
        </p:nvSpPr>
        <p:spPr>
          <a:xfrm>
            <a:off x="6392093" y="5848261"/>
            <a:ext cx="2447108" cy="923330"/>
          </a:xfrm>
          <a:prstGeom prst="rect">
            <a:avLst/>
          </a:prstGeom>
          <a:noFill/>
        </p:spPr>
        <p:txBody>
          <a:bodyPr wrap="square" rtlCol="0">
            <a:spAutoFit/>
          </a:bodyPr>
          <a:lstStyle/>
          <a:p>
            <a:r>
              <a:rPr lang="en-GB" dirty="0" smtClean="0"/>
              <a:t>Does the child use non-verbal communication appropriately?</a:t>
            </a:r>
            <a:endParaRPr lang="en-GB" dirty="0"/>
          </a:p>
        </p:txBody>
      </p:sp>
      <p:sp>
        <p:nvSpPr>
          <p:cNvPr id="13" name="TextBox 12"/>
          <p:cNvSpPr txBox="1"/>
          <p:nvPr/>
        </p:nvSpPr>
        <p:spPr>
          <a:xfrm>
            <a:off x="5630093" y="4586534"/>
            <a:ext cx="2447108" cy="646331"/>
          </a:xfrm>
          <a:prstGeom prst="rect">
            <a:avLst/>
          </a:prstGeom>
          <a:noFill/>
        </p:spPr>
        <p:txBody>
          <a:bodyPr wrap="square" rtlCol="0">
            <a:spAutoFit/>
          </a:bodyPr>
          <a:lstStyle/>
          <a:p>
            <a:r>
              <a:rPr lang="en-GB" dirty="0" smtClean="0"/>
              <a:t>Does the child share information for interest?</a:t>
            </a:r>
            <a:endParaRPr lang="en-GB" dirty="0"/>
          </a:p>
        </p:txBody>
      </p:sp>
      <p:sp>
        <p:nvSpPr>
          <p:cNvPr id="14" name="TextBox 13"/>
          <p:cNvSpPr txBox="1"/>
          <p:nvPr/>
        </p:nvSpPr>
        <p:spPr>
          <a:xfrm>
            <a:off x="374467" y="5986760"/>
            <a:ext cx="2447108" cy="646331"/>
          </a:xfrm>
          <a:prstGeom prst="rect">
            <a:avLst/>
          </a:prstGeom>
          <a:noFill/>
        </p:spPr>
        <p:txBody>
          <a:bodyPr wrap="square" rtlCol="0">
            <a:spAutoFit/>
          </a:bodyPr>
          <a:lstStyle/>
          <a:p>
            <a:r>
              <a:rPr lang="en-GB" dirty="0" smtClean="0"/>
              <a:t>Does the child ask questions?</a:t>
            </a:r>
            <a:endParaRPr lang="en-GB" dirty="0"/>
          </a:p>
        </p:txBody>
      </p:sp>
      <p:sp>
        <p:nvSpPr>
          <p:cNvPr id="15" name="TextBox 14"/>
          <p:cNvSpPr txBox="1"/>
          <p:nvPr/>
        </p:nvSpPr>
        <p:spPr>
          <a:xfrm>
            <a:off x="3809999" y="5986760"/>
            <a:ext cx="2447108" cy="369332"/>
          </a:xfrm>
          <a:prstGeom prst="rect">
            <a:avLst/>
          </a:prstGeom>
          <a:noFill/>
        </p:spPr>
        <p:txBody>
          <a:bodyPr wrap="square" rtlCol="0">
            <a:spAutoFit/>
          </a:bodyPr>
          <a:lstStyle/>
          <a:p>
            <a:r>
              <a:rPr lang="en-GB" dirty="0" smtClean="0"/>
              <a:t>Any physical concerns?</a:t>
            </a:r>
            <a:endParaRPr lang="en-GB" dirty="0"/>
          </a:p>
        </p:txBody>
      </p:sp>
      <p:sp>
        <p:nvSpPr>
          <p:cNvPr id="16" name="TextBox 15"/>
          <p:cNvSpPr txBox="1"/>
          <p:nvPr/>
        </p:nvSpPr>
        <p:spPr>
          <a:xfrm>
            <a:off x="6696892" y="3786472"/>
            <a:ext cx="2447108" cy="369332"/>
          </a:xfrm>
          <a:prstGeom prst="rect">
            <a:avLst/>
          </a:prstGeom>
          <a:noFill/>
        </p:spPr>
        <p:txBody>
          <a:bodyPr wrap="square" rtlCol="0">
            <a:spAutoFit/>
          </a:bodyPr>
          <a:lstStyle/>
          <a:p>
            <a:r>
              <a:rPr lang="en-GB" dirty="0" smtClean="0"/>
              <a:t>Is speech intelligible?</a:t>
            </a:r>
            <a:endParaRPr lang="en-GB" dirty="0"/>
          </a:p>
        </p:txBody>
      </p:sp>
    </p:spTree>
    <p:extLst>
      <p:ext uri="{BB962C8B-B14F-4D97-AF65-F5344CB8AC3E}">
        <p14:creationId xmlns:p14="http://schemas.microsoft.com/office/powerpoint/2010/main" val="89488773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What to look for in a screening measure</a:t>
            </a:r>
            <a:endParaRPr lang="en-GB" dirty="0"/>
          </a:p>
        </p:txBody>
      </p:sp>
      <p:sp>
        <p:nvSpPr>
          <p:cNvPr id="3" name="Content Placeholder 2"/>
          <p:cNvSpPr>
            <a:spLocks noGrp="1"/>
          </p:cNvSpPr>
          <p:nvPr>
            <p:ph idx="1"/>
          </p:nvPr>
        </p:nvSpPr>
        <p:spPr/>
        <p:txBody>
          <a:bodyPr/>
          <a:lstStyle/>
          <a:p>
            <a:r>
              <a:rPr lang="en-GB" b="1" dirty="0" smtClean="0"/>
              <a:t>Published, peer-reviewed evidence of screening tool accuracy, reliability and validity</a:t>
            </a:r>
          </a:p>
          <a:p>
            <a:endParaRPr lang="en-GB" dirty="0"/>
          </a:p>
          <a:p>
            <a:pPr lvl="1"/>
            <a:r>
              <a:rPr lang="en-GB" b="1" dirty="0" smtClean="0"/>
              <a:t>Sample size </a:t>
            </a:r>
            <a:r>
              <a:rPr lang="en-GB" dirty="0" smtClean="0"/>
              <a:t>– need large samples to ensure enough people with condition of interest</a:t>
            </a:r>
          </a:p>
          <a:p>
            <a:pPr lvl="1"/>
            <a:endParaRPr lang="en-GB" dirty="0"/>
          </a:p>
          <a:p>
            <a:pPr lvl="1"/>
            <a:r>
              <a:rPr lang="en-GB" b="1" dirty="0" smtClean="0"/>
              <a:t>Lag time between screen and diagnostic test </a:t>
            </a:r>
            <a:r>
              <a:rPr lang="en-GB" dirty="0" smtClean="0"/>
              <a:t>– for language </a:t>
            </a:r>
            <a:r>
              <a:rPr lang="en-GB" dirty="0" err="1" smtClean="0"/>
              <a:t>esp</a:t>
            </a:r>
            <a:r>
              <a:rPr lang="en-GB" dirty="0" smtClean="0"/>
              <a:t> need to know longer term predictive value</a:t>
            </a:r>
            <a:endParaRPr lang="en-GB" dirty="0"/>
          </a:p>
        </p:txBody>
      </p:sp>
    </p:spTree>
    <p:extLst>
      <p:ext uri="{BB962C8B-B14F-4D97-AF65-F5344CB8AC3E}">
        <p14:creationId xmlns:p14="http://schemas.microsoft.com/office/powerpoint/2010/main" val="122273082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What to look for in a screening measure</a:t>
            </a:r>
            <a:endParaRPr lang="en-GB" dirty="0"/>
          </a:p>
        </p:txBody>
      </p:sp>
      <p:sp>
        <p:nvSpPr>
          <p:cNvPr id="3" name="Content Placeholder 2"/>
          <p:cNvSpPr>
            <a:spLocks noGrp="1"/>
          </p:cNvSpPr>
          <p:nvPr>
            <p:ph idx="1"/>
          </p:nvPr>
        </p:nvSpPr>
        <p:spPr>
          <a:xfrm>
            <a:off x="1036320" y="2638045"/>
            <a:ext cx="7254239" cy="3466664"/>
          </a:xfrm>
        </p:spPr>
        <p:txBody>
          <a:bodyPr>
            <a:normAutofit fontScale="92500" lnSpcReduction="10000"/>
          </a:bodyPr>
          <a:lstStyle/>
          <a:p>
            <a:r>
              <a:rPr lang="en-GB" sz="2000" b="1" dirty="0" smtClean="0"/>
              <a:t>Sensitivity: </a:t>
            </a:r>
            <a:r>
              <a:rPr lang="en-GB" sz="2000" dirty="0"/>
              <a:t>proportion of children with language disorder that will be identified by the screening </a:t>
            </a:r>
            <a:r>
              <a:rPr lang="en-GB" sz="2000" dirty="0" smtClean="0"/>
              <a:t>test </a:t>
            </a:r>
            <a:endParaRPr lang="en-GB" sz="2000" b="1" dirty="0" smtClean="0"/>
          </a:p>
          <a:p>
            <a:r>
              <a:rPr lang="en-GB" sz="2000" b="1" dirty="0" smtClean="0"/>
              <a:t>Specificity: </a:t>
            </a:r>
            <a:r>
              <a:rPr lang="en-GB" sz="2000" dirty="0"/>
              <a:t>how many typically developing are correctly identified by the </a:t>
            </a:r>
            <a:r>
              <a:rPr lang="en-GB" sz="2000" dirty="0" smtClean="0"/>
              <a:t>screen (</a:t>
            </a:r>
            <a:r>
              <a:rPr lang="en-GB" sz="2000" dirty="0" err="1" smtClean="0"/>
              <a:t>ie</a:t>
            </a:r>
            <a:r>
              <a:rPr lang="en-GB" sz="2000" dirty="0" smtClean="0"/>
              <a:t>. If specificity = .58, only 58% of typical kids are correctly identified, 42% of typical kids will be flagged as potential cases)</a:t>
            </a:r>
          </a:p>
          <a:p>
            <a:r>
              <a:rPr lang="en-GB" sz="2000" b="1" dirty="0" smtClean="0"/>
              <a:t>Area under the curve: </a:t>
            </a:r>
            <a:r>
              <a:rPr lang="en-GB" sz="2000" dirty="0" smtClean="0"/>
              <a:t>overall </a:t>
            </a:r>
            <a:r>
              <a:rPr lang="en-GB" sz="2000" dirty="0"/>
              <a:t>‘diagnostic accuracy’ of the </a:t>
            </a:r>
            <a:r>
              <a:rPr lang="en-GB" sz="2000" dirty="0" smtClean="0"/>
              <a:t>test.  AUC of .80 or better generally ‘acceptable’ but can yield large number of ‘false positives’</a:t>
            </a:r>
            <a:endParaRPr lang="en-GB" sz="2000" b="1" dirty="0" smtClean="0"/>
          </a:p>
          <a:p>
            <a:r>
              <a:rPr lang="en-GB" sz="2000" b="1" dirty="0" smtClean="0"/>
              <a:t>Positive predictive value: </a:t>
            </a:r>
            <a:r>
              <a:rPr lang="en-GB" sz="2000" dirty="0"/>
              <a:t>percentage of children who screen positive </a:t>
            </a:r>
            <a:r>
              <a:rPr lang="en-GB" sz="2000" dirty="0" smtClean="0"/>
              <a:t>who actually </a:t>
            </a:r>
            <a:r>
              <a:rPr lang="en-GB" sz="2000" dirty="0"/>
              <a:t>have the </a:t>
            </a:r>
            <a:r>
              <a:rPr lang="en-GB" sz="2000" dirty="0" smtClean="0"/>
              <a:t>disorder (takes into account the false positive </a:t>
            </a:r>
            <a:r>
              <a:rPr lang="en-GB" sz="2000" dirty="0" smtClean="0"/>
              <a:t>rate)</a:t>
            </a:r>
            <a:endParaRPr lang="en-GB" sz="2000" b="1" dirty="0" smtClean="0"/>
          </a:p>
          <a:p>
            <a:endParaRPr lang="en-GB" dirty="0"/>
          </a:p>
        </p:txBody>
      </p:sp>
      <p:sp>
        <p:nvSpPr>
          <p:cNvPr id="4" name="TextBox 3"/>
          <p:cNvSpPr txBox="1"/>
          <p:nvPr/>
        </p:nvSpPr>
        <p:spPr>
          <a:xfrm>
            <a:off x="1497873" y="6127677"/>
            <a:ext cx="6331131" cy="461665"/>
          </a:xfrm>
          <a:prstGeom prst="rect">
            <a:avLst/>
          </a:prstGeom>
          <a:noFill/>
          <a:ln w="57150">
            <a:solidFill>
              <a:srgbClr val="7030A0"/>
            </a:solidFill>
          </a:ln>
        </p:spPr>
        <p:txBody>
          <a:bodyPr wrap="square" rtlCol="0">
            <a:spAutoFit/>
          </a:bodyPr>
          <a:lstStyle/>
          <a:p>
            <a:r>
              <a:rPr lang="en-GB" sz="2400" dirty="0" smtClean="0"/>
              <a:t>Closer values are to ONE, the better the test!</a:t>
            </a:r>
            <a:endParaRPr lang="en-GB" sz="2400" dirty="0"/>
          </a:p>
        </p:txBody>
      </p:sp>
    </p:spTree>
    <p:extLst>
      <p:ext uri="{BB962C8B-B14F-4D97-AF65-F5344CB8AC3E}">
        <p14:creationId xmlns:p14="http://schemas.microsoft.com/office/powerpoint/2010/main" val="184163259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576870" y="3131123"/>
            <a:ext cx="809837" cy="584775"/>
          </a:xfrm>
          <a:prstGeom prst="rect">
            <a:avLst/>
          </a:prstGeom>
        </p:spPr>
        <p:txBody>
          <a:bodyPr wrap="none">
            <a:spAutoFit/>
          </a:bodyPr>
          <a:lstStyle/>
          <a:p>
            <a:r>
              <a:rPr lang="en-GB" sz="3200" dirty="0" smtClean="0">
                <a:latin typeface="Calibri" panose="020F0502020204030204" pitchFamily="34" charset="0"/>
                <a:ea typeface="Calibri" panose="020F0502020204030204" pitchFamily="34" charset="0"/>
                <a:cs typeface="Times New Roman" panose="02020603050405020304" pitchFamily="18" charset="0"/>
              </a:rPr>
              <a:t>630</a:t>
            </a:r>
          </a:p>
        </p:txBody>
      </p:sp>
      <p:sp>
        <p:nvSpPr>
          <p:cNvPr id="5" name="Rectangle 4"/>
          <p:cNvSpPr/>
          <p:nvPr/>
        </p:nvSpPr>
        <p:spPr>
          <a:xfrm>
            <a:off x="478971" y="468813"/>
            <a:ext cx="8125098" cy="923330"/>
          </a:xfrm>
          <a:prstGeom prst="rect">
            <a:avLst/>
          </a:prstGeom>
        </p:spPr>
        <p:txBody>
          <a:bodyPr wrap="square">
            <a:spAutoFit/>
          </a:bodyPr>
          <a:lstStyle/>
          <a:p>
            <a:r>
              <a:rPr lang="en-GB" dirty="0"/>
              <a:t>Sensitivity/specificity of (common </a:t>
            </a:r>
            <a:r>
              <a:rPr lang="en-GB" dirty="0" smtClean="0"/>
              <a:t>UK screening </a:t>
            </a:r>
            <a:r>
              <a:rPr lang="en-GB" dirty="0"/>
              <a:t>test</a:t>
            </a:r>
            <a:r>
              <a:rPr lang="en-GB" dirty="0" smtClean="0"/>
              <a:t>): </a:t>
            </a:r>
            <a:r>
              <a:rPr lang="en-GB" b="1" dirty="0" smtClean="0"/>
              <a:t>sensitivity </a:t>
            </a:r>
            <a:r>
              <a:rPr lang="en-GB" b="1" dirty="0"/>
              <a:t>of .88 </a:t>
            </a:r>
            <a:r>
              <a:rPr lang="en-GB" dirty="0"/>
              <a:t>and </a:t>
            </a:r>
            <a:r>
              <a:rPr lang="en-GB" b="1" dirty="0" smtClean="0"/>
              <a:t>specificity </a:t>
            </a:r>
            <a:r>
              <a:rPr lang="en-GB" b="1" dirty="0"/>
              <a:t>of .58 </a:t>
            </a:r>
          </a:p>
          <a:p>
            <a:r>
              <a:rPr lang="en-GB" dirty="0"/>
              <a:t>Population base rate </a:t>
            </a:r>
            <a:r>
              <a:rPr lang="en-GB" b="1" dirty="0"/>
              <a:t>prevalence of ~10% </a:t>
            </a:r>
            <a:r>
              <a:rPr lang="en-GB" dirty="0"/>
              <a:t>(</a:t>
            </a:r>
            <a:r>
              <a:rPr lang="en-GB" dirty="0" err="1"/>
              <a:t>Norbury</a:t>
            </a:r>
            <a:r>
              <a:rPr lang="en-GB" dirty="0"/>
              <a:t> et al. 2016)</a:t>
            </a:r>
          </a:p>
        </p:txBody>
      </p:sp>
      <p:grpSp>
        <p:nvGrpSpPr>
          <p:cNvPr id="13" name="Group 12"/>
          <p:cNvGrpSpPr/>
          <p:nvPr/>
        </p:nvGrpSpPr>
        <p:grpSpPr>
          <a:xfrm>
            <a:off x="1386707" y="2586446"/>
            <a:ext cx="1156196" cy="1611085"/>
            <a:chOff x="1386707" y="2586446"/>
            <a:chExt cx="1156196" cy="1611085"/>
          </a:xfrm>
        </p:grpSpPr>
        <p:cxnSp>
          <p:nvCxnSpPr>
            <p:cNvPr id="7" name="Straight Arrow Connector 6"/>
            <p:cNvCxnSpPr>
              <a:stCxn id="4" idx="3"/>
            </p:cNvCxnSpPr>
            <p:nvPr/>
          </p:nvCxnSpPr>
          <p:spPr>
            <a:xfrm flipV="1">
              <a:off x="1386707" y="2586446"/>
              <a:ext cx="1156196" cy="837065"/>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8" name="Straight Arrow Connector 7"/>
            <p:cNvCxnSpPr/>
            <p:nvPr/>
          </p:nvCxnSpPr>
          <p:spPr>
            <a:xfrm>
              <a:off x="1386707" y="3534453"/>
              <a:ext cx="1156196" cy="663078"/>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sp>
        <p:nvSpPr>
          <p:cNvPr id="11" name="Rectangle 10"/>
          <p:cNvSpPr/>
          <p:nvPr/>
        </p:nvSpPr>
        <p:spPr>
          <a:xfrm>
            <a:off x="2649510" y="4006334"/>
            <a:ext cx="601447" cy="584775"/>
          </a:xfrm>
          <a:prstGeom prst="rect">
            <a:avLst/>
          </a:prstGeom>
        </p:spPr>
        <p:txBody>
          <a:bodyPr wrap="none">
            <a:spAutoFit/>
          </a:bodyPr>
          <a:lstStyle/>
          <a:p>
            <a:r>
              <a:rPr lang="en-GB" sz="3200" dirty="0" smtClean="0">
                <a:latin typeface="Calibri" panose="020F0502020204030204" pitchFamily="34" charset="0"/>
                <a:ea typeface="Calibri" panose="020F0502020204030204" pitchFamily="34" charset="0"/>
                <a:cs typeface="Times New Roman" panose="02020603050405020304" pitchFamily="18" charset="0"/>
              </a:rPr>
              <a:t>63</a:t>
            </a:r>
          </a:p>
        </p:txBody>
      </p:sp>
      <p:sp>
        <p:nvSpPr>
          <p:cNvPr id="12" name="Rectangle 11"/>
          <p:cNvSpPr/>
          <p:nvPr/>
        </p:nvSpPr>
        <p:spPr>
          <a:xfrm>
            <a:off x="2649510" y="2180660"/>
            <a:ext cx="809837" cy="584775"/>
          </a:xfrm>
          <a:prstGeom prst="rect">
            <a:avLst/>
          </a:prstGeom>
        </p:spPr>
        <p:txBody>
          <a:bodyPr wrap="none">
            <a:spAutoFit/>
          </a:bodyPr>
          <a:lstStyle/>
          <a:p>
            <a:r>
              <a:rPr lang="en-GB" sz="3200" dirty="0" smtClean="0">
                <a:latin typeface="Calibri" panose="020F0502020204030204" pitchFamily="34" charset="0"/>
                <a:ea typeface="Calibri" panose="020F0502020204030204" pitchFamily="34" charset="0"/>
                <a:cs typeface="Times New Roman" panose="02020603050405020304" pitchFamily="18" charset="0"/>
              </a:rPr>
              <a:t>567</a:t>
            </a:r>
          </a:p>
        </p:txBody>
      </p:sp>
      <p:cxnSp>
        <p:nvCxnSpPr>
          <p:cNvPr id="15" name="Straight Arrow Connector 14"/>
          <p:cNvCxnSpPr/>
          <p:nvPr/>
        </p:nvCxnSpPr>
        <p:spPr>
          <a:xfrm flipV="1">
            <a:off x="3655290" y="2180660"/>
            <a:ext cx="1099590" cy="176446"/>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p:nvPr/>
        </p:nvCxnSpPr>
        <p:spPr>
          <a:xfrm>
            <a:off x="3655290" y="2468045"/>
            <a:ext cx="1099590" cy="255973"/>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p:nvPr/>
        </p:nvCxnSpPr>
        <p:spPr>
          <a:xfrm flipV="1">
            <a:off x="3385324" y="4097310"/>
            <a:ext cx="1308596" cy="232935"/>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p:nvPr/>
        </p:nvCxnSpPr>
        <p:spPr>
          <a:xfrm>
            <a:off x="3357564" y="4505639"/>
            <a:ext cx="1397316" cy="189951"/>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8" name="Rectangle 27"/>
          <p:cNvSpPr/>
          <p:nvPr/>
        </p:nvSpPr>
        <p:spPr>
          <a:xfrm>
            <a:off x="4843355" y="1780822"/>
            <a:ext cx="4300645" cy="584775"/>
          </a:xfrm>
          <a:prstGeom prst="rect">
            <a:avLst/>
          </a:prstGeom>
        </p:spPr>
        <p:txBody>
          <a:bodyPr wrap="square">
            <a:spAutoFit/>
          </a:bodyPr>
          <a:lstStyle/>
          <a:p>
            <a:r>
              <a:rPr lang="en-GB" sz="3200" dirty="0" smtClean="0">
                <a:latin typeface="Calibri" panose="020F0502020204030204" pitchFamily="34" charset="0"/>
                <a:ea typeface="Calibri" panose="020F0502020204030204" pitchFamily="34" charset="0"/>
                <a:cs typeface="Times New Roman" panose="02020603050405020304" pitchFamily="18" charset="0"/>
              </a:rPr>
              <a:t>329 correctly identified</a:t>
            </a:r>
          </a:p>
        </p:txBody>
      </p:sp>
      <p:sp>
        <p:nvSpPr>
          <p:cNvPr id="29" name="Rectangle 28"/>
          <p:cNvSpPr/>
          <p:nvPr/>
        </p:nvSpPr>
        <p:spPr>
          <a:xfrm>
            <a:off x="4828287" y="4408784"/>
            <a:ext cx="1649811" cy="584775"/>
          </a:xfrm>
          <a:prstGeom prst="rect">
            <a:avLst/>
          </a:prstGeom>
        </p:spPr>
        <p:txBody>
          <a:bodyPr wrap="none">
            <a:spAutoFit/>
          </a:bodyPr>
          <a:lstStyle/>
          <a:p>
            <a:r>
              <a:rPr lang="en-GB" sz="3200" dirty="0" smtClean="0">
                <a:latin typeface="Calibri" panose="020F0502020204030204" pitchFamily="34" charset="0"/>
                <a:ea typeface="Calibri" panose="020F0502020204030204" pitchFamily="34" charset="0"/>
                <a:cs typeface="Times New Roman" panose="02020603050405020304" pitchFamily="18" charset="0"/>
              </a:rPr>
              <a:t>8 missed</a:t>
            </a:r>
          </a:p>
        </p:txBody>
      </p:sp>
      <p:sp>
        <p:nvSpPr>
          <p:cNvPr id="30" name="Rectangle 29"/>
          <p:cNvSpPr/>
          <p:nvPr/>
        </p:nvSpPr>
        <p:spPr>
          <a:xfrm>
            <a:off x="4828287" y="2394724"/>
            <a:ext cx="3661772" cy="584775"/>
          </a:xfrm>
          <a:prstGeom prst="rect">
            <a:avLst/>
          </a:prstGeom>
        </p:spPr>
        <p:txBody>
          <a:bodyPr wrap="none">
            <a:spAutoFit/>
          </a:bodyPr>
          <a:lstStyle/>
          <a:p>
            <a:r>
              <a:rPr lang="en-GB" sz="3200" dirty="0" smtClean="0">
                <a:latin typeface="Calibri" panose="020F0502020204030204" pitchFamily="34" charset="0"/>
                <a:ea typeface="Calibri" panose="020F0502020204030204" pitchFamily="34" charset="0"/>
                <a:cs typeface="Times New Roman" panose="02020603050405020304" pitchFamily="18" charset="0"/>
              </a:rPr>
              <a:t>238 FALSE POSITIVES</a:t>
            </a:r>
          </a:p>
        </p:txBody>
      </p:sp>
      <p:sp>
        <p:nvSpPr>
          <p:cNvPr id="31" name="Rectangle 30"/>
          <p:cNvSpPr/>
          <p:nvPr/>
        </p:nvSpPr>
        <p:spPr>
          <a:xfrm>
            <a:off x="4828287" y="3804922"/>
            <a:ext cx="3847785" cy="584775"/>
          </a:xfrm>
          <a:prstGeom prst="rect">
            <a:avLst/>
          </a:prstGeom>
        </p:spPr>
        <p:txBody>
          <a:bodyPr wrap="none">
            <a:spAutoFit/>
          </a:bodyPr>
          <a:lstStyle/>
          <a:p>
            <a:r>
              <a:rPr lang="en-GB" sz="3200" dirty="0" smtClean="0">
                <a:latin typeface="Calibri" panose="020F0502020204030204" pitchFamily="34" charset="0"/>
                <a:ea typeface="Calibri" panose="020F0502020204030204" pitchFamily="34" charset="0"/>
                <a:cs typeface="Times New Roman" panose="02020603050405020304" pitchFamily="18" charset="0"/>
              </a:rPr>
              <a:t>55 correctly identified</a:t>
            </a:r>
          </a:p>
        </p:txBody>
      </p:sp>
      <p:sp>
        <p:nvSpPr>
          <p:cNvPr id="38" name="Title 3"/>
          <p:cNvSpPr txBox="1">
            <a:spLocks/>
          </p:cNvSpPr>
          <p:nvPr/>
        </p:nvSpPr>
        <p:spPr>
          <a:xfrm>
            <a:off x="1071760" y="5608639"/>
            <a:ext cx="6939520" cy="878061"/>
          </a:xfrm>
          <a:prstGeom prst="rect">
            <a:avLst/>
          </a:prstGeom>
          <a:solidFill>
            <a:schemeClr val="bg1"/>
          </a:solidFill>
          <a:ln w="57150">
            <a:solidFill>
              <a:schemeClr val="tx1"/>
            </a:solidFill>
          </a:ln>
        </p:spPr>
        <p:txBody>
          <a:bodyPr>
            <a:normAutofit fontScale="97500"/>
          </a:bodyPr>
          <a:lstStyle>
            <a:lvl1pPr algn="ctr" defTabSz="914400" rtl="0" eaLnBrk="1" latinLnBrk="0" hangingPunct="1">
              <a:lnSpc>
                <a:spcPct val="90000"/>
              </a:lnSpc>
              <a:spcBef>
                <a:spcPct val="0"/>
              </a:spcBef>
              <a:buNone/>
              <a:defRPr sz="2600" kern="1200" cap="all" spc="200" baseline="0">
                <a:solidFill>
                  <a:srgbClr val="262626"/>
                </a:solidFill>
                <a:latin typeface="+mj-lt"/>
                <a:ea typeface="+mj-ea"/>
                <a:cs typeface="+mj-cs"/>
              </a:defRPr>
            </a:lvl1pPr>
          </a:lstStyle>
          <a:p>
            <a:r>
              <a:rPr lang="en-GB" dirty="0" smtClean="0"/>
              <a:t>What will happen to those who screen positive?</a:t>
            </a:r>
            <a:endParaRPr lang="en-GB" dirty="0"/>
          </a:p>
        </p:txBody>
      </p:sp>
    </p:spTree>
    <p:extLst>
      <p:ext uri="{BB962C8B-B14F-4D97-AF65-F5344CB8AC3E}">
        <p14:creationId xmlns:p14="http://schemas.microsoft.com/office/powerpoint/2010/main" val="6843260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p:bldP spid="29" grpId="0"/>
      <p:bldP spid="30" grpId="0"/>
      <p:bldP spid="31" grpId="0"/>
      <p:bldP spid="38"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92777" y="661851"/>
            <a:ext cx="6879772" cy="1491561"/>
          </a:xfrm>
        </p:spPr>
        <p:txBody>
          <a:bodyPr>
            <a:normAutofit fontScale="90000"/>
          </a:bodyPr>
          <a:lstStyle/>
          <a:p>
            <a:r>
              <a:rPr lang="en-GB" dirty="0"/>
              <a:t>US Preventative Services Task Force </a:t>
            </a:r>
            <a:r>
              <a:rPr lang="en-GB" dirty="0" smtClean="0"/>
              <a:t>(Wallace et al., 2015; Siu et al. 2015)</a:t>
            </a:r>
            <a:r>
              <a:rPr lang="en-GB" dirty="0"/>
              <a:t/>
            </a:r>
            <a:br>
              <a:rPr lang="en-GB" dirty="0"/>
            </a:br>
            <a:endParaRPr lang="en-GB" dirty="0"/>
          </a:p>
        </p:txBody>
      </p:sp>
      <p:sp>
        <p:nvSpPr>
          <p:cNvPr id="3" name="Content Placeholder 2"/>
          <p:cNvSpPr>
            <a:spLocks noGrp="1"/>
          </p:cNvSpPr>
          <p:nvPr>
            <p:ph idx="1"/>
          </p:nvPr>
        </p:nvSpPr>
        <p:spPr>
          <a:xfrm>
            <a:off x="1097280" y="2638045"/>
            <a:ext cx="7010399" cy="3649544"/>
          </a:xfrm>
        </p:spPr>
        <p:txBody>
          <a:bodyPr>
            <a:normAutofit lnSpcReduction="10000"/>
          </a:bodyPr>
          <a:lstStyle/>
          <a:p>
            <a:r>
              <a:rPr lang="en-GB" dirty="0" smtClean="0"/>
              <a:t>“We </a:t>
            </a:r>
            <a:r>
              <a:rPr lang="en-GB" dirty="0"/>
              <a:t>found no evidence for the impact of screening on speech and language </a:t>
            </a:r>
            <a:r>
              <a:rPr lang="en-GB" dirty="0" smtClean="0"/>
              <a:t>outcomes.” </a:t>
            </a:r>
          </a:p>
          <a:p>
            <a:r>
              <a:rPr lang="en-GB" dirty="0" smtClean="0"/>
              <a:t>In </a:t>
            </a:r>
            <a:r>
              <a:rPr lang="en-GB" dirty="0"/>
              <a:t>23 studies evaluating the accuracy of screening tools, sensitivity ranged between 50% and 94</a:t>
            </a:r>
            <a:r>
              <a:rPr lang="en-GB" dirty="0" smtClean="0"/>
              <a:t>% (median 81%), </a:t>
            </a:r>
            <a:r>
              <a:rPr lang="en-GB" dirty="0"/>
              <a:t>and specificity ranged between 45% and 96</a:t>
            </a:r>
            <a:r>
              <a:rPr lang="en-GB" dirty="0" smtClean="0"/>
              <a:t>% (median 87%). </a:t>
            </a:r>
          </a:p>
          <a:p>
            <a:endParaRPr lang="en-GB" dirty="0"/>
          </a:p>
          <a:p>
            <a:r>
              <a:rPr lang="en-GB" dirty="0" smtClean="0"/>
              <a:t>“The </a:t>
            </a:r>
            <a:r>
              <a:rPr lang="en-GB" dirty="0"/>
              <a:t>USPSTF concludes that the current evidence is insufficient to assess the balance of benefits and harms of screening for speech and language delay and disorders in children aged 5 years or </a:t>
            </a:r>
            <a:r>
              <a:rPr lang="en-GB" dirty="0" smtClean="0"/>
              <a:t>younger” </a:t>
            </a:r>
          </a:p>
          <a:p>
            <a:pPr lvl="1"/>
            <a:r>
              <a:rPr lang="en-GB" dirty="0" smtClean="0"/>
              <a:t>Applies to asymptomatic </a:t>
            </a:r>
            <a:r>
              <a:rPr lang="en-GB" dirty="0"/>
              <a:t>children aged 5 years or younger whose parents or clinicians do not have specific concerns about their speech, language, hearing, or development</a:t>
            </a:r>
            <a:r>
              <a:rPr lang="en-GB" dirty="0" smtClean="0"/>
              <a:t>.</a:t>
            </a:r>
            <a:endParaRPr lang="en-GB" dirty="0"/>
          </a:p>
        </p:txBody>
      </p:sp>
    </p:spTree>
    <p:extLst>
      <p:ext uri="{BB962C8B-B14F-4D97-AF65-F5344CB8AC3E}">
        <p14:creationId xmlns:p14="http://schemas.microsoft.com/office/powerpoint/2010/main" val="3277563406"/>
      </p:ext>
    </p:extLst>
  </p:cSld>
  <p:clrMapOvr>
    <a:masterClrMapping/>
  </p:clrMapOvr>
  <p:timing>
    <p:tnLst>
      <p:par>
        <p:cTn id="1" dur="indefinite" restart="never" nodeType="tmRoot"/>
      </p:par>
    </p:tnLst>
  </p:timing>
</p:sld>
</file>

<file path=ppt/theme/theme1.xml><?xml version="1.0" encoding="utf-8"?>
<a:theme xmlns:a="http://schemas.openxmlformats.org/drawingml/2006/main" name="Parcel">
  <a:themeElements>
    <a:clrScheme name="Parcel">
      <a:dk1>
        <a:srgbClr val="000000"/>
      </a:dk1>
      <a:lt1>
        <a:srgbClr val="FFFFFF"/>
      </a:lt1>
      <a:dk2>
        <a:srgbClr val="4A5356"/>
      </a:dk2>
      <a:lt2>
        <a:srgbClr val="E8E3CE"/>
      </a:lt2>
      <a:accent1>
        <a:srgbClr val="F6A21D"/>
      </a:accent1>
      <a:accent2>
        <a:srgbClr val="9BAFB5"/>
      </a:accent2>
      <a:accent3>
        <a:srgbClr val="C96731"/>
      </a:accent3>
      <a:accent4>
        <a:srgbClr val="9CA383"/>
      </a:accent4>
      <a:accent5>
        <a:srgbClr val="87795D"/>
      </a:accent5>
      <a:accent6>
        <a:srgbClr val="A0988C"/>
      </a:accent6>
      <a:hlink>
        <a:srgbClr val="00B0F0"/>
      </a:hlink>
      <a:folHlink>
        <a:srgbClr val="738F97"/>
      </a:folHlink>
    </a:clrScheme>
    <a:fontScheme name="Parcel">
      <a:maj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Parcel">
      <a:fillStyleLst>
        <a:solidFill>
          <a:schemeClr val="phClr"/>
        </a:solidFill>
        <a:gradFill rotWithShape="1">
          <a:gsLst>
            <a:gs pos="0">
              <a:schemeClr val="phClr">
                <a:tint val="80000"/>
                <a:satMod val="107000"/>
                <a:lumMod val="103000"/>
              </a:schemeClr>
            </a:gs>
            <a:gs pos="100000">
              <a:schemeClr val="phClr">
                <a:tint val="82000"/>
                <a:satMod val="109000"/>
                <a:lumMod val="103000"/>
              </a:schemeClr>
            </a:gs>
          </a:gsLst>
          <a:lin ang="5400000" scaled="0"/>
        </a:gradFill>
        <a:gradFill rotWithShape="1">
          <a:gsLst>
            <a:gs pos="0">
              <a:schemeClr val="phClr">
                <a:tint val="97000"/>
                <a:satMod val="100000"/>
                <a:lumMod val="102000"/>
              </a:schemeClr>
            </a:gs>
            <a:gs pos="50000">
              <a:schemeClr val="phClr">
                <a:shade val="100000"/>
                <a:satMod val="103000"/>
                <a:lumMod val="100000"/>
              </a:schemeClr>
            </a:gs>
            <a:gs pos="100000">
              <a:schemeClr val="phClr">
                <a:shade val="93000"/>
                <a:satMod val="110000"/>
                <a:lumMod val="9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31750" cap="flat" cmpd="sng" algn="ctr">
          <a:solidFill>
            <a:schemeClr val="phClr"/>
          </a:solidFill>
          <a:prstDash val="solid"/>
        </a:ln>
      </a:lnStyleLst>
      <a:effectStyleLst>
        <a:effectStyle>
          <a:effectLst/>
        </a:effectStyle>
        <a:effectStyle>
          <a:effectLst/>
        </a:effectStyle>
        <a:effectStyle>
          <a:effectLst>
            <a:outerShdw blurRad="55880" dist="15240" dir="5400000" algn="ctr" rotWithShape="0">
              <a:srgbClr val="000000">
                <a:alpha val="45000"/>
              </a:srgbClr>
            </a:outerShdw>
          </a:effectLst>
          <a:scene3d>
            <a:camera prst="orthographicFront">
              <a:rot lat="0" lon="0" rev="0"/>
            </a:camera>
            <a:lightRig rig="brightRoom" dir="tl"/>
          </a:scene3d>
          <a:sp3d prstMaterial="dkEdge">
            <a:bevelT w="0" h="0"/>
          </a:sp3d>
        </a:effectStyle>
      </a:effectStyleLst>
      <a:bgFillStyleLst>
        <a:solidFill>
          <a:schemeClr val="phClr"/>
        </a:solidFill>
        <a:solidFill>
          <a:schemeClr val="phClr">
            <a:tint val="95000"/>
            <a:satMod val="170000"/>
          </a:schemeClr>
        </a:solidFill>
        <a:gradFill rotWithShape="1">
          <a:gsLst>
            <a:gs pos="0">
              <a:schemeClr val="phClr">
                <a:tint val="97000"/>
                <a:shade val="100000"/>
                <a:satMod val="185000"/>
                <a:lumMod val="120000"/>
              </a:schemeClr>
            </a:gs>
            <a:gs pos="100000">
              <a:schemeClr val="phClr">
                <a:tint val="96000"/>
                <a:shade val="95000"/>
                <a:satMod val="215000"/>
                <a:lumMod val="80000"/>
              </a:schemeClr>
            </a:gs>
          </a:gsLst>
          <a:path path="circle">
            <a:fillToRect l="50000" t="55000" r="125000" b="100000"/>
          </a:path>
        </a:gradFill>
      </a:bgFillStyleLst>
    </a:fmtScheme>
  </a:themeElements>
  <a:objectDefaults/>
  <a:extraClrSchemeLst/>
  <a:extLst>
    <a:ext uri="{05A4C25C-085E-4340-85A3-A5531E510DB2}">
      <thm15:themeFamily xmlns:thm15="http://schemas.microsoft.com/office/thememl/2012/main" name="Parcel" id="{8BEC4385-4EB9-4D53-BFB5-0EA123736B6D}" vid="{4DB32801-28C0-48B0-8C1D-A9A58613615A}"/>
    </a:ext>
  </a:extLst>
</a:theme>
</file>

<file path=docProps/app.xml><?xml version="1.0" encoding="utf-8"?>
<Properties xmlns="http://schemas.openxmlformats.org/officeDocument/2006/extended-properties" xmlns:vt="http://schemas.openxmlformats.org/officeDocument/2006/docPropsVTypes">
  <Template>TM10001115[[fn=Parcel]]</Template>
  <TotalTime>5387</TotalTime>
  <Words>3727</Words>
  <Application>Microsoft Office PowerPoint</Application>
  <PresentationFormat>On-screen Show (4:3)</PresentationFormat>
  <Paragraphs>398</Paragraphs>
  <Slides>51</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51</vt:i4>
      </vt:variant>
    </vt:vector>
  </HeadingPairs>
  <TitlesOfParts>
    <vt:vector size="56" baseType="lpstr">
      <vt:lpstr>Arial</vt:lpstr>
      <vt:lpstr>Calibri</vt:lpstr>
      <vt:lpstr>Gill Sans MT</vt:lpstr>
      <vt:lpstr>Times New Roman</vt:lpstr>
      <vt:lpstr>Parcel</vt:lpstr>
      <vt:lpstr>Principles of assessment</vt:lpstr>
      <vt:lpstr>Overview of this session</vt:lpstr>
      <vt:lpstr>DLD: the story so far</vt:lpstr>
      <vt:lpstr>screening</vt:lpstr>
      <vt:lpstr>Wilson &amp; Junger (1968) (classic epidemiology text)</vt:lpstr>
      <vt:lpstr>What to look for in a screening measure</vt:lpstr>
      <vt:lpstr>What to look for in a screening measure</vt:lpstr>
      <vt:lpstr>PowerPoint Presentation</vt:lpstr>
      <vt:lpstr>US Preventative Services Task Force (Wallace et al., 2015; Siu et al. 2015) </vt:lpstr>
      <vt:lpstr>CATALISE consortium  (Bishop et al., 2016):</vt:lpstr>
      <vt:lpstr>Is screening for older (school-aged) children more accurate?</vt:lpstr>
      <vt:lpstr>Helland et al. (2009)</vt:lpstr>
      <vt:lpstr>Helland et al. (2009)</vt:lpstr>
      <vt:lpstr>Taking base rates into account</vt:lpstr>
      <vt:lpstr>Klem et al. (2015)</vt:lpstr>
      <vt:lpstr>PowerPoint Presentation</vt:lpstr>
      <vt:lpstr>Wilson &amp; Jungner (1968) (classic epidemiology text)</vt:lpstr>
      <vt:lpstr>Does screening (at 2) lead to better outcomes for children? </vt:lpstr>
      <vt:lpstr>PowerPoint Presentation</vt:lpstr>
      <vt:lpstr>PowerPoint Presentation</vt:lpstr>
      <vt:lpstr>Longer term follow-up of similar programmes</vt:lpstr>
      <vt:lpstr>When screening works…</vt:lpstr>
      <vt:lpstr>Universal phonics check-uk</vt:lpstr>
      <vt:lpstr>Take home messages</vt:lpstr>
      <vt:lpstr>PowerPoint Presentation</vt:lpstr>
      <vt:lpstr>BREAK!</vt:lpstr>
      <vt:lpstr>Purposes of In-depth assessment</vt:lpstr>
      <vt:lpstr>Diagnostic assessment</vt:lpstr>
      <vt:lpstr>Diagnostic assessment</vt:lpstr>
      <vt:lpstr>(Developmental) Language Disorder – DSM5 (APA 2013)</vt:lpstr>
      <vt:lpstr>PowerPoint Presentation</vt:lpstr>
      <vt:lpstr>Case history</vt:lpstr>
      <vt:lpstr>Standardised assessment</vt:lpstr>
      <vt:lpstr>Standardised assessment – things to check</vt:lpstr>
      <vt:lpstr>PowerPoint Presentation</vt:lpstr>
      <vt:lpstr>Assessing functional impairment</vt:lpstr>
      <vt:lpstr>PowerPoint Presentation</vt:lpstr>
      <vt:lpstr>Summarising the diagnostic assessment process</vt:lpstr>
      <vt:lpstr>Establishing a baseline</vt:lpstr>
      <vt:lpstr>PowerPoint Presentation</vt:lpstr>
      <vt:lpstr>PowerPoint Presentation</vt:lpstr>
      <vt:lpstr>Purposes of In-depth assessment</vt:lpstr>
      <vt:lpstr>Should you use standardised tests to evaluate intervention?</vt:lpstr>
      <vt:lpstr>Using Effect sizes to measure language growth </vt:lpstr>
      <vt:lpstr>Case study 1: Freya</vt:lpstr>
      <vt:lpstr>For Freya</vt:lpstr>
      <vt:lpstr>Case study 2: Jonas</vt:lpstr>
      <vt:lpstr>For Jonas</vt:lpstr>
      <vt:lpstr>summary</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Why screening for language disorder is not recommended</dc:title>
  <dc:creator>def</dc:creator>
  <cp:lastModifiedBy>def</cp:lastModifiedBy>
  <cp:revision>80</cp:revision>
  <dcterms:created xsi:type="dcterms:W3CDTF">2018-11-18T06:25:39Z</dcterms:created>
  <dcterms:modified xsi:type="dcterms:W3CDTF">2020-03-05T05:36:33Z</dcterms:modified>
</cp:coreProperties>
</file>