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256" r:id="rId2"/>
    <p:sldId id="299" r:id="rId3"/>
    <p:sldId id="300" r:id="rId4"/>
    <p:sldId id="301" r:id="rId5"/>
    <p:sldId id="302" r:id="rId6"/>
    <p:sldId id="303" r:id="rId7"/>
    <p:sldId id="309" r:id="rId8"/>
    <p:sldId id="306" r:id="rId9"/>
    <p:sldId id="307" r:id="rId10"/>
    <p:sldId id="308" r:id="rId11"/>
    <p:sldId id="326" r:id="rId12"/>
    <p:sldId id="327" r:id="rId13"/>
    <p:sldId id="328" r:id="rId14"/>
    <p:sldId id="329" r:id="rId15"/>
    <p:sldId id="333" r:id="rId16"/>
    <p:sldId id="334" r:id="rId17"/>
    <p:sldId id="310" r:id="rId18"/>
    <p:sldId id="335" r:id="rId19"/>
    <p:sldId id="336" r:id="rId20"/>
    <p:sldId id="337" r:id="rId21"/>
    <p:sldId id="338" r:id="rId22"/>
    <p:sldId id="339" r:id="rId23"/>
    <p:sldId id="340" r:id="rId24"/>
    <p:sldId id="325" r:id="rId25"/>
    <p:sldId id="319" r:id="rId26"/>
    <p:sldId id="320" r:id="rId27"/>
    <p:sldId id="312" r:id="rId28"/>
    <p:sldId id="313" r:id="rId29"/>
    <p:sldId id="314" r:id="rId30"/>
    <p:sldId id="317" r:id="rId31"/>
    <p:sldId id="316" r:id="rId32"/>
    <p:sldId id="318" r:id="rId33"/>
    <p:sldId id="341" r:id="rId34"/>
    <p:sldId id="343" r:id="rId35"/>
    <p:sldId id="342" r:id="rId36"/>
    <p:sldId id="344" r:id="rId37"/>
    <p:sldId id="345" r:id="rId38"/>
    <p:sldId id="365" r:id="rId39"/>
    <p:sldId id="322" r:id="rId40"/>
    <p:sldId id="346" r:id="rId41"/>
    <p:sldId id="347" r:id="rId42"/>
    <p:sldId id="350" r:id="rId43"/>
    <p:sldId id="353" r:id="rId44"/>
    <p:sldId id="348" r:id="rId45"/>
    <p:sldId id="356" r:id="rId46"/>
    <p:sldId id="357" r:id="rId47"/>
    <p:sldId id="358" r:id="rId48"/>
    <p:sldId id="360" r:id="rId49"/>
    <p:sldId id="349" r:id="rId50"/>
    <p:sldId id="352" r:id="rId51"/>
    <p:sldId id="361" r:id="rId52"/>
    <p:sldId id="362" r:id="rId53"/>
    <p:sldId id="363" r:id="rId54"/>
    <p:sldId id="364" r:id="rId55"/>
    <p:sldId id="354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urtenay\Documents\WordLearn\WL_Jan2010\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urtenay\Documents\WordLearn\WL_Jan2010\pfix_jan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64137728249822"/>
          <c:y val="5.5179965374697208E-2"/>
          <c:w val="0.7432784990028376"/>
          <c:h val="0.83545911939623962"/>
        </c:manualLayout>
      </c:layout>
      <c:lineChart>
        <c:grouping val="standard"/>
        <c:varyColors val="0"/>
        <c:ser>
          <c:idx val="0"/>
          <c:order val="0"/>
          <c:tx>
            <c:strRef>
              <c:f>Sheet1!$C$13</c:f>
              <c:strCache>
                <c:ptCount val="1"/>
                <c:pt idx="0">
                  <c:v>ASD</c:v>
                </c:pt>
              </c:strCache>
            </c:strRef>
          </c:tx>
          <c:spPr>
            <a:ln w="19050" cap="rnd" cmpd="sng" algn="ctr">
              <a:solidFill>
                <a:schemeClr val="accent4">
                  <a:shade val="76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4">
                  <a:shade val="76000"/>
                </a:schemeClr>
              </a:solidFill>
              <a:ln w="6350" cap="flat" cmpd="sng" algn="ctr">
                <a:solidFill>
                  <a:schemeClr val="accent4">
                    <a:shade val="76000"/>
                  </a:schemeClr>
                </a:solidFill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solidFill>
                <a:schemeClr val="tx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</c:errBars>
          <c:cat>
            <c:numRef>
              <c:f>Sheet1!$D$12:$I$12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Sheet1!$D$13:$I$13</c:f>
              <c:numCache>
                <c:formatCode>####.0000</c:formatCode>
                <c:ptCount val="6"/>
                <c:pt idx="0">
                  <c:v>0.32692307692307704</c:v>
                </c:pt>
                <c:pt idx="1">
                  <c:v>0.6346153846153848</c:v>
                </c:pt>
                <c:pt idx="2">
                  <c:v>0.86538461538461553</c:v>
                </c:pt>
                <c:pt idx="3">
                  <c:v>0.76923076923076916</c:v>
                </c:pt>
                <c:pt idx="4">
                  <c:v>0.82692307692307732</c:v>
                </c:pt>
                <c:pt idx="5">
                  <c:v>0.84615384615384626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EF-4217-82C1-743BAA78372F}"/>
            </c:ext>
          </c:extLst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TD</c:v>
                </c:pt>
              </c:strCache>
            </c:strRef>
          </c:tx>
          <c:spPr>
            <a:ln w="19050" cap="rnd" cmpd="sng" algn="ctr">
              <a:solidFill>
                <a:schemeClr val="accent4">
                  <a:tint val="77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4">
                  <a:tint val="77000"/>
                </a:schemeClr>
              </a:solidFill>
              <a:ln w="6350" cap="flat" cmpd="sng" algn="ctr">
                <a:solidFill>
                  <a:schemeClr val="accent4">
                    <a:tint val="77000"/>
                  </a:schemeClr>
                </a:solidFill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solidFill>
                <a:schemeClr val="tx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</c:errBars>
          <c:cat>
            <c:numRef>
              <c:f>Sheet1!$D$12:$I$12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Sheet1!$D$14:$I$14</c:f>
              <c:numCache>
                <c:formatCode>####.0000</c:formatCode>
                <c:ptCount val="6"/>
                <c:pt idx="0">
                  <c:v>0.3461538461538462</c:v>
                </c:pt>
                <c:pt idx="1">
                  <c:v>0.6923076923076924</c:v>
                </c:pt>
                <c:pt idx="2">
                  <c:v>0.88461538461538458</c:v>
                </c:pt>
                <c:pt idx="3">
                  <c:v>0.76923076923076927</c:v>
                </c:pt>
                <c:pt idx="4">
                  <c:v>0.73076923076923084</c:v>
                </c:pt>
                <c:pt idx="5">
                  <c:v>0.82692307692307709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EF-4217-82C1-743BAA783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445976"/>
        <c:axId val="251446368"/>
      </c:lineChart>
      <c:catAx>
        <c:axId val="251445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Trial Number</a:t>
                </a:r>
              </a:p>
            </c:rich>
          </c:tx>
          <c:layout>
            <c:manualLayout>
              <c:xMode val="edge"/>
              <c:yMode val="edge"/>
              <c:x val="0.40906068481920144"/>
              <c:y val="0.932931349680594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446368"/>
        <c:crosses val="autoZero"/>
        <c:auto val="1"/>
        <c:lblAlgn val="ctr"/>
        <c:lblOffset val="100"/>
        <c:noMultiLvlLbl val="0"/>
      </c:catAx>
      <c:valAx>
        <c:axId val="251446368"/>
        <c:scaling>
          <c:orientation val="minMax"/>
          <c:max val="1"/>
          <c:min val="0.2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Proportion Correct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#.0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445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'sums and graphs'!$B$26</c:f>
              <c:strCache>
                <c:ptCount val="1"/>
                <c:pt idx="0">
                  <c:v>ASD</c:v>
                </c:pt>
              </c:strCache>
            </c:strRef>
          </c:tx>
          <c:cat>
            <c:numRef>
              <c:f>'sums and graphs'!$C$25:$I$25</c:f>
              <c:numCache>
                <c:formatCode>General</c:formatCode>
                <c:ptCount val="7"/>
                <c:pt idx="0">
                  <c:v>500</c:v>
                </c:pt>
                <c:pt idx="1">
                  <c:v>2500</c:v>
                </c:pt>
                <c:pt idx="2">
                  <c:v>3000</c:v>
                </c:pt>
                <c:pt idx="4">
                  <c:v>500</c:v>
                </c:pt>
                <c:pt idx="5">
                  <c:v>2500</c:v>
                </c:pt>
                <c:pt idx="6">
                  <c:v>3000</c:v>
                </c:pt>
              </c:numCache>
            </c:numRef>
          </c:cat>
          <c:val>
            <c:numRef>
              <c:f>'sums and graphs'!$C$26:$I$26</c:f>
              <c:numCache>
                <c:formatCode>0.00</c:formatCode>
                <c:ptCount val="7"/>
                <c:pt idx="0">
                  <c:v>5.7268675121377642E-2</c:v>
                </c:pt>
                <c:pt idx="1">
                  <c:v>3.2189552811034049E-2</c:v>
                </c:pt>
                <c:pt idx="2">
                  <c:v>9.026023841167817E-3</c:v>
                </c:pt>
                <c:pt idx="4">
                  <c:v>5.9774098958723383E-2</c:v>
                </c:pt>
                <c:pt idx="5">
                  <c:v>5.6632945327295431E-2</c:v>
                </c:pt>
                <c:pt idx="6">
                  <c:v>2.2578699329800524E-2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0A-4E21-AC78-5AB9C410ABE8}"/>
            </c:ext>
          </c:extLst>
        </c:ser>
        <c:ser>
          <c:idx val="1"/>
          <c:order val="1"/>
          <c:tx>
            <c:strRef>
              <c:f>'sums and graphs'!$B$27</c:f>
              <c:strCache>
                <c:ptCount val="1"/>
                <c:pt idx="0">
                  <c:v>TD</c:v>
                </c:pt>
              </c:strCache>
            </c:strRef>
          </c:tx>
          <c:cat>
            <c:numRef>
              <c:f>'sums and graphs'!$C$25:$I$25</c:f>
              <c:numCache>
                <c:formatCode>General</c:formatCode>
                <c:ptCount val="7"/>
                <c:pt idx="0">
                  <c:v>500</c:v>
                </c:pt>
                <c:pt idx="1">
                  <c:v>2500</c:v>
                </c:pt>
                <c:pt idx="2">
                  <c:v>3000</c:v>
                </c:pt>
                <c:pt idx="4">
                  <c:v>500</c:v>
                </c:pt>
                <c:pt idx="5">
                  <c:v>2500</c:v>
                </c:pt>
                <c:pt idx="6">
                  <c:v>3000</c:v>
                </c:pt>
              </c:numCache>
            </c:numRef>
          </c:cat>
          <c:val>
            <c:numRef>
              <c:f>'sums and graphs'!$C$27:$I$27</c:f>
              <c:numCache>
                <c:formatCode>0.00</c:formatCode>
                <c:ptCount val="7"/>
                <c:pt idx="0">
                  <c:v>7.0868508392664065E-2</c:v>
                </c:pt>
                <c:pt idx="1">
                  <c:v>4.0902070141643258E-2</c:v>
                </c:pt>
                <c:pt idx="2">
                  <c:v>6.3216675660453777E-3</c:v>
                </c:pt>
                <c:pt idx="4">
                  <c:v>7.7836806842672981E-2</c:v>
                </c:pt>
                <c:pt idx="5">
                  <c:v>0.106411956204525</c:v>
                </c:pt>
                <c:pt idx="6">
                  <c:v>5.8826718716113663E-3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0A-4E21-AC78-5AB9C410A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647384"/>
        <c:axId val="251647776"/>
      </c:lineChart>
      <c:catAx>
        <c:axId val="251647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Window (ms)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51647776"/>
        <c:crosses val="autoZero"/>
        <c:auto val="1"/>
        <c:lblAlgn val="ctr"/>
        <c:lblOffset val="100"/>
        <c:noMultiLvlLbl val="0"/>
      </c:catAx>
      <c:valAx>
        <c:axId val="251647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Summed proportion of fixations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51647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2EA0E-FB23-4349-AAE9-EBB519A3E59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B27D1-96F0-46BB-BF70-013B293F2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3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5ECDC5-D53F-47DA-853D-26909C3AC39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47% of her total sample scored within the impaired range (more than 2SD below the mean) on an omnibus test of language ability (CELF).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These children also had characteristic impairments on measures that have been hailed as ‘clinical markers’ of SLI. These include omission of past tense and 3</a:t>
            </a:r>
            <a:r>
              <a:rPr lang="en-GB" baseline="30000" smtClean="0"/>
              <a:t>rd</a:t>
            </a:r>
            <a:r>
              <a:rPr lang="en-GB" smtClean="0"/>
              <a:t> singular verb morphology; and poor performance on a test of non-sense word repetition.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9196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8640" lvl="1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en-US" sz="1800" dirty="0"/>
              <a:t>eyes which slant upwards</a:t>
            </a:r>
          </a:p>
          <a:p>
            <a:pPr marL="548640" lvl="1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en-US" sz="1800" dirty="0"/>
              <a:t>small ears</a:t>
            </a:r>
          </a:p>
          <a:p>
            <a:pPr marL="548640" lvl="1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en-US" sz="1800" dirty="0"/>
              <a:t>protruding tongue</a:t>
            </a:r>
          </a:p>
          <a:p>
            <a:pPr marL="548640" lvl="1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en-US" sz="1800" dirty="0"/>
              <a:t>white spots on the iris, known as </a:t>
            </a:r>
            <a:r>
              <a:rPr lang="en-US" sz="1800" dirty="0" err="1"/>
              <a:t>Brushfield</a:t>
            </a:r>
            <a:r>
              <a:rPr lang="en-US" sz="1800" dirty="0"/>
              <a:t> spots</a:t>
            </a:r>
          </a:p>
          <a:p>
            <a:pPr marL="548640" lvl="1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en-US" sz="1800" dirty="0"/>
              <a:t>short fingers &amp; loose joints</a:t>
            </a:r>
          </a:p>
          <a:p>
            <a:pPr marL="548640" lvl="1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en-GB" sz="1800" dirty="0"/>
              <a:t>loose joints</a:t>
            </a:r>
          </a:p>
          <a:p>
            <a:pPr marL="548640" lvl="1" indent="-274320">
              <a:lnSpc>
                <a:spcPct val="80000"/>
              </a:lnSpc>
              <a:buFont typeface="Wingdings"/>
              <a:buChar char=""/>
              <a:defRPr/>
            </a:pPr>
            <a:r>
              <a:rPr lang="en-GB" sz="1800" dirty="0"/>
              <a:t>shorter stature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0C96-0871-4B86-A735-570CE0BAE41D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23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language better than expected given overall level of IQ – though note when bigger</a:t>
            </a:r>
            <a:r>
              <a:rPr lang="en-GB" baseline="0" dirty="0" smtClean="0"/>
              <a:t> samples employed this discrepancy is not always significant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45B-EC3B-4017-8607-9450B9C975A4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36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‘Striking’ differences between SLI (score within normal limits on non-verbal measures) language and WMS language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45B-EC3B-4017-8607-9450B9C975A4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92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about 7 years</a:t>
            </a:r>
          </a:p>
          <a:p>
            <a:r>
              <a:rPr lang="en-GB" dirty="0" smtClean="0"/>
              <a:t>All ASD in</a:t>
            </a:r>
            <a:r>
              <a:rPr lang="en-GB" baseline="0" dirty="0" smtClean="0"/>
              <a:t> mainstream education, receiving varying degrees of specialist support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24B2B-2CFB-4548-B75C-86B95D23A05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04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9232D-9197-457F-9856-FE4201A78A8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First exposure to novel word occurred in a neutral context. Here, there is an equal probability of these three items being a ‘kellow’</a:t>
            </a:r>
          </a:p>
          <a:p>
            <a:pPr eaLnBrk="1" hangingPunct="1"/>
            <a:r>
              <a:rPr lang="en-GB" smtClean="0"/>
              <a:t>On the biased trials, the head/eye gaze cue should constrain the child’s choice to the object the woman is gazing at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510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5AF769-6EE9-4954-B1D7-C59DD198DAA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/>
              <a:t>Your study so describe it how you like!</a:t>
            </a:r>
          </a:p>
        </p:txBody>
      </p:sp>
    </p:spTree>
    <p:extLst>
      <p:ext uri="{BB962C8B-B14F-4D97-AF65-F5344CB8AC3E}">
        <p14:creationId xmlns:p14="http://schemas.microsoft.com/office/powerpoint/2010/main" val="285247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Only two RCTs for this population and the quality of the evidence was very poor (Largely due to blinding of assessors and risk of contamination from control to treat groups)</a:t>
            </a:r>
          </a:p>
          <a:p>
            <a:endParaRPr lang="en-GB" dirty="0"/>
          </a:p>
          <a:p>
            <a:r>
              <a:rPr lang="en-GB" dirty="0" smtClean="0"/>
              <a:t>Studies were very different:</a:t>
            </a:r>
          </a:p>
          <a:p>
            <a:endParaRPr lang="en-GB" dirty="0"/>
          </a:p>
          <a:p>
            <a:r>
              <a:rPr lang="en-GB" dirty="0" err="1" smtClean="0"/>
              <a:t>Howlin</a:t>
            </a:r>
            <a:r>
              <a:rPr lang="en-GB" dirty="0" smtClean="0"/>
              <a:t> et al. looked at PECS – AAC system. Intervention occurred at school and included children ages 4-11 years</a:t>
            </a:r>
          </a:p>
          <a:p>
            <a:endParaRPr lang="en-GB" dirty="0"/>
          </a:p>
          <a:p>
            <a:r>
              <a:rPr lang="en-GB" dirty="0" err="1" smtClean="0"/>
              <a:t>Sillers</a:t>
            </a:r>
            <a:r>
              <a:rPr lang="en-GB" dirty="0" smtClean="0"/>
              <a:t> et al. = Focused playtime intervention, parent-mediated in child’s home for under-6s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27D1-96F0-46BB-BF70-013B293F246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2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26 studies</a:t>
            </a:r>
          </a:p>
          <a:p>
            <a:r>
              <a:rPr lang="en-GB" dirty="0" smtClean="0"/>
              <a:t>1738 participants, average age 3.3 years</a:t>
            </a:r>
          </a:p>
          <a:p>
            <a:endParaRPr lang="en-GB" dirty="0" smtClean="0"/>
          </a:p>
          <a:p>
            <a:r>
              <a:rPr lang="en-GB" dirty="0" smtClean="0"/>
              <a:t>Included both RCTs and quasi-experimental (control group, but no randomisation)</a:t>
            </a:r>
          </a:p>
          <a:p>
            <a:endParaRPr lang="en-GB" dirty="0" smtClean="0"/>
          </a:p>
          <a:p>
            <a:r>
              <a:rPr lang="en-GB" dirty="0" smtClean="0"/>
              <a:t>Many have co-morbid intellectual disabilities, but no indication of how this associates with treatment outcome</a:t>
            </a:r>
          </a:p>
          <a:p>
            <a:endParaRPr lang="en-GB" dirty="0" smtClean="0"/>
          </a:p>
          <a:p>
            <a:r>
              <a:rPr lang="en-GB" dirty="0" smtClean="0"/>
              <a:t>Highly variable dosage ranging from less than 1 to more than 30 hours per week, some for 52 weeks in total!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27D1-96F0-46BB-BF70-013B293F246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1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~half of the studies show no effect</a:t>
            </a:r>
          </a:p>
          <a:p>
            <a:r>
              <a:rPr lang="en-GB" dirty="0" smtClean="0"/>
              <a:t>Biggest ES when wait-list group is comparison group – no differences when alternative therapy/TAU is the comparison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24B2B-2CFB-4548-B75C-86B95D23A05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30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2287CA-B37C-4710-AB38-533700C4715F}" type="slidenum">
              <a:rPr lang="en-GB" smtClean="0">
                <a:latin typeface="Times New Roman" pitchFamily="18" charset="0"/>
              </a:rPr>
              <a:pPr eaLnBrk="1" hangingPunct="1"/>
              <a:t>25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Currently there are two main diagnostic systems the DMS which is the American psychiatric association so is mostly used in the US and the ICD-10 used more so in Europe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In the DSM system there are 3 subtypes of ADHD-predominantly hyperactive/impulsive, predominantly inattentive and combined type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Inattention is the most stable trait over time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Hip and imp are strongly correlated with ODD and CD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ICD-10 = Hyperkinetic disorder – all three components must be present</a:t>
            </a:r>
          </a:p>
          <a:p>
            <a:pPr eaLnBrk="1" hangingPunct="1"/>
            <a:r>
              <a:rPr lang="en-GB" smtClean="0"/>
              <a:t>Combined subtype: marked response to stimulant medication, poor response to behavioural treatments; more likely to be associated with co-morbid disorders such as LI and motor difficulties</a:t>
            </a:r>
          </a:p>
        </p:txBody>
      </p:sp>
    </p:spTree>
    <p:extLst>
      <p:ext uri="{BB962C8B-B14F-4D97-AF65-F5344CB8AC3E}">
        <p14:creationId xmlns:p14="http://schemas.microsoft.com/office/powerpoint/2010/main" val="342402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85B730-DF4C-404C-BD29-DF852AC65383}" type="slidenum">
              <a:rPr lang="en-GB" smtClean="0">
                <a:latin typeface="Times New Roman" pitchFamily="18" charset="0"/>
              </a:rPr>
              <a:pPr eaLnBrk="1" hangingPunct="1"/>
              <a:t>26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in small groups – take a look at some checklists</a:t>
            </a:r>
          </a:p>
        </p:txBody>
      </p:sp>
    </p:spTree>
    <p:extLst>
      <p:ext uri="{BB962C8B-B14F-4D97-AF65-F5344CB8AC3E}">
        <p14:creationId xmlns:p14="http://schemas.microsoft.com/office/powerpoint/2010/main" val="277240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18EF-0847-43DA-91F8-E86396318AC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6206-99FD-4B98-B06F-C20EE3AE2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171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18EF-0847-43DA-91F8-E86396318AC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6206-99FD-4B98-B06F-C20EE3AE2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0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18EF-0847-43DA-91F8-E86396318AC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6206-99FD-4B98-B06F-C20EE3AE2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5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18EF-0847-43DA-91F8-E86396318AC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6206-99FD-4B98-B06F-C20EE3AE2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14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18EF-0847-43DA-91F8-E86396318AC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6206-99FD-4B98-B06F-C20EE3AE2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07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18EF-0847-43DA-91F8-E86396318AC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6206-99FD-4B98-B06F-C20EE3AE2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43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18EF-0847-43DA-91F8-E86396318AC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6206-99FD-4B98-B06F-C20EE3AE2E4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5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18EF-0847-43DA-91F8-E86396318AC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6206-99FD-4B98-B06F-C20EE3AE2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11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18EF-0847-43DA-91F8-E86396318AC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6206-99FD-4B98-B06F-C20EE3AE2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18EF-0847-43DA-91F8-E86396318AC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6206-99FD-4B98-B06F-C20EE3AE2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38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7CA18EF-0847-43DA-91F8-E86396318AC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6206-99FD-4B98-B06F-C20EE3AE2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2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7CA18EF-0847-43DA-91F8-E86396318AC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B986206-99FD-4B98-B06F-C20EE3AE2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5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wlKOmMMJFk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fif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iris.ucl.ac.uk/iris/publication/1719762/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mSii88rQoc" TargetMode="External"/><Relationship Id="rId2" Type="http://schemas.openxmlformats.org/officeDocument/2006/relationships/hyperlink" Target="https://www.youtube.com/watch?v=kjXcAqRBns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LVbqu7V0_0E&amp;feature=related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Language profiles in other developmental conditions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Professor Courtenay </a:t>
            </a:r>
            <a:r>
              <a:rPr lang="en-GB" dirty="0" err="1" smtClean="0"/>
              <a:t>Norbury</a:t>
            </a:r>
            <a:endParaRPr lang="en-GB" dirty="0" smtClean="0"/>
          </a:p>
          <a:p>
            <a:r>
              <a:rPr lang="en-GB" dirty="0" smtClean="0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99592" y="1052736"/>
            <a:ext cx="8064896" cy="498658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r>
              <a:rPr lang="en-GB" sz="2800" dirty="0" smtClean="0"/>
              <a:t>many verbal autistic children are very </a:t>
            </a:r>
            <a:r>
              <a:rPr lang="en-GB" sz="2800" dirty="0"/>
              <a:t>good at learning and retaining phonological information</a:t>
            </a:r>
          </a:p>
          <a:p>
            <a:pPr lvl="1"/>
            <a:r>
              <a:rPr lang="en-GB" sz="2400" dirty="0"/>
              <a:t>informs facility of these children to learn from text? (Lucas &amp; </a:t>
            </a:r>
            <a:r>
              <a:rPr lang="en-GB" sz="2400" dirty="0" err="1"/>
              <a:t>Norbury</a:t>
            </a:r>
            <a:r>
              <a:rPr lang="en-GB" sz="2400" dirty="0"/>
              <a:t>, 2013)</a:t>
            </a:r>
          </a:p>
          <a:p>
            <a:r>
              <a:rPr lang="en-GB" sz="2600" dirty="0"/>
              <a:t>strong prediction that </a:t>
            </a:r>
            <a:r>
              <a:rPr lang="en-GB" sz="2600" dirty="0" smtClean="0"/>
              <a:t>autistic children </a:t>
            </a:r>
            <a:r>
              <a:rPr lang="en-GB" sz="2600" dirty="0"/>
              <a:t>with </a:t>
            </a:r>
            <a:r>
              <a:rPr lang="en-GB" sz="2600" dirty="0" smtClean="0"/>
              <a:t>language impairment </a:t>
            </a:r>
            <a:r>
              <a:rPr lang="en-GB" sz="2600" dirty="0"/>
              <a:t>will have additional phonological </a:t>
            </a:r>
            <a:r>
              <a:rPr lang="en-GB" sz="2600" dirty="0" smtClean="0"/>
              <a:t>deficits</a:t>
            </a:r>
          </a:p>
          <a:p>
            <a:pPr lvl="2"/>
            <a:r>
              <a:rPr lang="en-GB" sz="2000" dirty="0"/>
              <a:t>e</a:t>
            </a:r>
            <a:r>
              <a:rPr lang="en-GB" sz="2000" dirty="0" smtClean="0"/>
              <a:t>xtending to speech motor deficits in children with minimal language? (Saul &amp; </a:t>
            </a:r>
            <a:r>
              <a:rPr lang="en-GB" sz="2000" dirty="0" err="1" smtClean="0"/>
              <a:t>Norbury</a:t>
            </a:r>
            <a:r>
              <a:rPr lang="en-GB" sz="2000" dirty="0" smtClean="0"/>
              <a:t>, 2020)</a:t>
            </a:r>
            <a:endParaRPr lang="en-GB" sz="2000" dirty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61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>
            <a:endCxn id="12" idx="1"/>
          </p:cNvCxnSpPr>
          <p:nvPr/>
        </p:nvCxnSpPr>
        <p:spPr>
          <a:xfrm flipV="1">
            <a:off x="1655676" y="3374125"/>
            <a:ext cx="4788531" cy="8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44207" y="3050959"/>
            <a:ext cx="120613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autistic symptoms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01970" y="1052737"/>
            <a:ext cx="0" cy="42484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95736" y="5382592"/>
            <a:ext cx="464451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language impairment </a:t>
            </a:r>
          </a:p>
          <a:p>
            <a:pPr algn="ctr"/>
            <a:r>
              <a:rPr lang="en-GB" dirty="0"/>
              <a:t>(standard tests of vocabulary and sentence processing)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0012" y="1970838"/>
            <a:ext cx="261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autism: language ‘normal’ (ALN)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0012" y="4023066"/>
            <a:ext cx="297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autism: language ‘impaired’ (ALI)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55676" y="1866043"/>
            <a:ext cx="221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typically developing (TD)</a:t>
            </a:r>
          </a:p>
        </p:txBody>
      </p:sp>
      <p:sp>
        <p:nvSpPr>
          <p:cNvPr id="2" name="Rectangle 1"/>
          <p:cNvSpPr/>
          <p:nvPr/>
        </p:nvSpPr>
        <p:spPr>
          <a:xfrm>
            <a:off x="4517994" y="1484785"/>
            <a:ext cx="3132349" cy="33483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5" name="TextBox 14"/>
          <p:cNvSpPr txBox="1"/>
          <p:nvPr/>
        </p:nvSpPr>
        <p:spPr>
          <a:xfrm>
            <a:off x="1331640" y="4036840"/>
            <a:ext cx="297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Developmental language disorder (DLD)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8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>
            <a:off x="1655676" y="3374994"/>
            <a:ext cx="502255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83391" y="2901450"/>
            <a:ext cx="126398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autistic symptoms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01970" y="1052737"/>
            <a:ext cx="0" cy="44146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95737" y="5467414"/>
            <a:ext cx="4644515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language impairment </a:t>
            </a:r>
          </a:p>
          <a:p>
            <a:pPr algn="ctr"/>
            <a:r>
              <a:rPr lang="en-GB" sz="1600" dirty="0"/>
              <a:t>(standard tests of vocabulary and sentence processing)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0012" y="1970838"/>
            <a:ext cx="261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autism: language ‘normal’ (ALN)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0012" y="4023066"/>
            <a:ext cx="297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autism: language ‘impaired’ (ALI)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31640" y="1960183"/>
            <a:ext cx="253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typically developing (TD)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1640" y="4036840"/>
            <a:ext cx="297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Developmental language disorder (DLD)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331640" y="3535707"/>
            <a:ext cx="6318702" cy="12974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6700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3"/>
          <p:cNvGrpSpPr>
            <a:grpSpLocks/>
          </p:cNvGrpSpPr>
          <p:nvPr/>
        </p:nvGrpSpPr>
        <p:grpSpPr bwMode="auto">
          <a:xfrm>
            <a:off x="395288" y="1844675"/>
            <a:ext cx="3384550" cy="2879725"/>
            <a:chOff x="2260211" y="4174421"/>
            <a:chExt cx="1897984" cy="2019273"/>
          </a:xfrm>
        </p:grpSpPr>
        <p:sp>
          <p:nvSpPr>
            <p:cNvPr id="74759" name="AutoShape 110"/>
            <p:cNvSpPr>
              <a:spLocks noChangeArrowheads="1"/>
            </p:cNvSpPr>
            <p:nvPr/>
          </p:nvSpPr>
          <p:spPr bwMode="auto">
            <a:xfrm>
              <a:off x="2260211" y="4174421"/>
              <a:ext cx="1897984" cy="2019273"/>
            </a:xfrm>
            <a:prstGeom prst="roundRect">
              <a:avLst>
                <a:gd name="adj" fmla="val 8116"/>
              </a:avLst>
            </a:prstGeom>
            <a:solidFill>
              <a:schemeClr val="bg1"/>
            </a:solidFill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Arial" panose="020B0604020202020204" pitchFamily="34" charset="0"/>
              </a:endParaRPr>
            </a:p>
          </p:txBody>
        </p:sp>
        <p:graphicFrame>
          <p:nvGraphicFramePr>
            <p:cNvPr id="74760" name="Object 3"/>
            <p:cNvGraphicFramePr>
              <a:graphicFrameLocks noChangeAspect="1"/>
            </p:cNvGraphicFramePr>
            <p:nvPr/>
          </p:nvGraphicFramePr>
          <p:xfrm>
            <a:off x="2623655" y="4381526"/>
            <a:ext cx="1282700" cy="151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Clip" r:id="rId3" imgW="1821485" imgH="1771193" progId="">
                    <p:embed/>
                  </p:oleObj>
                </mc:Choice>
                <mc:Fallback>
                  <p:oleObj name="Clip" r:id="rId3" imgW="1821485" imgH="1771193" progId="">
                    <p:embed/>
                    <p:pic>
                      <p:nvPicPr>
                        <p:cNvPr id="7476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3655" y="4381526"/>
                          <a:ext cx="1282700" cy="151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755" name="Group 7"/>
          <p:cNvGrpSpPr>
            <a:grpSpLocks/>
          </p:cNvGrpSpPr>
          <p:nvPr/>
        </p:nvGrpSpPr>
        <p:grpSpPr bwMode="auto">
          <a:xfrm>
            <a:off x="5068117" y="1773238"/>
            <a:ext cx="3240088" cy="2951162"/>
            <a:chOff x="679400" y="3543910"/>
            <a:chExt cx="1897984" cy="2019273"/>
          </a:xfrm>
        </p:grpSpPr>
        <p:sp>
          <p:nvSpPr>
            <p:cNvPr id="74757" name="AutoShape 109"/>
            <p:cNvSpPr>
              <a:spLocks noChangeArrowheads="1"/>
            </p:cNvSpPr>
            <p:nvPr/>
          </p:nvSpPr>
          <p:spPr bwMode="auto">
            <a:xfrm>
              <a:off x="679400" y="3543910"/>
              <a:ext cx="1897984" cy="2019273"/>
            </a:xfrm>
            <a:prstGeom prst="roundRect">
              <a:avLst>
                <a:gd name="adj" fmla="val 8116"/>
              </a:avLst>
            </a:prstGeom>
            <a:solidFill>
              <a:schemeClr val="bg1"/>
            </a:solidFill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Arial" panose="020B0604020202020204" pitchFamily="34" charset="0"/>
              </a:endParaRPr>
            </a:p>
          </p:txBody>
        </p:sp>
        <p:graphicFrame>
          <p:nvGraphicFramePr>
            <p:cNvPr id="74758" name="Object 13"/>
            <p:cNvGraphicFramePr>
              <a:graphicFrameLocks noChangeAspect="1"/>
            </p:cNvGraphicFramePr>
            <p:nvPr/>
          </p:nvGraphicFramePr>
          <p:xfrm>
            <a:off x="928510" y="3922524"/>
            <a:ext cx="1435350" cy="1126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Clip" r:id="rId5" imgW="4555402" imgH="3468986" progId="">
                    <p:embed/>
                  </p:oleObj>
                </mc:Choice>
                <mc:Fallback>
                  <p:oleObj name="Clip" r:id="rId5" imgW="4555402" imgH="3468986" progId="">
                    <p:embed/>
                    <p:pic>
                      <p:nvPicPr>
                        <p:cNvPr id="74758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510" y="3922524"/>
                          <a:ext cx="1435350" cy="11269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756" name="TextBox 10"/>
          <p:cNvSpPr txBox="1">
            <a:spLocks noChangeArrowheads="1"/>
          </p:cNvSpPr>
          <p:nvPr/>
        </p:nvSpPr>
        <p:spPr bwMode="auto">
          <a:xfrm>
            <a:off x="2555875" y="5157788"/>
            <a:ext cx="37449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6000">
                <a:latin typeface="Arial" panose="020B0604020202020204" pitchFamily="34" charset="0"/>
              </a:rPr>
              <a:t>coach</a:t>
            </a:r>
          </a:p>
        </p:txBody>
      </p:sp>
      <p:sp>
        <p:nvSpPr>
          <p:cNvPr id="2" name="Rectangle 1"/>
          <p:cNvSpPr/>
          <p:nvPr/>
        </p:nvSpPr>
        <p:spPr>
          <a:xfrm>
            <a:off x="7327920" y="6301043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i="1" dirty="0" err="1">
                <a:latin typeface="Arial" panose="020B0604020202020204" pitchFamily="34" charset="0"/>
              </a:rPr>
              <a:t>Norbury</a:t>
            </a:r>
            <a:r>
              <a:rPr lang="en-GB" altLang="en-US" i="1" dirty="0">
                <a:latin typeface="Arial" panose="020B0604020202020204" pitchFamily="34" charset="0"/>
              </a:rPr>
              <a:t> 2005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288" y="357051"/>
            <a:ext cx="8339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Test of Weak Central Coherence – how do autistic children, with &amp; without language impairment, use linguistic context to solve ambiguous messages?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4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99215" y="324350"/>
            <a:ext cx="4673195" cy="2444976"/>
          </a:xfrm>
          <a:prstGeom prst="wedgeEllipseCallou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bg1"/>
                </a:solidFill>
              </a:rPr>
              <a:t>Bill </a:t>
            </a:r>
            <a:r>
              <a:rPr lang="en-GB" sz="5400" dirty="0">
                <a:solidFill>
                  <a:srgbClr val="FF0000"/>
                </a:solidFill>
              </a:rPr>
              <a:t>saw</a:t>
            </a:r>
            <a:r>
              <a:rPr lang="en-GB" sz="5400" dirty="0">
                <a:solidFill>
                  <a:schemeClr val="bg1"/>
                </a:solidFill>
              </a:rPr>
              <a:t> the COACH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867820" y="620736"/>
            <a:ext cx="3240088" cy="2951162"/>
            <a:chOff x="679400" y="3543910"/>
            <a:chExt cx="1897984" cy="2019273"/>
          </a:xfrm>
        </p:grpSpPr>
        <p:sp>
          <p:nvSpPr>
            <p:cNvPr id="8" name="AutoShape 109"/>
            <p:cNvSpPr>
              <a:spLocks noChangeArrowheads="1"/>
            </p:cNvSpPr>
            <p:nvPr/>
          </p:nvSpPr>
          <p:spPr bwMode="auto">
            <a:xfrm>
              <a:off x="679400" y="3543910"/>
              <a:ext cx="1897984" cy="2019273"/>
            </a:xfrm>
            <a:prstGeom prst="roundRect">
              <a:avLst>
                <a:gd name="adj" fmla="val 8116"/>
              </a:avLst>
            </a:prstGeom>
            <a:solidFill>
              <a:schemeClr val="bg1"/>
            </a:solidFill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Arial" panose="020B0604020202020204" pitchFamily="34" charset="0"/>
              </a:endParaRPr>
            </a:p>
          </p:txBody>
        </p:sp>
        <p:graphicFrame>
          <p:nvGraphicFramePr>
            <p:cNvPr id="9" name="Object 13"/>
            <p:cNvGraphicFramePr>
              <a:graphicFrameLocks noChangeAspect="1"/>
            </p:cNvGraphicFramePr>
            <p:nvPr/>
          </p:nvGraphicFramePr>
          <p:xfrm>
            <a:off x="928510" y="3922524"/>
            <a:ext cx="1435350" cy="1126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name="Clip" r:id="rId3" imgW="4555402" imgH="3468986" progId="">
                    <p:embed/>
                  </p:oleObj>
                </mc:Choice>
                <mc:Fallback>
                  <p:oleObj name="Clip" r:id="rId3" imgW="4555402" imgH="3468986" progId="">
                    <p:embed/>
                    <p:pic>
                      <p:nvPicPr>
                        <p:cNvPr id="74758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510" y="3922524"/>
                          <a:ext cx="1435350" cy="11269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Oval Callout 9"/>
          <p:cNvSpPr/>
          <p:nvPr/>
        </p:nvSpPr>
        <p:spPr>
          <a:xfrm>
            <a:off x="499215" y="3374506"/>
            <a:ext cx="4912217" cy="2841866"/>
          </a:xfrm>
          <a:prstGeom prst="wedgeEllipseCallou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/>
              <a:t>Bill </a:t>
            </a:r>
            <a:r>
              <a:rPr lang="en-GB" sz="5400" dirty="0">
                <a:solidFill>
                  <a:srgbClr val="FF0000"/>
                </a:solidFill>
              </a:rPr>
              <a:t>listened</a:t>
            </a:r>
            <a:r>
              <a:rPr lang="en-GB" sz="5400" dirty="0"/>
              <a:t> to the COACH</a:t>
            </a: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4867820" y="3673476"/>
            <a:ext cx="3384550" cy="2879725"/>
            <a:chOff x="4768312" y="5456782"/>
            <a:chExt cx="1897984" cy="2019273"/>
          </a:xfrm>
        </p:grpSpPr>
        <p:sp>
          <p:nvSpPr>
            <p:cNvPr id="12" name="AutoShape 110"/>
            <p:cNvSpPr>
              <a:spLocks noChangeArrowheads="1"/>
            </p:cNvSpPr>
            <p:nvPr/>
          </p:nvSpPr>
          <p:spPr bwMode="auto">
            <a:xfrm>
              <a:off x="4768312" y="5456782"/>
              <a:ext cx="1897984" cy="2019273"/>
            </a:xfrm>
            <a:prstGeom prst="roundRect">
              <a:avLst>
                <a:gd name="adj" fmla="val 8116"/>
              </a:avLst>
            </a:prstGeom>
            <a:solidFill>
              <a:schemeClr val="bg1"/>
            </a:solidFill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Arial" panose="020B0604020202020204" pitchFamily="34" charset="0"/>
              </a:endParaRPr>
            </a:p>
          </p:txBody>
        </p:sp>
        <p:graphicFrame>
          <p:nvGraphicFramePr>
            <p:cNvPr id="1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1542028"/>
                </p:ext>
              </p:extLst>
            </p:nvPr>
          </p:nvGraphicFramePr>
          <p:xfrm>
            <a:off x="5075954" y="5656732"/>
            <a:ext cx="1282700" cy="151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Clip" r:id="rId5" imgW="1821485" imgH="1771193" progId="">
                    <p:embed/>
                  </p:oleObj>
                </mc:Choice>
                <mc:Fallback>
                  <p:oleObj name="Clip" r:id="rId5" imgW="1821485" imgH="1771193" progId="">
                    <p:embed/>
                    <p:pic>
                      <p:nvPicPr>
                        <p:cNvPr id="7476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5954" y="5656732"/>
                          <a:ext cx="1282700" cy="151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1541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9050"/>
            <a:ext cx="851535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Integrating information in context depends on good language!</a:t>
            </a:r>
            <a:endParaRPr lang="en-US" altLang="en-US" dirty="0" smtClean="0"/>
          </a:p>
        </p:txBody>
      </p:sp>
      <p:graphicFrame>
        <p:nvGraphicFramePr>
          <p:cNvPr id="822388" name="Object 11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630002"/>
              </p:ext>
            </p:extLst>
          </p:nvPr>
        </p:nvGraphicFramePr>
        <p:xfrm>
          <a:off x="4089336" y="3216730"/>
          <a:ext cx="489585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Worksheet" r:id="rId4" imgW="4896002" imgH="2295449" progId="Excel.Sheet.8">
                  <p:embed/>
                </p:oleObj>
              </mc:Choice>
              <mc:Fallback>
                <p:oleObj name="Worksheet" r:id="rId4" imgW="4896002" imgH="2295449" progId="Excel.Sheet.8">
                  <p:embed/>
                  <p:pic>
                    <p:nvPicPr>
                      <p:cNvPr id="822388" name="Object 1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336" y="3216730"/>
                        <a:ext cx="4895850" cy="2295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876" name="Group 115"/>
          <p:cNvGrpSpPr>
            <a:grpSpLocks/>
          </p:cNvGrpSpPr>
          <p:nvPr/>
        </p:nvGrpSpPr>
        <p:grpSpPr bwMode="auto">
          <a:xfrm>
            <a:off x="214313" y="1609725"/>
            <a:ext cx="4286250" cy="4605338"/>
            <a:chOff x="192" y="1782"/>
            <a:chExt cx="2168" cy="2080"/>
          </a:xfrm>
        </p:grpSpPr>
        <p:grpSp>
          <p:nvGrpSpPr>
            <p:cNvPr id="79880" name="Group 111"/>
            <p:cNvGrpSpPr>
              <a:grpSpLocks/>
            </p:cNvGrpSpPr>
            <p:nvPr/>
          </p:nvGrpSpPr>
          <p:grpSpPr bwMode="auto">
            <a:xfrm>
              <a:off x="372" y="2712"/>
              <a:ext cx="1780" cy="1150"/>
              <a:chOff x="378" y="2448"/>
              <a:chExt cx="1780" cy="1150"/>
            </a:xfrm>
          </p:grpSpPr>
          <p:sp>
            <p:nvSpPr>
              <p:cNvPr id="79884" name="AutoShape 110"/>
              <p:cNvSpPr>
                <a:spLocks noChangeArrowheads="1"/>
              </p:cNvSpPr>
              <p:nvPr/>
            </p:nvSpPr>
            <p:spPr bwMode="auto">
              <a:xfrm>
                <a:off x="1198" y="2686"/>
                <a:ext cx="960" cy="912"/>
              </a:xfrm>
              <a:prstGeom prst="roundRect">
                <a:avLst>
                  <a:gd name="adj" fmla="val 8116"/>
                </a:avLst>
              </a:prstGeom>
              <a:solidFill>
                <a:schemeClr val="bg1"/>
              </a:solidFill>
              <a:ln w="381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GB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9885" name="AutoShape 109"/>
              <p:cNvSpPr>
                <a:spLocks noChangeArrowheads="1"/>
              </p:cNvSpPr>
              <p:nvPr/>
            </p:nvSpPr>
            <p:spPr bwMode="auto">
              <a:xfrm>
                <a:off x="378" y="2448"/>
                <a:ext cx="960" cy="912"/>
              </a:xfrm>
              <a:prstGeom prst="roundRect">
                <a:avLst>
                  <a:gd name="adj" fmla="val 8116"/>
                </a:avLst>
              </a:prstGeom>
              <a:solidFill>
                <a:schemeClr val="bg1"/>
              </a:solidFill>
              <a:ln w="381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GB" altLang="en-US"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79886" name="Object 6"/>
              <p:cNvGraphicFramePr>
                <a:graphicFrameLocks noChangeAspect="1"/>
              </p:cNvGraphicFramePr>
              <p:nvPr/>
            </p:nvGraphicFramePr>
            <p:xfrm>
              <a:off x="1380" y="2802"/>
              <a:ext cx="649" cy="6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4" name="Clip" r:id="rId6" imgW="1821485" imgH="1771193" progId="">
                      <p:embed/>
                    </p:oleObj>
                  </mc:Choice>
                  <mc:Fallback>
                    <p:oleObj name="Clip" r:id="rId6" imgW="1821485" imgH="1771193" progId="">
                      <p:embed/>
                      <p:pic>
                        <p:nvPicPr>
                          <p:cNvPr id="79886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0" y="2802"/>
                            <a:ext cx="649" cy="6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887" name="Object 13"/>
              <p:cNvGraphicFramePr>
                <a:graphicFrameLocks noChangeAspect="1"/>
              </p:cNvGraphicFramePr>
              <p:nvPr/>
            </p:nvGraphicFramePr>
            <p:xfrm>
              <a:off x="504" y="2619"/>
              <a:ext cx="726" cy="5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5" name="Clip" r:id="rId8" imgW="4555402" imgH="3468986" progId="">
                      <p:embed/>
                    </p:oleObj>
                  </mc:Choice>
                  <mc:Fallback>
                    <p:oleObj name="Clip" r:id="rId8" imgW="4555402" imgH="3468986" progId="">
                      <p:embed/>
                      <p:pic>
                        <p:nvPicPr>
                          <p:cNvPr id="79887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4" y="2619"/>
                            <a:ext cx="726" cy="5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9881" name="Group 112"/>
            <p:cNvGrpSpPr>
              <a:grpSpLocks/>
            </p:cNvGrpSpPr>
            <p:nvPr/>
          </p:nvGrpSpPr>
          <p:grpSpPr bwMode="auto">
            <a:xfrm>
              <a:off x="192" y="1782"/>
              <a:ext cx="2168" cy="687"/>
              <a:chOff x="192" y="1536"/>
              <a:chExt cx="2168" cy="687"/>
            </a:xfrm>
          </p:grpSpPr>
          <p:sp>
            <p:nvSpPr>
              <p:cNvPr id="79882" name="AutoShape 2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1832" cy="351"/>
              </a:xfrm>
              <a:prstGeom prst="wedgeRoundRectCallout">
                <a:avLst>
                  <a:gd name="adj1" fmla="val -41046"/>
                  <a:gd name="adj2" fmla="val 80769"/>
                  <a:gd name="adj3" fmla="val 16667"/>
                </a:avLst>
              </a:prstGeom>
              <a:solidFill>
                <a:srgbClr val="CCCCCC"/>
              </a:solidFill>
              <a:ln w="254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en-US" i="1">
                    <a:solidFill>
                      <a:srgbClr val="333333"/>
                    </a:solidFill>
                    <a:latin typeface="Arial" panose="020B0604020202020204" pitchFamily="34" charset="0"/>
                  </a:rPr>
                  <a:t>Bill </a:t>
                </a:r>
                <a:r>
                  <a:rPr lang="en-US" altLang="en-US" i="1">
                    <a:solidFill>
                      <a:srgbClr val="800040"/>
                    </a:solidFill>
                    <a:latin typeface="Arial" panose="020B0604020202020204" pitchFamily="34" charset="0"/>
                  </a:rPr>
                  <a:t>listened to</a:t>
                </a:r>
                <a:r>
                  <a:rPr lang="en-US" altLang="en-US" i="1">
                    <a:solidFill>
                      <a:srgbClr val="333333"/>
                    </a:solidFill>
                    <a:latin typeface="Arial" panose="020B0604020202020204" pitchFamily="34" charset="0"/>
                  </a:rPr>
                  <a:t> the </a:t>
                </a:r>
                <a:r>
                  <a:rPr lang="en-US" altLang="en-US" b="1" i="1">
                    <a:solidFill>
                      <a:srgbClr val="333333"/>
                    </a:solidFill>
                    <a:latin typeface="Arial" panose="020B0604020202020204" pitchFamily="34" charset="0"/>
                  </a:rPr>
                  <a:t>coach</a:t>
                </a:r>
              </a:p>
            </p:txBody>
          </p:sp>
          <p:sp>
            <p:nvSpPr>
              <p:cNvPr id="79883" name="AutoShape 14"/>
              <p:cNvSpPr>
                <a:spLocks noChangeArrowheads="1"/>
              </p:cNvSpPr>
              <p:nvPr/>
            </p:nvSpPr>
            <p:spPr bwMode="auto">
              <a:xfrm>
                <a:off x="192" y="1536"/>
                <a:ext cx="1832" cy="351"/>
              </a:xfrm>
              <a:prstGeom prst="wedgeRoundRectCallout">
                <a:avLst>
                  <a:gd name="adj1" fmla="val -41046"/>
                  <a:gd name="adj2" fmla="val 94444"/>
                  <a:gd name="adj3" fmla="val 16667"/>
                </a:avLst>
              </a:prstGeom>
              <a:solidFill>
                <a:srgbClr val="CCCCCC"/>
              </a:solidFill>
              <a:ln w="254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en-US" i="1">
                    <a:solidFill>
                      <a:srgbClr val="333333"/>
                    </a:solidFill>
                    <a:latin typeface="Arial" panose="020B0604020202020204" pitchFamily="34" charset="0"/>
                  </a:rPr>
                  <a:t>Bill </a:t>
                </a:r>
                <a:r>
                  <a:rPr lang="en-US" altLang="en-US" i="1">
                    <a:solidFill>
                      <a:srgbClr val="800040"/>
                    </a:solidFill>
                    <a:latin typeface="Arial" panose="020B0604020202020204" pitchFamily="34" charset="0"/>
                  </a:rPr>
                  <a:t>saw</a:t>
                </a:r>
                <a:r>
                  <a:rPr lang="en-US" altLang="en-US" i="1">
                    <a:solidFill>
                      <a:srgbClr val="333333"/>
                    </a:solidFill>
                    <a:latin typeface="Arial" panose="020B0604020202020204" pitchFamily="34" charset="0"/>
                  </a:rPr>
                  <a:t> the </a:t>
                </a:r>
                <a:r>
                  <a:rPr lang="en-US" altLang="en-US" b="1" i="1">
                    <a:solidFill>
                      <a:srgbClr val="333333"/>
                    </a:solidFill>
                    <a:latin typeface="Arial" panose="020B0604020202020204" pitchFamily="34" charset="0"/>
                  </a:rPr>
                  <a:t>coach</a:t>
                </a:r>
              </a:p>
            </p:txBody>
          </p:sp>
        </p:grpSp>
      </p:grpSp>
      <p:sp>
        <p:nvSpPr>
          <p:cNvPr id="79877" name="Rectangle 19"/>
          <p:cNvSpPr>
            <a:spLocks noChangeArrowheads="1"/>
          </p:cNvSpPr>
          <p:nvPr/>
        </p:nvSpPr>
        <p:spPr bwMode="auto">
          <a:xfrm>
            <a:off x="0" y="6413500"/>
            <a:ext cx="95408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00040"/>
              </a:buClr>
            </a:pPr>
            <a:r>
              <a:rPr lang="en-GB" altLang="en-US" sz="1400" i="1" dirty="0" err="1">
                <a:latin typeface="Arial" panose="020B0604020202020204" pitchFamily="34" charset="0"/>
              </a:rPr>
              <a:t>Norbury</a:t>
            </a:r>
            <a:r>
              <a:rPr lang="en-GB" altLang="en-US" sz="1400" i="1" dirty="0">
                <a:latin typeface="Arial" panose="020B0604020202020204" pitchFamily="34" charset="0"/>
              </a:rPr>
              <a:t> 2005 see also </a:t>
            </a:r>
            <a:r>
              <a:rPr lang="en-GB" altLang="en-US" sz="1400" dirty="0" err="1"/>
              <a:t>Eberhardt</a:t>
            </a:r>
            <a:r>
              <a:rPr lang="en-GB" altLang="en-US" sz="1400" dirty="0"/>
              <a:t> M, </a:t>
            </a:r>
            <a:r>
              <a:rPr lang="en-GB" altLang="en-US" sz="1400" dirty="0" err="1"/>
              <a:t>Nadig</a:t>
            </a:r>
            <a:r>
              <a:rPr lang="en-GB" altLang="en-US" sz="1400" dirty="0"/>
              <a:t> A. (2018) and Hahn, N. , Snedeker, J. and </a:t>
            </a:r>
            <a:r>
              <a:rPr lang="en-GB" altLang="en-US" sz="1400" dirty="0" err="1"/>
              <a:t>Rabagliati</a:t>
            </a:r>
            <a:r>
              <a:rPr lang="en-GB" altLang="en-US" sz="1400" dirty="0"/>
              <a:t>, H. (2015)</a:t>
            </a:r>
            <a:endParaRPr lang="en-GB" altLang="en-US" sz="1400" i="1" dirty="0">
              <a:latin typeface="Arial" panose="020B0604020202020204" pitchFamily="34" charset="0"/>
            </a:endParaRPr>
          </a:p>
        </p:txBody>
      </p:sp>
      <p:sp>
        <p:nvSpPr>
          <p:cNvPr id="822390" name="Oval 118"/>
          <p:cNvSpPr>
            <a:spLocks noChangeArrowheads="1"/>
          </p:cNvSpPr>
          <p:nvPr/>
        </p:nvSpPr>
        <p:spPr bwMode="auto">
          <a:xfrm>
            <a:off x="4652963" y="3866788"/>
            <a:ext cx="20193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9879" name="TextBox 1"/>
          <p:cNvSpPr txBox="1">
            <a:spLocks noChangeArrowheads="1"/>
          </p:cNvSpPr>
          <p:nvPr/>
        </p:nvSpPr>
        <p:spPr bwMode="auto">
          <a:xfrm>
            <a:off x="4966529" y="4879519"/>
            <a:ext cx="4889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000"/>
              <a:t>DLD</a:t>
            </a:r>
          </a:p>
        </p:txBody>
      </p:sp>
    </p:spTree>
    <p:extLst>
      <p:ext uri="{BB962C8B-B14F-4D97-AF65-F5344CB8AC3E}">
        <p14:creationId xmlns:p14="http://schemas.microsoft.com/office/powerpoint/2010/main" val="1495530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3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Interventions designed to improve social skills, coherence, executive function </a:t>
            </a:r>
            <a:r>
              <a:rPr lang="en-GB" dirty="0" err="1" smtClean="0"/>
              <a:t>etc</a:t>
            </a:r>
            <a:r>
              <a:rPr lang="en-GB" dirty="0" smtClean="0"/>
              <a:t> may not yield improvements in oral language skills</a:t>
            </a:r>
          </a:p>
          <a:p>
            <a:endParaRPr lang="en-GB" dirty="0"/>
          </a:p>
          <a:p>
            <a:r>
              <a:rPr lang="en-GB" dirty="0" smtClean="0"/>
              <a:t>For some children, need to target oral language directly in any interventions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5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02240" y="645030"/>
            <a:ext cx="6939520" cy="16459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Meta-analyses of language intervention in </a:t>
            </a:r>
            <a:r>
              <a:rPr lang="en-GB" dirty="0" smtClean="0"/>
              <a:t>autism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02241" y="2473233"/>
            <a:ext cx="7301530" cy="412786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Brignell A, </a:t>
            </a:r>
            <a:r>
              <a:rPr lang="en-GB" dirty="0" err="1"/>
              <a:t>Chenausky</a:t>
            </a:r>
            <a:r>
              <a:rPr lang="en-GB" dirty="0"/>
              <a:t> KV, Song H, Zhu J, </a:t>
            </a:r>
            <a:r>
              <a:rPr lang="en-GB" dirty="0" err="1"/>
              <a:t>Suo</a:t>
            </a:r>
            <a:r>
              <a:rPr lang="en-GB" dirty="0"/>
              <a:t> C, Morgan AT. Communication interventions for autism spectrum disorder in minimally verbal children. </a:t>
            </a:r>
            <a:r>
              <a:rPr lang="en-GB" i="1" dirty="0"/>
              <a:t>Cochrane Database </a:t>
            </a:r>
            <a:r>
              <a:rPr lang="en-GB" i="1" dirty="0" err="1"/>
              <a:t>Syst</a:t>
            </a:r>
            <a:r>
              <a:rPr lang="en-GB" i="1" dirty="0"/>
              <a:t> Rev</a:t>
            </a:r>
            <a:r>
              <a:rPr lang="en-GB" dirty="0"/>
              <a:t>. 2018;11(11):CD012324. Published 2018 Nov 5. </a:t>
            </a:r>
            <a:r>
              <a:rPr lang="en-GB" dirty="0" smtClean="0"/>
              <a:t>doi:10.1002/14651858.CD012324.pub2</a:t>
            </a:r>
          </a:p>
          <a:p>
            <a:endParaRPr lang="en-GB" dirty="0"/>
          </a:p>
          <a:p>
            <a:r>
              <a:rPr lang="en-GB" dirty="0" smtClean="0"/>
              <a:t>Hampton </a:t>
            </a:r>
            <a:r>
              <a:rPr lang="en-GB" dirty="0"/>
              <a:t>LH, Kaiser AP. </a:t>
            </a:r>
            <a:r>
              <a:rPr lang="en-GB" dirty="0" smtClean="0"/>
              <a:t>( 2016). Intervention </a:t>
            </a:r>
            <a:r>
              <a:rPr lang="en-GB" dirty="0"/>
              <a:t>effects on spoken-language outcomes for children with autism: a systematic review and meta-analysis. </a:t>
            </a:r>
            <a:r>
              <a:rPr lang="en-GB" i="1" dirty="0"/>
              <a:t>J Intellect </a:t>
            </a:r>
            <a:r>
              <a:rPr lang="en-GB" i="1" dirty="0" err="1"/>
              <a:t>Disabil</a:t>
            </a:r>
            <a:r>
              <a:rPr lang="en-GB" i="1" dirty="0"/>
              <a:t> Res</a:t>
            </a:r>
            <a:r>
              <a:rPr lang="en-GB" dirty="0"/>
              <a:t>. </a:t>
            </a:r>
            <a:r>
              <a:rPr lang="en-GB" dirty="0" smtClean="0"/>
              <a:t>60(5</a:t>
            </a:r>
            <a:r>
              <a:rPr lang="en-GB" dirty="0"/>
              <a:t>):444–463. </a:t>
            </a:r>
            <a:r>
              <a:rPr lang="en-GB" dirty="0" smtClean="0"/>
              <a:t>doi:10.1111/jir.12283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Parsons L, </a:t>
            </a:r>
            <a:r>
              <a:rPr lang="en-GB" dirty="0" err="1"/>
              <a:t>Cordier</a:t>
            </a:r>
            <a:r>
              <a:rPr lang="en-GB" dirty="0"/>
              <a:t> R, Munro N, </a:t>
            </a:r>
            <a:r>
              <a:rPr lang="en-GB" dirty="0" err="1"/>
              <a:t>Joosten</a:t>
            </a:r>
            <a:r>
              <a:rPr lang="en-GB" dirty="0"/>
              <a:t> A, Speyer R. A systematic review of pragmatic language interventions for children with autism spectrum disorder. </a:t>
            </a:r>
            <a:r>
              <a:rPr lang="en-GB" i="1" dirty="0" err="1"/>
              <a:t>PLoS</a:t>
            </a:r>
            <a:r>
              <a:rPr lang="en-GB" i="1" dirty="0"/>
              <a:t> One</a:t>
            </a:r>
            <a:r>
              <a:rPr lang="en-GB" dirty="0"/>
              <a:t>. 2017;12(4):e0172242. Published 2017 Apr 20. doi:10.1371/journal.pone.0172242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503" y="311549"/>
            <a:ext cx="6310046" cy="11887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Brignell </a:t>
            </a:r>
            <a:r>
              <a:rPr lang="en-GB" dirty="0"/>
              <a:t>A, </a:t>
            </a:r>
            <a:r>
              <a:rPr lang="en-GB" dirty="0" smtClean="0"/>
              <a:t>et al. (2018) doi:10.1002/14651858.CD012324.pub2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93" y="1602661"/>
            <a:ext cx="2727962" cy="256428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737" y="1602661"/>
            <a:ext cx="4916043" cy="5124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0941" y="4519749"/>
            <a:ext cx="2629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Quality of evidence is poor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Neither intervention improved expressive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?initiations, but not maintained over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7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744" y="119961"/>
            <a:ext cx="5937755" cy="1188720"/>
          </a:xfrm>
        </p:spPr>
        <p:txBody>
          <a:bodyPr/>
          <a:lstStyle/>
          <a:p>
            <a:r>
              <a:rPr lang="en-GB" dirty="0" smtClean="0"/>
              <a:t>Kaiser et al. (2016)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744" y="1473078"/>
            <a:ext cx="5469301" cy="5322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5379" y="1163401"/>
            <a:ext cx="14115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g</a:t>
            </a:r>
            <a:r>
              <a:rPr lang="en-GB" dirty="0" smtClean="0"/>
              <a:t> = .26</a:t>
            </a:r>
          </a:p>
          <a:p>
            <a:endParaRPr lang="en-GB" dirty="0" smtClean="0"/>
          </a:p>
          <a:p>
            <a:r>
              <a:rPr lang="en-GB" dirty="0" smtClean="0"/>
              <a:t>dosage not associated with treatment effect</a:t>
            </a:r>
          </a:p>
          <a:p>
            <a:endParaRPr lang="en-GB" dirty="0"/>
          </a:p>
          <a:p>
            <a:r>
              <a:rPr lang="en-GB" dirty="0" smtClean="0"/>
              <a:t>Intervention at different ages had same effects (i.e. no bonus for EARLY)</a:t>
            </a:r>
          </a:p>
          <a:p>
            <a:endParaRPr lang="en-GB" dirty="0"/>
          </a:p>
          <a:p>
            <a:r>
              <a:rPr lang="en-GB" dirty="0" smtClean="0"/>
              <a:t>Combined parent + specialist is best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3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this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638045"/>
            <a:ext cx="6501635" cy="3101983"/>
          </a:xfrm>
        </p:spPr>
        <p:txBody>
          <a:bodyPr>
            <a:normAutofit/>
          </a:bodyPr>
          <a:lstStyle/>
          <a:p>
            <a:r>
              <a:rPr lang="en-GB" dirty="0" smtClean="0"/>
              <a:t>Language in autism spectrum conditions</a:t>
            </a:r>
          </a:p>
          <a:p>
            <a:r>
              <a:rPr lang="en-GB" dirty="0" smtClean="0"/>
              <a:t>Language </a:t>
            </a:r>
            <a:r>
              <a:rPr lang="en-GB" dirty="0"/>
              <a:t>in attention deficit hyper-activity disorder (ADHD)</a:t>
            </a:r>
          </a:p>
          <a:p>
            <a:r>
              <a:rPr lang="en-GB" dirty="0" smtClean="0"/>
              <a:t>Language </a:t>
            </a:r>
            <a:r>
              <a:rPr lang="en-GB" dirty="0" smtClean="0"/>
              <a:t>in intellectual disorders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181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6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Parsons et al. (2017) </a:t>
            </a:r>
            <a:br>
              <a:rPr lang="en-GB" dirty="0" smtClean="0"/>
            </a:br>
            <a:r>
              <a:rPr lang="en-GB" sz="2800" dirty="0" smtClean="0"/>
              <a:t>RCTs </a:t>
            </a:r>
            <a:r>
              <a:rPr lang="en-GB" sz="2800" dirty="0" smtClean="0"/>
              <a:t>for pragmatic language intervention in children with </a:t>
            </a:r>
            <a:r>
              <a:rPr lang="en-GB" sz="2800" dirty="0" smtClean="0"/>
              <a:t>autism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64" y="1873890"/>
            <a:ext cx="4799796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21 </a:t>
            </a:r>
            <a:r>
              <a:rPr lang="en-GB" dirty="0" smtClean="0"/>
              <a:t>studies reviewed and 15 included in meta-analysis</a:t>
            </a:r>
          </a:p>
          <a:p>
            <a:r>
              <a:rPr lang="en-GB" dirty="0" smtClean="0"/>
              <a:t>None included adolescents</a:t>
            </a:r>
          </a:p>
          <a:p>
            <a:r>
              <a:rPr lang="en-GB" dirty="0" smtClean="0"/>
              <a:t>Wide range of outcome measures and respondents</a:t>
            </a:r>
          </a:p>
          <a:p>
            <a:r>
              <a:rPr lang="en-GB" dirty="0" smtClean="0"/>
              <a:t>Huge range in duration and intensity</a:t>
            </a:r>
          </a:p>
          <a:p>
            <a:pPr lvl="1"/>
            <a:r>
              <a:rPr lang="en-GB" dirty="0" smtClean="0"/>
              <a:t>4 – 1196 total hours(!)</a:t>
            </a:r>
          </a:p>
          <a:p>
            <a:pPr lvl="1"/>
            <a:r>
              <a:rPr lang="en-GB" dirty="0" smtClean="0"/>
              <a:t>30mins/</a:t>
            </a:r>
            <a:r>
              <a:rPr lang="en-GB" dirty="0" err="1" smtClean="0"/>
              <a:t>wk</a:t>
            </a:r>
            <a:r>
              <a:rPr lang="en-GB" dirty="0" smtClean="0"/>
              <a:t> to 29 hours/</a:t>
            </a:r>
            <a:r>
              <a:rPr lang="en-GB" dirty="0" err="1" smtClean="0"/>
              <a:t>wk</a:t>
            </a:r>
            <a:r>
              <a:rPr lang="en-GB" dirty="0" smtClean="0"/>
              <a:t> (!)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568" y="6356747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https://journals.plos.org/plosone/article?id=10.1371/journal.pone.0172242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619" y="2413771"/>
            <a:ext cx="3384376" cy="32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60648"/>
            <a:ext cx="7992887" cy="59093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164288" y="508518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7544" y="260648"/>
            <a:ext cx="4968552" cy="64633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Caveats:</a:t>
            </a:r>
          </a:p>
          <a:p>
            <a:endParaRPr lang="en-GB" dirty="0"/>
          </a:p>
          <a:p>
            <a:r>
              <a:rPr lang="en-GB" dirty="0" smtClean="0"/>
              <a:t>Including parents in sessions/coaching important</a:t>
            </a:r>
          </a:p>
          <a:p>
            <a:endParaRPr lang="en-GB" dirty="0"/>
          </a:p>
          <a:p>
            <a:r>
              <a:rPr lang="en-GB" dirty="0" smtClean="0"/>
              <a:t>Parent training in isolation was not effective</a:t>
            </a:r>
          </a:p>
          <a:p>
            <a:endParaRPr lang="en-GB" dirty="0"/>
          </a:p>
          <a:p>
            <a:r>
              <a:rPr lang="en-GB" dirty="0" smtClean="0"/>
              <a:t>Group interventions had larger ES than individual only focus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Including typical peers increases social interactions in autistic group</a:t>
            </a:r>
          </a:p>
          <a:p>
            <a:endParaRPr lang="en-GB" dirty="0"/>
          </a:p>
          <a:p>
            <a:r>
              <a:rPr lang="en-GB" dirty="0" smtClean="0"/>
              <a:t>Parent report yields better outcome than observation</a:t>
            </a:r>
          </a:p>
          <a:p>
            <a:endParaRPr lang="en-GB" dirty="0" smtClean="0"/>
          </a:p>
          <a:p>
            <a:r>
              <a:rPr lang="en-GB" dirty="0"/>
              <a:t>Children with co-morbidities tended to be excluded</a:t>
            </a:r>
          </a:p>
          <a:p>
            <a:endParaRPr lang="en-GB" dirty="0"/>
          </a:p>
          <a:p>
            <a:r>
              <a:rPr lang="en-GB" dirty="0"/>
              <a:t>Few measures of generalisation or long-term follow-up</a:t>
            </a:r>
          </a:p>
          <a:p>
            <a:endParaRPr lang="en-GB" dirty="0" smtClean="0"/>
          </a:p>
          <a:p>
            <a:r>
              <a:rPr lang="en-GB" dirty="0" smtClean="0"/>
              <a:t>No analysis of cognitive/linguistic factors that influence treatment outcome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43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language in Autism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39" y="2402913"/>
            <a:ext cx="7297783" cy="403272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Language outcomes are </a:t>
            </a:r>
            <a:r>
              <a:rPr lang="en-GB" b="1" dirty="0" smtClean="0"/>
              <a:t>highly variable</a:t>
            </a:r>
            <a:r>
              <a:rPr lang="en-GB" dirty="0" smtClean="0"/>
              <a:t> and not directly correlated with social/behavioural symptoms</a:t>
            </a:r>
          </a:p>
          <a:p>
            <a:pPr lvl="1"/>
            <a:r>
              <a:rPr lang="en-GB" dirty="0" smtClean="0"/>
              <a:t>Consider impact of language on other aspects of autism presentation</a:t>
            </a:r>
          </a:p>
          <a:p>
            <a:pPr lvl="1"/>
            <a:r>
              <a:rPr lang="en-GB" dirty="0" smtClean="0"/>
              <a:t>Interventions that address core autism symptoms may have little impact on language</a:t>
            </a:r>
          </a:p>
          <a:p>
            <a:r>
              <a:rPr lang="en-GB" dirty="0" smtClean="0"/>
              <a:t>Language trajectories are </a:t>
            </a:r>
            <a:r>
              <a:rPr lang="en-GB" b="1" dirty="0" smtClean="0"/>
              <a:t>highly stable </a:t>
            </a:r>
            <a:r>
              <a:rPr lang="en-GB" dirty="0" smtClean="0"/>
              <a:t>after age 6</a:t>
            </a:r>
          </a:p>
          <a:p>
            <a:r>
              <a:rPr lang="en-GB" dirty="0" smtClean="0"/>
              <a:t>Focused language interventions overall have at best </a:t>
            </a:r>
            <a:r>
              <a:rPr lang="en-GB" b="1" dirty="0" smtClean="0"/>
              <a:t>small impacts </a:t>
            </a:r>
            <a:r>
              <a:rPr lang="en-GB" dirty="0" smtClean="0"/>
              <a:t>on language outcomes</a:t>
            </a:r>
          </a:p>
          <a:p>
            <a:pPr lvl="1"/>
            <a:r>
              <a:rPr lang="en-GB" dirty="0" smtClean="0"/>
              <a:t>Few robust studies for children with minimal language</a:t>
            </a:r>
          </a:p>
          <a:p>
            <a:pPr lvl="1"/>
            <a:r>
              <a:rPr lang="en-GB" dirty="0" smtClean="0"/>
              <a:t>Few studies of older children with oral language deficits</a:t>
            </a:r>
          </a:p>
          <a:p>
            <a:pPr lvl="1"/>
            <a:r>
              <a:rPr lang="en-GB" dirty="0" smtClean="0"/>
              <a:t>Limited understanding of conditions under which intervention might be most efficacious</a:t>
            </a:r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7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Autism papers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638045"/>
            <a:ext cx="5937755" cy="3875966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Kjelgaard</a:t>
            </a:r>
            <a:r>
              <a:rPr lang="en-GB" dirty="0"/>
              <a:t> MM, </a:t>
            </a:r>
            <a:r>
              <a:rPr lang="en-GB" dirty="0" err="1"/>
              <a:t>Tager-Flusberg</a:t>
            </a:r>
            <a:r>
              <a:rPr lang="en-GB" dirty="0"/>
              <a:t> H. An Investigation of Language Impairment in Autism: Implications for Genetic Subgroups. </a:t>
            </a:r>
            <a:r>
              <a:rPr lang="en-GB" i="1" dirty="0"/>
              <a:t>Lang </a:t>
            </a:r>
            <a:r>
              <a:rPr lang="en-GB" i="1" dirty="0" err="1"/>
              <a:t>Cogn</a:t>
            </a:r>
            <a:r>
              <a:rPr lang="en-GB" i="1" dirty="0"/>
              <a:t> Process</a:t>
            </a:r>
            <a:r>
              <a:rPr lang="en-GB" dirty="0"/>
              <a:t>. 2001;16(2-3):287–308. doi:10.1080/01690960042000058</a:t>
            </a:r>
          </a:p>
          <a:p>
            <a:r>
              <a:rPr lang="en-GB" dirty="0" smtClean="0"/>
              <a:t>Lord </a:t>
            </a:r>
            <a:r>
              <a:rPr lang="en-GB" dirty="0"/>
              <a:t>C, </a:t>
            </a:r>
            <a:r>
              <a:rPr lang="en-GB" dirty="0" err="1"/>
              <a:t>Brugha</a:t>
            </a:r>
            <a:r>
              <a:rPr lang="en-GB" dirty="0"/>
              <a:t> TS, </a:t>
            </a:r>
            <a:r>
              <a:rPr lang="en-GB" dirty="0" err="1"/>
              <a:t>Charman</a:t>
            </a:r>
            <a:r>
              <a:rPr lang="en-GB" dirty="0"/>
              <a:t> T, et al. Autism spectrum disorder. </a:t>
            </a:r>
            <a:r>
              <a:rPr lang="en-GB" i="1" dirty="0"/>
              <a:t>Nat Rev Dis Primers</a:t>
            </a:r>
            <a:r>
              <a:rPr lang="en-GB" dirty="0"/>
              <a:t>. 2020;6(1):5. Published 2020 Jan 16. </a:t>
            </a:r>
            <a:r>
              <a:rPr lang="en-GB" dirty="0" smtClean="0"/>
              <a:t>doi:10.1038/s41572-019-0138-4</a:t>
            </a:r>
          </a:p>
          <a:p>
            <a:r>
              <a:rPr lang="en-GB" dirty="0" err="1"/>
              <a:t>Norbury</a:t>
            </a:r>
            <a:r>
              <a:rPr lang="en-GB" dirty="0"/>
              <a:t> CF, Griffiths H, Nation K. Sound before meaning: word learning in autistic disorders. </a:t>
            </a:r>
            <a:r>
              <a:rPr lang="en-GB" i="1" dirty="0" err="1"/>
              <a:t>Neuropsychologia</a:t>
            </a:r>
            <a:r>
              <a:rPr lang="en-GB" dirty="0"/>
              <a:t>. 2010;48(14):4012–4019. </a:t>
            </a:r>
            <a:r>
              <a:rPr lang="en-GB" dirty="0" smtClean="0"/>
              <a:t>doi:10.1016/j.neuropsychologia.2010.10.015</a:t>
            </a:r>
          </a:p>
          <a:p>
            <a:r>
              <a:rPr lang="en-GB" dirty="0" err="1"/>
              <a:t>Norbury</a:t>
            </a:r>
            <a:r>
              <a:rPr lang="en-GB" dirty="0"/>
              <a:t> CF. Barking up the wrong tree? Lexical ambiguity resolution in children with language impairments and autistic spectrum disorders. </a:t>
            </a:r>
            <a:r>
              <a:rPr lang="en-GB" i="1" dirty="0"/>
              <a:t>J </a:t>
            </a:r>
            <a:r>
              <a:rPr lang="en-GB" i="1" dirty="0" err="1"/>
              <a:t>Exp</a:t>
            </a:r>
            <a:r>
              <a:rPr lang="en-GB" i="1" dirty="0"/>
              <a:t> Child Psychol</a:t>
            </a:r>
            <a:r>
              <a:rPr lang="en-GB" dirty="0"/>
              <a:t>. 2005;90(2):142–171. doi:10.1016/j.jecp.2004.11.003</a:t>
            </a:r>
            <a:endParaRPr lang="en-GB" dirty="0" smtClean="0"/>
          </a:p>
          <a:p>
            <a:r>
              <a:rPr lang="en-GB" dirty="0"/>
              <a:t>Pickles A, Anderson DK, Lord C. Heterogeneity and plasticity in the development of language: a 17-year follow-up of children referred early for possible autism. </a:t>
            </a:r>
            <a:r>
              <a:rPr lang="en-GB" i="1" dirty="0"/>
              <a:t>J Child </a:t>
            </a:r>
            <a:r>
              <a:rPr lang="en-GB" i="1" dirty="0" err="1"/>
              <a:t>Psychol</a:t>
            </a:r>
            <a:r>
              <a:rPr lang="en-GB" i="1" dirty="0"/>
              <a:t> Psychiatry</a:t>
            </a:r>
            <a:r>
              <a:rPr lang="en-GB" dirty="0"/>
              <a:t>. 2014;55(12):1354–1362. doi:10.1111/jcpp.12269</a:t>
            </a:r>
          </a:p>
        </p:txBody>
      </p:sp>
    </p:spTree>
    <p:extLst>
      <p:ext uri="{BB962C8B-B14F-4D97-AF65-F5344CB8AC3E}">
        <p14:creationId xmlns:p14="http://schemas.microsoft.com/office/powerpoint/2010/main" val="24573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ADHD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98675" y="4483173"/>
            <a:ext cx="5746650" cy="211792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GB" dirty="0" smtClean="0">
                <a:solidFill>
                  <a:schemeClr val="tx1"/>
                </a:solidFill>
                <a:hlinkClick r:id="rId2"/>
              </a:rPr>
              <a:t>www.youtube.com/watch?v=JwlKOmMMJFk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endParaRPr lang="en-GB" dirty="0"/>
          </a:p>
          <a:p>
            <a:r>
              <a:rPr lang="en-GB" dirty="0"/>
              <a:t>Luo Y, </a:t>
            </a:r>
            <a:r>
              <a:rPr lang="en-GB" dirty="0" err="1"/>
              <a:t>Weibman</a:t>
            </a:r>
            <a:r>
              <a:rPr lang="en-GB" dirty="0"/>
              <a:t> D, </a:t>
            </a:r>
            <a:r>
              <a:rPr lang="en-GB" dirty="0" err="1"/>
              <a:t>Halperin</a:t>
            </a:r>
            <a:r>
              <a:rPr lang="en-GB" dirty="0"/>
              <a:t> JM, Li X. A Review of Heterogeneity in Attention Deficit/Hyperactivity Disorder (ADHD). </a:t>
            </a:r>
            <a:r>
              <a:rPr lang="en-GB" i="1" dirty="0"/>
              <a:t>Front Hum </a:t>
            </a:r>
            <a:r>
              <a:rPr lang="en-GB" i="1" dirty="0" err="1"/>
              <a:t>Neurosci</a:t>
            </a:r>
            <a:r>
              <a:rPr lang="en-GB" dirty="0"/>
              <a:t>. 2019;13:42. Published 2019 Feb 11. doi:10.3389/fnhum.2019.00042</a:t>
            </a:r>
          </a:p>
        </p:txBody>
      </p:sp>
    </p:spTree>
    <p:extLst>
      <p:ext uri="{BB962C8B-B14F-4D97-AF65-F5344CB8AC3E}">
        <p14:creationId xmlns:p14="http://schemas.microsoft.com/office/powerpoint/2010/main" val="6172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</a:rPr>
              <a:t>DSM-5: diagnostic criteria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07740" y="1881051"/>
            <a:ext cx="8280920" cy="4364847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400" dirty="0" smtClean="0"/>
              <a:t>DSM-5 (2013) equal weight given to inattention and hyperactivity-impulsivity (child must have 6 or more symptoms of inattention and/or hyperactivity)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400" dirty="0" smtClean="0"/>
              <a:t>DSM-5 splits ADHD into three sub categories:</a:t>
            </a:r>
          </a:p>
          <a:p>
            <a:pPr marL="1009650" lvl="1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dirty="0" smtClean="0"/>
              <a:t>predominantly inattentive type, </a:t>
            </a:r>
            <a:endParaRPr lang="en-US" sz="2000" dirty="0"/>
          </a:p>
          <a:p>
            <a:pPr marL="1009650" lvl="1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dirty="0" smtClean="0"/>
              <a:t>predominantly hyperactive-impulsive </a:t>
            </a:r>
          </a:p>
          <a:p>
            <a:pPr marL="1009650" lvl="1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dirty="0" smtClean="0"/>
              <a:t>combined type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400" dirty="0" smtClean="0"/>
              <a:t>The symptoms must be pervasive across situations (e.g. home and school)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400" dirty="0" smtClean="0"/>
              <a:t>Symptoms must have developed before the age of 12 years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400" dirty="0" smtClean="0"/>
              <a:t>Lead to impairment in functioning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54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assessment of ADHD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8033" y="2590519"/>
            <a:ext cx="7041566" cy="3101983"/>
          </a:xfrm>
        </p:spPr>
        <p:txBody>
          <a:bodyPr>
            <a:normAutofit/>
          </a:bodyPr>
          <a:lstStyle/>
          <a:p>
            <a:r>
              <a:rPr lang="en-GB" dirty="0" smtClean="0"/>
              <a:t>Diagnosis usually by psychiatrist or multi-disciplinary team</a:t>
            </a:r>
          </a:p>
          <a:p>
            <a:r>
              <a:rPr lang="en-GB" dirty="0" smtClean="0"/>
              <a:t>Teachers and clinicians may informally observe behaviours and/or use checklists to gather evidence of ADHD-type symptoms</a:t>
            </a:r>
          </a:p>
          <a:p>
            <a:endParaRPr lang="en-GB" dirty="0"/>
          </a:p>
          <a:p>
            <a:pPr lvl="1"/>
            <a:r>
              <a:rPr lang="en-GB" dirty="0"/>
              <a:t>Child </a:t>
            </a:r>
            <a:r>
              <a:rPr lang="en-GB" dirty="0" err="1"/>
              <a:t>Behavior</a:t>
            </a:r>
            <a:r>
              <a:rPr lang="en-GB" dirty="0"/>
              <a:t> Checklist (CBCL) </a:t>
            </a:r>
            <a:endParaRPr lang="en-GB" dirty="0" smtClean="0"/>
          </a:p>
          <a:p>
            <a:pPr lvl="1"/>
            <a:r>
              <a:rPr lang="en-GB" dirty="0" err="1" smtClean="0"/>
              <a:t>Conners</a:t>
            </a:r>
            <a:r>
              <a:rPr lang="en-GB" dirty="0"/>
              <a:t>' Parent Rating Scale (CPRS-R:S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 smtClean="0"/>
              <a:t>Strengths &amp; </a:t>
            </a:r>
            <a:r>
              <a:rPr lang="en-GB" dirty="0"/>
              <a:t>Difficulties questionnaire (https://sdqinfo.org/py/sdqinfo/b3.py?language=Norwegianqz(Nynorsk</a:t>
            </a:r>
            <a:r>
              <a:rPr lang="en-GB" dirty="0" smtClean="0"/>
              <a:t>))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638697" y="6129609"/>
            <a:ext cx="6679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/>
              <a:t>Oerbeck</a:t>
            </a:r>
            <a:r>
              <a:rPr lang="en-GB" sz="1400" dirty="0"/>
              <a:t> B, </a:t>
            </a:r>
            <a:r>
              <a:rPr lang="en-GB" sz="1400" dirty="0" smtClean="0"/>
              <a:t>et al. (2017) Early </a:t>
            </a:r>
            <a:r>
              <a:rPr lang="en-GB" sz="1400" dirty="0"/>
              <a:t>Predictors of ADHD: Evidence from a Prospective Birth Cohort </a:t>
            </a:r>
            <a:r>
              <a:rPr lang="en-GB" sz="1400" dirty="0" smtClean="0"/>
              <a:t>doi:10.1177/1087054717696765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563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62503" y="195547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language deficits in children identified as having ADHD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17274" y="1384267"/>
            <a:ext cx="4316288" cy="5561428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Korrel</a:t>
            </a:r>
            <a:r>
              <a:rPr lang="en-GB" sz="2400" dirty="0" smtClean="0"/>
              <a:t> et al. (2017) JCPP:</a:t>
            </a:r>
          </a:p>
          <a:p>
            <a:pPr lvl="1"/>
            <a:r>
              <a:rPr lang="en-GB" sz="2000" dirty="0" smtClean="0"/>
              <a:t>meta-analysis of 21 studies comprising 17 different language measures</a:t>
            </a:r>
          </a:p>
          <a:p>
            <a:pPr lvl="1"/>
            <a:r>
              <a:rPr lang="en-GB" sz="2000" dirty="0" smtClean="0"/>
              <a:t>strong evidence that ADHD associated with weakness in several different language domains/modalities</a:t>
            </a:r>
          </a:p>
          <a:p>
            <a:pPr lvl="1"/>
            <a:r>
              <a:rPr lang="en-GB" sz="2000" dirty="0" smtClean="0"/>
              <a:t>consistent evidence of pragmatic language deficits</a:t>
            </a:r>
          </a:p>
          <a:p>
            <a:pPr lvl="1"/>
            <a:r>
              <a:rPr lang="en-GB" sz="2000" dirty="0" smtClean="0"/>
              <a:t>few longitudinal </a:t>
            </a:r>
            <a:r>
              <a:rPr lang="en-GB" sz="2000" dirty="0" smtClean="0"/>
              <a:t>studies</a:t>
            </a:r>
          </a:p>
          <a:p>
            <a:r>
              <a:rPr lang="en-GB" dirty="0" smtClean="0"/>
              <a:t>Children with </a:t>
            </a:r>
            <a:r>
              <a:rPr lang="en-GB" dirty="0"/>
              <a:t>DLD </a:t>
            </a:r>
            <a:r>
              <a:rPr lang="en-GB" dirty="0" smtClean="0"/>
              <a:t>more likely to have </a:t>
            </a:r>
            <a:r>
              <a:rPr lang="en-GB" dirty="0"/>
              <a:t>clinically significant attention </a:t>
            </a:r>
            <a:r>
              <a:rPr lang="en-GB" dirty="0" smtClean="0"/>
              <a:t>deficits</a:t>
            </a:r>
            <a:endParaRPr lang="en-GB" dirty="0"/>
          </a:p>
          <a:p>
            <a:r>
              <a:rPr lang="en-GB" dirty="0"/>
              <a:t>Why, and what difference does it make?</a:t>
            </a:r>
          </a:p>
          <a:p>
            <a:endParaRPr lang="en-GB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94935"/>
            <a:ext cx="3672407" cy="548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Phenocopy</a:t>
            </a:r>
            <a:r>
              <a:rPr lang="en-GB" dirty="0" smtClean="0"/>
              <a:t> hypothesis</a:t>
            </a:r>
            <a:br>
              <a:rPr lang="en-GB" dirty="0" smtClean="0"/>
            </a:br>
            <a:r>
              <a:rPr lang="en-GB" sz="2000" dirty="0" smtClean="0"/>
              <a:t>(Redmond, 2016)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1905" y="2560320"/>
            <a:ext cx="8064896" cy="4109040"/>
          </a:xfrm>
        </p:spPr>
        <p:txBody>
          <a:bodyPr>
            <a:normAutofit/>
          </a:bodyPr>
          <a:lstStyle/>
          <a:p>
            <a:r>
              <a:rPr lang="en-GB" dirty="0" smtClean="0"/>
              <a:t>same behaviour occurs for different underlying reasons:</a:t>
            </a:r>
          </a:p>
          <a:p>
            <a:pPr lvl="1"/>
            <a:r>
              <a:rPr lang="en-GB" sz="1800" i="1" dirty="0" smtClean="0"/>
              <a:t>Does not follow </a:t>
            </a:r>
            <a:r>
              <a:rPr lang="en-GB" sz="1800" i="1" dirty="0"/>
              <a:t>through on instructions &amp; </a:t>
            </a:r>
            <a:r>
              <a:rPr lang="en-GB" sz="1800" i="1" dirty="0" smtClean="0"/>
              <a:t>finishes </a:t>
            </a:r>
            <a:r>
              <a:rPr lang="en-GB" sz="1800" i="1" dirty="0"/>
              <a:t>school </a:t>
            </a:r>
            <a:r>
              <a:rPr lang="en-GB" sz="1800" i="1" dirty="0" smtClean="0"/>
              <a:t>work/chore</a:t>
            </a:r>
          </a:p>
          <a:p>
            <a:pPr lvl="1"/>
            <a:r>
              <a:rPr lang="en-GB" sz="1800" i="1" dirty="0" smtClean="0"/>
              <a:t>Does not follows </a:t>
            </a:r>
            <a:r>
              <a:rPr lang="en-GB" sz="1800" i="1" dirty="0"/>
              <a:t>adult requests or rules </a:t>
            </a:r>
            <a:endParaRPr lang="en-GB" sz="1800" i="1" dirty="0" smtClean="0"/>
          </a:p>
          <a:p>
            <a:pPr lvl="1"/>
            <a:r>
              <a:rPr lang="en-GB" sz="1800" i="1" dirty="0" smtClean="0"/>
              <a:t>Does </a:t>
            </a:r>
            <a:r>
              <a:rPr lang="en-GB" sz="1800" i="1" dirty="0"/>
              <a:t>not seem to listen to what is being </a:t>
            </a:r>
            <a:r>
              <a:rPr lang="en-GB" sz="1800" i="1" dirty="0" smtClean="0"/>
              <a:t>said</a:t>
            </a:r>
            <a:endParaRPr lang="en-GB" sz="1600" i="1" dirty="0"/>
          </a:p>
          <a:p>
            <a:endParaRPr lang="en-GB" dirty="0" smtClean="0"/>
          </a:p>
          <a:p>
            <a:r>
              <a:rPr lang="en-GB" dirty="0" smtClean="0"/>
              <a:t>when these items are removed, discrimination between DLD (syntactic) and ADHD improves (Redmond, 2016)</a:t>
            </a:r>
          </a:p>
          <a:p>
            <a:endParaRPr lang="en-GB" b="1" dirty="0" smtClean="0"/>
          </a:p>
          <a:p>
            <a:r>
              <a:rPr lang="en-GB" b="1" dirty="0" smtClean="0"/>
              <a:t>is that a wise thing to do?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438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08520" y="193204"/>
            <a:ext cx="8229600" cy="1143000"/>
          </a:xfrm>
        </p:spPr>
        <p:txBody>
          <a:bodyPr/>
          <a:lstStyle/>
          <a:p>
            <a:r>
              <a:rPr lang="en-GB" dirty="0" smtClean="0"/>
              <a:t>Data from the SCALES study…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94" y="1844824"/>
            <a:ext cx="8502006" cy="338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6309320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/>
              <a:t>Gooch, Maydew &amp; </a:t>
            </a:r>
            <a:r>
              <a:rPr lang="en-GB" sz="1600" i="1" dirty="0" err="1" smtClean="0"/>
              <a:t>Norbury</a:t>
            </a:r>
            <a:r>
              <a:rPr lang="en-GB" sz="1600" i="1" dirty="0" smtClean="0"/>
              <a:t> (2017). BMC Psychiatry</a:t>
            </a:r>
            <a:endParaRPr lang="en-GB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108991"/>
            <a:ext cx="7488832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NOTE: 57% response rate parents; 65% response rate teachers</a:t>
            </a:r>
          </a:p>
          <a:p>
            <a:endParaRPr lang="en-GB" dirty="0"/>
          </a:p>
          <a:p>
            <a:r>
              <a:rPr lang="en-GB" dirty="0" smtClean="0"/>
              <a:t>No systematic bias in teacher responders, parent responders have higher SES and children with less severe language deficits</a:t>
            </a:r>
            <a:endParaRPr lang="en-GB" dirty="0"/>
          </a:p>
        </p:txBody>
      </p:sp>
      <p:pic>
        <p:nvPicPr>
          <p:cNvPr id="10" name="Picture 2" descr="http://www.scalestudy.co.uk/wp-content/uploads/2012/12/D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401" y="193204"/>
            <a:ext cx="874029" cy="11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79401" y="1339773"/>
            <a:ext cx="1058084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Debbie Gooch</a:t>
            </a:r>
          </a:p>
        </p:txBody>
      </p:sp>
    </p:spTree>
    <p:extLst>
      <p:ext uri="{BB962C8B-B14F-4D97-AF65-F5344CB8AC3E}">
        <p14:creationId xmlns:p14="http://schemas.microsoft.com/office/powerpoint/2010/main" val="258798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the usual profile of developmental language disorder?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34" y="771318"/>
            <a:ext cx="6769318" cy="36428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443574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Inattention scale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443574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Hyperactivity scale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6381328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Gooch, Maydew &amp; </a:t>
            </a:r>
            <a:r>
              <a:rPr lang="en-GB" sz="1600" i="1" dirty="0" err="1" smtClean="0"/>
              <a:t>Norbury</a:t>
            </a:r>
            <a:r>
              <a:rPr lang="en-GB" sz="1600" i="1" dirty="0" smtClean="0"/>
              <a:t> (2017). BMC Psychiatry</a:t>
            </a:r>
            <a:endParaRPr lang="en-GB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515719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Children with low language rated as having more severe ADHD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More severe symptoms of inattention vs hyperactivity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Bigger difference between teachers and parents on the inattention scale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5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374" y="183098"/>
            <a:ext cx="5937755" cy="1188720"/>
          </a:xfrm>
        </p:spPr>
        <p:txBody>
          <a:bodyPr>
            <a:normAutofit/>
          </a:bodyPr>
          <a:lstStyle/>
          <a:p>
            <a:r>
              <a:rPr lang="en-GB" dirty="0" smtClean="0"/>
              <a:t>Parent/teacher agreement on the SWAN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2025" y="2238102"/>
            <a:ext cx="3464209" cy="4250565"/>
          </a:xfrm>
        </p:spPr>
        <p:txBody>
          <a:bodyPr>
            <a:normAutofit/>
          </a:bodyPr>
          <a:lstStyle/>
          <a:p>
            <a:r>
              <a:rPr lang="en-GB" dirty="0" smtClean="0"/>
              <a:t>Moderate correlation between parents and teachers</a:t>
            </a:r>
          </a:p>
          <a:p>
            <a:r>
              <a:rPr lang="en-GB" dirty="0" smtClean="0"/>
              <a:t>‘</a:t>
            </a:r>
            <a:r>
              <a:rPr lang="en-GB" dirty="0" err="1" smtClean="0"/>
              <a:t>Caseness</a:t>
            </a:r>
            <a:r>
              <a:rPr lang="en-GB" dirty="0" smtClean="0"/>
              <a:t>’ depends in part on who does the rating…</a:t>
            </a:r>
          </a:p>
          <a:p>
            <a:r>
              <a:rPr lang="en-GB" dirty="0" smtClean="0"/>
              <a:t>Of children with language deficits:</a:t>
            </a:r>
          </a:p>
          <a:p>
            <a:pPr lvl="1"/>
            <a:r>
              <a:rPr lang="en-GB" dirty="0" smtClean="0"/>
              <a:t>Parents identify 11.34% as ADHD ‘cases’</a:t>
            </a:r>
          </a:p>
          <a:p>
            <a:pPr lvl="1"/>
            <a:r>
              <a:rPr lang="en-GB" dirty="0" smtClean="0"/>
              <a:t>Teachers identify 32.08% as ADHD ‘cases’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180695" y="6488668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/>
              <a:t>Gooch, Maydew &amp; </a:t>
            </a:r>
            <a:r>
              <a:rPr lang="en-GB" sz="1600" i="1" dirty="0" err="1" smtClean="0"/>
              <a:t>Norbury</a:t>
            </a:r>
            <a:r>
              <a:rPr lang="en-GB" sz="1600" i="1" dirty="0" smtClean="0"/>
              <a:t> (2017). BMC Psychiatry</a:t>
            </a:r>
            <a:endParaRPr lang="en-GB" sz="1600" i="1" dirty="0"/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03761" y="1394876"/>
            <a:ext cx="4600687" cy="37623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45191" y="3645024"/>
            <a:ext cx="95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 = .64 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638132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97184" y="5445224"/>
            <a:ext cx="420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Agreement on “</a:t>
            </a:r>
            <a:r>
              <a:rPr lang="en-GB" dirty="0" err="1" smtClean="0"/>
              <a:t>caseness</a:t>
            </a:r>
            <a:r>
              <a:rPr lang="en-GB" dirty="0" smtClean="0"/>
              <a:t>” fair (TD) to poor (LD)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9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does language moderate parent/teacher discrepancies and case agreement?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en-GB" dirty="0" smtClean="0"/>
              <a:t>Different environments influence ‘halo’ effects?</a:t>
            </a:r>
          </a:p>
          <a:p>
            <a:pPr lvl="1"/>
            <a:r>
              <a:rPr lang="en-GB" dirty="0" smtClean="0"/>
              <a:t>‘</a:t>
            </a:r>
            <a:r>
              <a:rPr lang="en-GB" dirty="0" err="1" smtClean="0"/>
              <a:t>phenocopy</a:t>
            </a:r>
            <a:r>
              <a:rPr lang="en-GB" dirty="0" smtClean="0"/>
              <a:t>’ argument…</a:t>
            </a:r>
          </a:p>
          <a:p>
            <a:pPr lvl="1"/>
            <a:endParaRPr lang="en-GB" dirty="0"/>
          </a:p>
          <a:p>
            <a:r>
              <a:rPr lang="en-GB" dirty="0" smtClean="0"/>
              <a:t>Language deficit impacts attention – </a:t>
            </a:r>
            <a:r>
              <a:rPr lang="en-GB" dirty="0" err="1" smtClean="0"/>
              <a:t>esp</a:t>
            </a:r>
            <a:r>
              <a:rPr lang="en-GB" dirty="0" smtClean="0"/>
              <a:t> noticeable in the classroom?</a:t>
            </a:r>
          </a:p>
          <a:p>
            <a:pPr lvl="1"/>
            <a:r>
              <a:rPr lang="en-GB" dirty="0" smtClean="0"/>
              <a:t>SWAN is measuring functional impact of DLD?</a:t>
            </a:r>
          </a:p>
          <a:p>
            <a:pPr lvl="1"/>
            <a:endParaRPr lang="en-GB" dirty="0"/>
          </a:p>
          <a:p>
            <a:r>
              <a:rPr lang="en-GB" dirty="0" smtClean="0"/>
              <a:t>Classroom expectations appropriate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IMPLICATION – teachers perceive that children with DLD have significant inattention that is impacting success in the classroom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4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</a:t>
            </a:r>
            <a:r>
              <a:rPr lang="en-GB" dirty="0" err="1" smtClean="0"/>
              <a:t>optionS</a:t>
            </a:r>
            <a:r>
              <a:rPr lang="en-GB" dirty="0" smtClean="0"/>
              <a:t> for ADHD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03" y="2494742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405" y="2489844"/>
            <a:ext cx="4138860" cy="1605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10" y="4298769"/>
            <a:ext cx="3519649" cy="2346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866" y="4548060"/>
            <a:ext cx="2466975" cy="1847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4023" y="3108960"/>
            <a:ext cx="562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+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95783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03" y="2494742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15" y="384798"/>
            <a:ext cx="2942817" cy="21099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12315" y="2333897"/>
            <a:ext cx="2942817" cy="226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614" y="2560320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35" y="4943611"/>
            <a:ext cx="2619375" cy="174307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9223798">
            <a:off x="3575183" y="1973844"/>
            <a:ext cx="1405923" cy="290385"/>
          </a:xfrm>
          <a:prstGeom prst="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3719103" y="3020700"/>
            <a:ext cx="1405923" cy="290385"/>
          </a:xfrm>
          <a:prstGeom prst="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2957417">
            <a:off x="3441010" y="4455355"/>
            <a:ext cx="1838435" cy="290385"/>
          </a:xfrm>
          <a:prstGeom prst="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072846" y="844731"/>
            <a:ext cx="775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?</a:t>
            </a:r>
            <a:endParaRPr lang="en-GB" sz="6600" dirty="0"/>
          </a:p>
        </p:txBody>
      </p:sp>
      <p:sp>
        <p:nvSpPr>
          <p:cNvPr id="16" name="TextBox 15"/>
          <p:cNvSpPr txBox="1"/>
          <p:nvPr/>
        </p:nvSpPr>
        <p:spPr>
          <a:xfrm>
            <a:off x="7998824" y="5261150"/>
            <a:ext cx="775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~</a:t>
            </a:r>
            <a:endParaRPr lang="en-GB" sz="6600" dirty="0"/>
          </a:p>
        </p:txBody>
      </p:sp>
      <p:sp>
        <p:nvSpPr>
          <p:cNvPr id="17" name="TextBox 16"/>
          <p:cNvSpPr txBox="1"/>
          <p:nvPr/>
        </p:nvSpPr>
        <p:spPr>
          <a:xfrm rot="10800000" flipH="1" flipV="1">
            <a:off x="894057" y="4184411"/>
            <a:ext cx="2811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Good evidence that pharmacological interventions reduce ADHD symptoms….</a:t>
            </a:r>
          </a:p>
          <a:p>
            <a:endParaRPr lang="en-GB" dirty="0"/>
          </a:p>
          <a:p>
            <a:r>
              <a:rPr lang="en-GB" dirty="0" smtClean="0"/>
              <a:t>BUT does this improvement lead to functional gains in language, literacy or general academic success?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2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514" y="719528"/>
            <a:ext cx="5937755" cy="1188720"/>
          </a:xfrm>
        </p:spPr>
        <p:txBody>
          <a:bodyPr>
            <a:normAutofit/>
          </a:bodyPr>
          <a:lstStyle/>
          <a:p>
            <a:r>
              <a:rPr lang="en-GB" dirty="0" smtClean="0"/>
              <a:t>Does ADHD treatment improve reading outcomes?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70662" y="6506973"/>
            <a:ext cx="6021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Tamm, L., </a:t>
            </a:r>
            <a:r>
              <a:rPr lang="en-GB" dirty="0" smtClean="0"/>
              <a:t>et al. (2017) https</a:t>
            </a:r>
            <a:r>
              <a:rPr lang="en-GB" dirty="0"/>
              <a:t>://doi.org/10.1037/ccp0000170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31" y="2072641"/>
            <a:ext cx="8013109" cy="1917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2519314"/>
            <a:ext cx="180267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ADHD only </a:t>
            </a:r>
            <a:r>
              <a:rPr lang="en-GB" dirty="0" err="1" smtClean="0"/>
              <a:t>Tx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62848" y="2519314"/>
            <a:ext cx="161108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READ only </a:t>
            </a:r>
            <a:r>
              <a:rPr lang="en-GB" dirty="0" err="1" smtClean="0"/>
              <a:t>Tx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4908" y="2534132"/>
            <a:ext cx="161108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COMBINE </a:t>
            </a:r>
            <a:r>
              <a:rPr lang="en-GB" dirty="0" err="1" smtClean="0"/>
              <a:t>Tx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0331" y="4136571"/>
            <a:ext cx="2683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Medication + parent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9 group sessions over 10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Lower adherence to programme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17% stop taking meds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398786" y="4136571"/>
            <a:ext cx="2683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Broad reading intervention (decoding, spelling, fluency, comp)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4x 45 minute sessions for 16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Good adherence to programme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22.5% taking meds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337241" y="4136571"/>
            <a:ext cx="2683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Post-study – 1/3 children in each group receiving remedial reading support at school…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1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514" y="719528"/>
            <a:ext cx="5937755" cy="1188720"/>
          </a:xfrm>
        </p:spPr>
        <p:txBody>
          <a:bodyPr>
            <a:normAutofit/>
          </a:bodyPr>
          <a:lstStyle/>
          <a:p>
            <a:r>
              <a:rPr lang="en-GB" dirty="0" smtClean="0"/>
              <a:t>Does ADHD treatment improve reading outcomes?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70662" y="6506973"/>
            <a:ext cx="6021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Tamm, L., </a:t>
            </a:r>
            <a:r>
              <a:rPr lang="en-GB" dirty="0" smtClean="0"/>
              <a:t>et al. (2017) https</a:t>
            </a:r>
            <a:r>
              <a:rPr lang="en-GB" dirty="0"/>
              <a:t>://doi.org/10.1037/ccp0000170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31" y="2072641"/>
            <a:ext cx="8013109" cy="1917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2519314"/>
            <a:ext cx="180267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ADHD only </a:t>
            </a:r>
            <a:r>
              <a:rPr lang="en-GB" dirty="0" err="1" smtClean="0"/>
              <a:t>Tx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62848" y="2519314"/>
            <a:ext cx="161108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READ only </a:t>
            </a:r>
            <a:r>
              <a:rPr lang="en-GB" dirty="0" err="1" smtClean="0"/>
              <a:t>Tx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4908" y="2534132"/>
            <a:ext cx="161108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COMBINE </a:t>
            </a:r>
            <a:r>
              <a:rPr lang="en-GB" dirty="0" err="1" smtClean="0"/>
              <a:t>Tx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0331" y="4355808"/>
            <a:ext cx="196065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ADHD symptoms (teacher rated)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331" y="5321219"/>
            <a:ext cx="196065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decoding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0331" y="5975603"/>
            <a:ext cx="196065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ord reading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939143" y="4494307"/>
            <a:ext cx="91004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ADHD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8044" y="4501325"/>
            <a:ext cx="5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19749" y="5310540"/>
            <a:ext cx="124458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COMBINE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729496" y="4501325"/>
            <a:ext cx="5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&lt;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114908" y="4515103"/>
            <a:ext cx="82582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READ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185318" y="4286210"/>
            <a:ext cx="195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g</a:t>
            </a:r>
            <a:r>
              <a:rPr lang="en-GB" dirty="0" err="1" smtClean="0"/>
              <a:t>s</a:t>
            </a:r>
            <a:r>
              <a:rPr lang="en-GB" dirty="0" smtClean="0"/>
              <a:t> = .67; .36 </a:t>
            </a:r>
            <a:r>
              <a:rPr lang="en-GB" dirty="0" err="1" smtClean="0"/>
              <a:t>inatt</a:t>
            </a:r>
            <a:endParaRPr lang="en-GB" dirty="0" smtClean="0"/>
          </a:p>
          <a:p>
            <a:r>
              <a:rPr lang="en-GB" i="1" dirty="0" err="1" smtClean="0"/>
              <a:t>g</a:t>
            </a:r>
            <a:r>
              <a:rPr lang="en-GB" dirty="0" err="1" smtClean="0"/>
              <a:t>s</a:t>
            </a:r>
            <a:r>
              <a:rPr lang="en-GB" dirty="0" smtClean="0"/>
              <a:t> = .50; .41 hyper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981254" y="5310540"/>
            <a:ext cx="82582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READ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981253" y="5988385"/>
            <a:ext cx="82582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READ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955866" y="5292228"/>
            <a:ext cx="5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955865" y="5994543"/>
            <a:ext cx="5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484916" y="4515103"/>
            <a:ext cx="124458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COMBINE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511787" y="5994543"/>
            <a:ext cx="124458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COMBINE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109466" y="5326372"/>
            <a:ext cx="91004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ADHD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114908" y="5985955"/>
            <a:ext cx="91004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ADHD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767939" y="5323153"/>
            <a:ext cx="5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&gt;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5755623" y="5995624"/>
            <a:ext cx="5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&gt;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185318" y="5420572"/>
            <a:ext cx="1958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g</a:t>
            </a:r>
            <a:r>
              <a:rPr lang="en-GB" dirty="0" err="1" smtClean="0"/>
              <a:t>s</a:t>
            </a:r>
            <a:r>
              <a:rPr lang="en-GB" dirty="0" smtClean="0"/>
              <a:t> = .23; .32</a:t>
            </a:r>
          </a:p>
          <a:p>
            <a:endParaRPr lang="en-GB" dirty="0"/>
          </a:p>
          <a:p>
            <a:r>
              <a:rPr lang="en-GB" i="1" dirty="0" err="1" smtClean="0"/>
              <a:t>g</a:t>
            </a:r>
            <a:r>
              <a:rPr lang="en-GB" dirty="0" err="1" smtClean="0"/>
              <a:t>s</a:t>
            </a:r>
            <a:r>
              <a:rPr lang="en-GB" dirty="0" smtClean="0"/>
              <a:t> = .39; .39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6047360" y="23402"/>
            <a:ext cx="3125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NOTE: no ‘no-treatment’ group</a:t>
            </a:r>
          </a:p>
        </p:txBody>
      </p:sp>
    </p:spTree>
    <p:extLst>
      <p:ext uri="{BB962C8B-B14F-4D97-AF65-F5344CB8AC3E}">
        <p14:creationId xmlns:p14="http://schemas.microsoft.com/office/powerpoint/2010/main" val="27736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638045"/>
            <a:ext cx="5937755" cy="3562458"/>
          </a:xfrm>
        </p:spPr>
        <p:txBody>
          <a:bodyPr>
            <a:normAutofit/>
          </a:bodyPr>
          <a:lstStyle/>
          <a:p>
            <a:r>
              <a:rPr lang="en-GB" dirty="0" smtClean="0"/>
              <a:t>Medication may allow children to demonstrate what they know, rather than changing underlying reading system</a:t>
            </a:r>
          </a:p>
          <a:p>
            <a:endParaRPr lang="en-GB" dirty="0" smtClean="0"/>
          </a:p>
          <a:p>
            <a:r>
              <a:rPr lang="en-GB" dirty="0" smtClean="0"/>
              <a:t>High rates of co-morbidity between ADHD and language/literacy disorders</a:t>
            </a:r>
          </a:p>
          <a:p>
            <a:pPr lvl="1"/>
            <a:r>
              <a:rPr lang="en-GB" dirty="0" smtClean="0"/>
              <a:t>will affect academic progress – need to assess both sets of behaviour/skill</a:t>
            </a:r>
          </a:p>
          <a:p>
            <a:pPr lvl="1"/>
            <a:r>
              <a:rPr lang="en-GB" dirty="0" smtClean="0"/>
              <a:t>may affect response to language/reading based interventions</a:t>
            </a:r>
          </a:p>
          <a:p>
            <a:pPr lvl="1"/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Explicitly treat/teach the thing you want to change!!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0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Readings for ADHD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Gooch D, Maydew H, Sears C, Norbury CF. Does a child's language ability affect the correspondence between parent and teacher ratings of ADHD symptoms?. </a:t>
            </a:r>
            <a:r>
              <a:rPr lang="en-GB" i="1" dirty="0"/>
              <a:t>BMC Psychiatry</a:t>
            </a:r>
            <a:r>
              <a:rPr lang="en-GB" dirty="0"/>
              <a:t>. 2017;17(1):129. Published 2017 Apr 5. doi:10.1186/s12888-017-1300-8</a:t>
            </a:r>
            <a:endParaRPr lang="en-GB" dirty="0" smtClean="0"/>
          </a:p>
          <a:p>
            <a:r>
              <a:rPr lang="en-GB" dirty="0" err="1" smtClean="0"/>
              <a:t>Korrel</a:t>
            </a:r>
            <a:r>
              <a:rPr lang="en-GB" dirty="0" smtClean="0"/>
              <a:t> </a:t>
            </a:r>
            <a:r>
              <a:rPr lang="en-GB" dirty="0"/>
              <a:t>H, Mueller KL, Silk T, Anderson V, </a:t>
            </a:r>
            <a:r>
              <a:rPr lang="en-GB" dirty="0" err="1"/>
              <a:t>Sciberras</a:t>
            </a:r>
            <a:r>
              <a:rPr lang="en-GB" dirty="0"/>
              <a:t> E. Research Review: Language problems in children with Attention-Deficit Hyperactivity Disorder - a systematic meta-analytic review. </a:t>
            </a:r>
            <a:r>
              <a:rPr lang="en-GB" i="1" dirty="0"/>
              <a:t>J Child </a:t>
            </a:r>
            <a:r>
              <a:rPr lang="en-GB" i="1" dirty="0" err="1"/>
              <a:t>Psychol</a:t>
            </a:r>
            <a:r>
              <a:rPr lang="en-GB" i="1" dirty="0"/>
              <a:t> Psychiatry</a:t>
            </a:r>
            <a:r>
              <a:rPr lang="en-GB" dirty="0"/>
              <a:t>. 2017;58(6):640–654. </a:t>
            </a:r>
            <a:r>
              <a:rPr lang="en-GB" dirty="0" smtClean="0"/>
              <a:t>doi:10.1111/jcpp.12688</a:t>
            </a:r>
          </a:p>
          <a:p>
            <a:r>
              <a:rPr lang="en-GB" dirty="0"/>
              <a:t>Tamm L, Denton CA, Epstein JN, et al. Comparing treatments for children with ADHD and word reading difficulties: A randomized clinical trial. </a:t>
            </a:r>
            <a:r>
              <a:rPr lang="en-GB" i="1" dirty="0"/>
              <a:t>J Consult </a:t>
            </a:r>
            <a:r>
              <a:rPr lang="en-GB" i="1" dirty="0" err="1"/>
              <a:t>Clin</a:t>
            </a:r>
            <a:r>
              <a:rPr lang="en-GB" i="1" dirty="0"/>
              <a:t> Psychol</a:t>
            </a:r>
            <a:r>
              <a:rPr lang="en-GB" dirty="0"/>
              <a:t>. 2017;85(5):434–446. doi:10.1037/ccp0000170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4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02240" y="1333006"/>
            <a:ext cx="6939520" cy="1645920"/>
          </a:xfrm>
        </p:spPr>
        <p:txBody>
          <a:bodyPr/>
          <a:lstStyle/>
          <a:p>
            <a:r>
              <a:rPr lang="en-GB" dirty="0" smtClean="0"/>
              <a:t>Intellectual disability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5257" y="3681984"/>
            <a:ext cx="7153486" cy="183925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Nordahl</a:t>
            </a:r>
            <a:r>
              <a:rPr lang="en-GB" dirty="0">
                <a:solidFill>
                  <a:schemeClr val="bg1"/>
                </a:solidFill>
              </a:rPr>
              <a:t>‐Hansen, A., </a:t>
            </a:r>
            <a:r>
              <a:rPr lang="en-GB" dirty="0" err="1">
                <a:solidFill>
                  <a:schemeClr val="bg1"/>
                </a:solidFill>
              </a:rPr>
              <a:t>Donolato</a:t>
            </a:r>
            <a:r>
              <a:rPr lang="en-GB" dirty="0">
                <a:solidFill>
                  <a:schemeClr val="bg1"/>
                </a:solidFill>
              </a:rPr>
              <a:t>, E., </a:t>
            </a:r>
            <a:r>
              <a:rPr lang="en-GB" dirty="0" err="1">
                <a:solidFill>
                  <a:schemeClr val="bg1"/>
                </a:solidFill>
              </a:rPr>
              <a:t>Lervåg</a:t>
            </a:r>
            <a:r>
              <a:rPr lang="en-GB" dirty="0">
                <a:solidFill>
                  <a:schemeClr val="bg1"/>
                </a:solidFill>
              </a:rPr>
              <a:t>, A., Norbury, C. F., &amp; </a:t>
            </a:r>
            <a:r>
              <a:rPr lang="en-GB" dirty="0" err="1">
                <a:solidFill>
                  <a:schemeClr val="bg1"/>
                </a:solidFill>
              </a:rPr>
              <a:t>Melby‐Lervåg</a:t>
            </a:r>
            <a:r>
              <a:rPr lang="en-GB" dirty="0">
                <a:solidFill>
                  <a:schemeClr val="bg1"/>
                </a:solidFill>
              </a:rPr>
              <a:t>, M. (2019). </a:t>
            </a:r>
            <a:r>
              <a:rPr lang="en-GB" b="1" dirty="0">
                <a:solidFill>
                  <a:schemeClr val="bg1"/>
                </a:solidFill>
                <a:hlinkClick r:id="rId2"/>
              </a:rPr>
              <a:t>PROTOCOL: Language interventions for improving oral language outcomes in children with neurodevelopmental disorders: A systematic review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i="1" dirty="0">
                <a:solidFill>
                  <a:schemeClr val="bg1"/>
                </a:solidFill>
              </a:rPr>
              <a:t>Campbell Systematic Reviews, 15 (4)</a:t>
            </a:r>
            <a:r>
              <a:rPr lang="en-GB" dirty="0">
                <a:solidFill>
                  <a:schemeClr val="bg1"/>
                </a:solidFill>
              </a:rPr>
              <a:t>. doi:10.1002/cl2.1062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4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120987"/>
            <a:ext cx="8229600" cy="1143000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utism spectrum </a:t>
            </a:r>
            <a:r>
              <a:rPr lang="en-GB" dirty="0" smtClean="0"/>
              <a:t>disorder/condition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467543" y="1257871"/>
            <a:ext cx="8676457" cy="5287216"/>
            <a:chOff x="1991544" y="609800"/>
            <a:chExt cx="8676457" cy="5287216"/>
          </a:xfrm>
        </p:grpSpPr>
        <p:sp>
          <p:nvSpPr>
            <p:cNvPr id="4" name="Oval 3"/>
            <p:cNvSpPr/>
            <p:nvPr/>
          </p:nvSpPr>
          <p:spPr>
            <a:xfrm>
              <a:off x="1991544" y="1792560"/>
              <a:ext cx="5112568" cy="387868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5231904" y="1792560"/>
              <a:ext cx="5247403" cy="41044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34827" y="3383123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autism</a:t>
              </a:r>
              <a:endParaRPr lang="en-GB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99656" y="2237982"/>
              <a:ext cx="2664296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social-emotional reciprocity</a:t>
              </a:r>
            </a:p>
            <a:p>
              <a:endParaRPr lang="en-GB" sz="2000" dirty="0"/>
            </a:p>
            <a:p>
              <a:r>
                <a:rPr lang="en-GB" sz="2000" dirty="0"/>
                <a:t>nonverbal </a:t>
              </a:r>
            </a:p>
            <a:p>
              <a:r>
                <a:rPr lang="en-GB" sz="2000" dirty="0"/>
                <a:t>communicative behaviours</a:t>
              </a:r>
            </a:p>
            <a:p>
              <a:endParaRPr lang="en-GB" sz="2000" dirty="0"/>
            </a:p>
            <a:p>
              <a:r>
                <a:rPr lang="en-GB" sz="2000" dirty="0"/>
                <a:t>developing and maintaining relationships</a:t>
              </a:r>
            </a:p>
            <a:p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7569" y="609800"/>
              <a:ext cx="36724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social communication and social interaction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46524" y="615916"/>
              <a:ext cx="40214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0070C0"/>
                  </a:solidFill>
                </a:rPr>
                <a:t>restricted repertoire of interests and behaviours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747030" y="3102702"/>
            <a:ext cx="29857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Stereotyped behaviour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Routines, rituals &amp; rigidity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Highly restricted, fixated interests 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unusual  sensory interests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131" y="6461760"/>
            <a:ext cx="286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Lord et al. (2020)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9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3"/>
            <a:ext cx="3461052" cy="3501499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What is </a:t>
            </a:r>
            <a:r>
              <a:rPr lang="en-GB" dirty="0" smtClean="0"/>
              <a:t>similar about the strengths and challenges for these children?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 is different?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 are your thoughts on environmental influences (not causing the disorder itself, but in influencing developmental outcomes)?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hlinkClick r:id="rId2"/>
              </a:rPr>
              <a:t>https</a:t>
            </a:r>
            <a:r>
              <a:rPr lang="en-GB" dirty="0" smtClean="0">
                <a:hlinkClick r:id="rId2"/>
              </a:rPr>
              <a:t>://www.youtube.com/watch?v=kjXcAqRBnsE</a:t>
            </a:r>
            <a:endParaRPr lang="en-GB" dirty="0" smtClean="0"/>
          </a:p>
          <a:p>
            <a:pPr lvl="1"/>
            <a:r>
              <a:rPr lang="en-GB" dirty="0" smtClean="0"/>
              <a:t>Down syndrome</a:t>
            </a:r>
            <a:endParaRPr lang="en-GB" dirty="0"/>
          </a:p>
          <a:p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www.youtube.com/watch?v=EmSii88rQoc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William syndrome</a:t>
            </a:r>
            <a:endParaRPr lang="en-GB" dirty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www.youtube.com/watch?v=LVbqu7V0_0E&amp;feature=related</a:t>
            </a:r>
            <a:r>
              <a:rPr lang="en-GB" dirty="0" smtClean="0"/>
              <a:t> </a:t>
            </a:r>
            <a:endParaRPr lang="en-GB" dirty="0" smtClean="0"/>
          </a:p>
          <a:p>
            <a:pPr lvl="1"/>
            <a:r>
              <a:rPr lang="en-GB" dirty="0" smtClean="0"/>
              <a:t>Fragile X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66355" y="6122124"/>
            <a:ext cx="809897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although there is a ‘known’ genetic cause, the phenotype is still extremely variable – even in Fragile X, which is a single gene disorder!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4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6045" y="446708"/>
            <a:ext cx="5937755" cy="1188720"/>
          </a:xfrm>
        </p:spPr>
        <p:txBody>
          <a:bodyPr/>
          <a:lstStyle/>
          <a:p>
            <a:r>
              <a:rPr lang="en-GB" dirty="0" smtClean="0"/>
              <a:t>Down syndrome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40092" y="1635428"/>
            <a:ext cx="4532206" cy="3101982"/>
          </a:xfrm>
        </p:spPr>
        <p:txBody>
          <a:bodyPr>
            <a:normAutofit/>
          </a:bodyPr>
          <a:lstStyle/>
          <a:p>
            <a:r>
              <a:rPr lang="en-GB" dirty="0" smtClean="0"/>
              <a:t>first </a:t>
            </a:r>
            <a:r>
              <a:rPr lang="en-GB" dirty="0" smtClean="0"/>
              <a:t>described in 1866: cluster of physical symptoms associated with intellectual impairments</a:t>
            </a:r>
          </a:p>
          <a:p>
            <a:r>
              <a:rPr lang="en-GB" dirty="0" smtClean="0"/>
              <a:t>not until 1960s that trisomy on chromosome 21 was discovered to be cause of DS</a:t>
            </a:r>
          </a:p>
          <a:p>
            <a:r>
              <a:rPr lang="en-GB" dirty="0" smtClean="0"/>
              <a:t>currently affects ~1 in 700-1000 live births</a:t>
            </a:r>
          </a:p>
          <a:p>
            <a:r>
              <a:rPr lang="en-GB" dirty="0" smtClean="0"/>
              <a:t>leading genetic cause of intellectual </a:t>
            </a:r>
            <a:r>
              <a:rPr lang="en-GB" dirty="0" smtClean="0"/>
              <a:t>impairment, but is typically NOT heritable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9035" y="2363916"/>
            <a:ext cx="3237309" cy="2893219"/>
          </a:xfrm>
        </p:spPr>
      </p:pic>
      <p:sp>
        <p:nvSpPr>
          <p:cNvPr id="4" name="TextBox 3"/>
          <p:cNvSpPr txBox="1"/>
          <p:nvPr/>
        </p:nvSpPr>
        <p:spPr>
          <a:xfrm>
            <a:off x="5596601" y="5420889"/>
            <a:ext cx="3157538" cy="1324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-205740">
              <a:lnSpc>
                <a:spcPct val="80000"/>
              </a:lnSpc>
              <a:buFont typeface="Wingdings 2"/>
              <a:buChar char=""/>
              <a:defRPr/>
            </a:pPr>
            <a:r>
              <a:rPr lang="en-GB" sz="1575" dirty="0"/>
              <a:t>increased risk of:</a:t>
            </a:r>
          </a:p>
          <a:p>
            <a:pPr marL="411480" lvl="1" indent="-205740">
              <a:lnSpc>
                <a:spcPct val="80000"/>
              </a:lnSpc>
              <a:buFont typeface="Wingdings"/>
              <a:buChar char=""/>
              <a:defRPr/>
            </a:pPr>
            <a:r>
              <a:rPr lang="en-GB" sz="1350" dirty="0"/>
              <a:t>congenital heart disease</a:t>
            </a:r>
          </a:p>
          <a:p>
            <a:pPr marL="411480" lvl="1" indent="-205740">
              <a:lnSpc>
                <a:spcPct val="80000"/>
              </a:lnSpc>
              <a:buFont typeface="Wingdings"/>
              <a:buChar char=""/>
              <a:defRPr/>
            </a:pPr>
            <a:r>
              <a:rPr lang="en-GB" sz="1350" dirty="0"/>
              <a:t>leukaemia</a:t>
            </a:r>
          </a:p>
          <a:p>
            <a:pPr marL="411480" lvl="1" indent="-205740">
              <a:lnSpc>
                <a:spcPct val="80000"/>
              </a:lnSpc>
              <a:buFont typeface="Wingdings"/>
              <a:buChar char=""/>
              <a:defRPr/>
            </a:pPr>
            <a:r>
              <a:rPr lang="en-GB" sz="1350" dirty="0"/>
              <a:t>gastrointestinal abnormalities</a:t>
            </a:r>
          </a:p>
          <a:p>
            <a:pPr marL="411480" lvl="1" indent="-205740">
              <a:lnSpc>
                <a:spcPct val="80000"/>
              </a:lnSpc>
              <a:buFont typeface="Wingdings"/>
              <a:buChar char=""/>
              <a:defRPr/>
            </a:pPr>
            <a:r>
              <a:rPr lang="en-GB" sz="1350" dirty="0"/>
              <a:t>hearing impairments</a:t>
            </a:r>
          </a:p>
          <a:p>
            <a:pPr marL="411480" lvl="1" indent="-205740">
              <a:lnSpc>
                <a:spcPct val="80000"/>
              </a:lnSpc>
              <a:buFont typeface="Wingdings"/>
              <a:buChar char=""/>
              <a:defRPr/>
            </a:pPr>
            <a:r>
              <a:rPr lang="en-GB" sz="1350" dirty="0"/>
              <a:t>early onset dementia</a:t>
            </a:r>
          </a:p>
          <a:p>
            <a:endParaRPr lang="en-GB" sz="135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70720" y="4645887"/>
            <a:ext cx="2949484" cy="221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Cognitive characteristics of Down syndrome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54331" y="2638045"/>
            <a:ext cx="6923315" cy="3754046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intellectual impairment and trajectory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GB" dirty="0" smtClean="0"/>
              <a:t>plateau of cognitive abilities after first few years of life – decline in IQ scores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GB" dirty="0" smtClean="0"/>
              <a:t>early onset Alzheimer’s disease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GB" dirty="0" smtClean="0"/>
              <a:t>marked by changes in behaviour, rather than memory loss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slowed speed of processing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GB" dirty="0" smtClean="0"/>
              <a:t>both orientation to, processing of and response to environmental inputs (esp. verbal)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executive function deficits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GB" dirty="0" smtClean="0"/>
              <a:t>inhibition, set-shifting, planning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GB" dirty="0" smtClean="0"/>
              <a:t>these may be linked to verbal 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2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characteristics of Down syndrome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4492" y="2498707"/>
            <a:ext cx="7163486" cy="3849841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uneven profiles across language domains – nature/degree of impairment depends on what is being measured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 problems with speech intelligibility (link to motor </a:t>
            </a:r>
            <a:r>
              <a:rPr lang="en-GB" dirty="0" smtClean="0"/>
              <a:t>deficits and/or hearing impairments)</a:t>
            </a: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 substantial delays in acquisition of first words/phrases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 comprehension generally better than language expression (by 24 months)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 vocabulary generally better than aspects of grammar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GB" dirty="0" smtClean="0"/>
              <a:t>vocabulary comprehension related to chronological rather than mental age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GB" dirty="0" smtClean="0"/>
              <a:t>expressive grammar predicted by both chronological and mental age</a:t>
            </a: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GB" dirty="0" smtClean="0"/>
              <a:t>narrative predicted more by mental age and/or grammar comprehension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Overall profile resembles Developmental Language Disorder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09211" y="6348548"/>
            <a:ext cx="257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</a:t>
            </a:r>
            <a:r>
              <a:rPr lang="en-GB" dirty="0" err="1" smtClean="0"/>
              <a:t>Naess</a:t>
            </a:r>
            <a:r>
              <a:rPr lang="en-GB" dirty="0" smtClean="0"/>
              <a:t> et al. (2011)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503" y="167874"/>
            <a:ext cx="6675806" cy="1188720"/>
          </a:xfrm>
        </p:spPr>
        <p:txBody>
          <a:bodyPr/>
          <a:lstStyle/>
          <a:p>
            <a:r>
              <a:rPr lang="en-GB" dirty="0" smtClean="0"/>
              <a:t>Williams </a:t>
            </a:r>
            <a:r>
              <a:rPr lang="en-GB" dirty="0" smtClean="0"/>
              <a:t>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56594"/>
            <a:ext cx="4038600" cy="5191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SOCIAL/COGNITIVE PHENOTYPE</a:t>
            </a:r>
            <a:endParaRPr lang="en-GB" dirty="0"/>
          </a:p>
          <a:p>
            <a:r>
              <a:rPr lang="en-GB" dirty="0" smtClean="0"/>
              <a:t>extremely </a:t>
            </a:r>
            <a:r>
              <a:rPr lang="en-GB" dirty="0" smtClean="0"/>
              <a:t>social and friendly</a:t>
            </a:r>
          </a:p>
          <a:p>
            <a:r>
              <a:rPr lang="en-GB" dirty="0" smtClean="0"/>
              <a:t>but</a:t>
            </a:r>
            <a:r>
              <a:rPr lang="en-GB" dirty="0" smtClean="0"/>
              <a:t>, limited understanding of basic social norms</a:t>
            </a:r>
          </a:p>
          <a:p>
            <a:r>
              <a:rPr lang="en-GB" dirty="0" smtClean="0"/>
              <a:t>difficulty </a:t>
            </a:r>
            <a:r>
              <a:rPr lang="en-GB" dirty="0" smtClean="0"/>
              <a:t>making/maintaining social relationships</a:t>
            </a:r>
          </a:p>
          <a:p>
            <a:r>
              <a:rPr lang="en-GB" dirty="0" smtClean="0"/>
              <a:t>high </a:t>
            </a:r>
            <a:r>
              <a:rPr lang="en-GB" dirty="0" smtClean="0"/>
              <a:t>rates of co-morbidity:</a:t>
            </a:r>
          </a:p>
          <a:p>
            <a:pPr lvl="1"/>
            <a:r>
              <a:rPr lang="en-GB" dirty="0" smtClean="0"/>
              <a:t>ADHD</a:t>
            </a:r>
          </a:p>
          <a:p>
            <a:pPr lvl="1"/>
            <a:r>
              <a:rPr lang="en-GB" dirty="0" smtClean="0"/>
              <a:t>aspects of ASD</a:t>
            </a:r>
          </a:p>
          <a:p>
            <a:pPr lvl="1"/>
            <a:r>
              <a:rPr lang="en-GB" dirty="0" smtClean="0"/>
              <a:t>anxiety disorders &amp; phobias</a:t>
            </a:r>
          </a:p>
          <a:p>
            <a:pPr lvl="1"/>
            <a:r>
              <a:rPr lang="en-GB" dirty="0" smtClean="0"/>
              <a:t>depression (as adults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GENOTYPE</a:t>
            </a:r>
          </a:p>
          <a:p>
            <a:r>
              <a:rPr lang="en-GB" dirty="0" smtClean="0"/>
              <a:t>rare deletion of genes on Chromosome 7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643" y="1440678"/>
            <a:ext cx="1619794" cy="190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399166"/>
              </p:ext>
            </p:extLst>
          </p:nvPr>
        </p:nvGraphicFramePr>
        <p:xfrm>
          <a:off x="3553097" y="3529881"/>
          <a:ext cx="5564966" cy="310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Image" r:id="rId4" imgW="22922449" imgH="11666939" progId="">
                  <p:embed/>
                </p:oleObj>
              </mc:Choice>
              <mc:Fallback>
                <p:oleObj name="Image" r:id="rId4" imgW="22922449" imgH="11666939" progId="">
                  <p:embed/>
                  <p:pic>
                    <p:nvPicPr>
                      <p:cNvPr id="1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3097" y="3529881"/>
                        <a:ext cx="5564966" cy="3102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6247590" y="5016779"/>
            <a:ext cx="328337" cy="234031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Bent Arrow 10"/>
          <p:cNvSpPr/>
          <p:nvPr/>
        </p:nvSpPr>
        <p:spPr>
          <a:xfrm>
            <a:off x="6335580" y="4392695"/>
            <a:ext cx="1332857" cy="624084"/>
          </a:xfrm>
          <a:prstGeom prst="bentArrow">
            <a:avLst>
              <a:gd name="adj1" fmla="val 25000"/>
              <a:gd name="adj2" fmla="val 2709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8438" y="4162697"/>
            <a:ext cx="1371060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implicated in heart defects and tissue abnormalities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779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Image" r:id="rId3" imgW="31631020" imgH="16251429" progId="">
                  <p:embed/>
                </p:oleObj>
              </mc:Choice>
              <mc:Fallback>
                <p:oleObj name="Image" r:id="rId3" imgW="31631020" imgH="16251429" progId="">
                  <p:embed/>
                  <p:pic>
                    <p:nvPicPr>
                      <p:cNvPr id="143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0"/>
            <a:ext cx="871296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 smtClean="0"/>
              <a:t>WS deficit in </a:t>
            </a:r>
            <a:r>
              <a:rPr lang="en-GB" sz="3200" dirty="0" err="1" smtClean="0"/>
              <a:t>visuo</a:t>
            </a:r>
            <a:r>
              <a:rPr lang="en-GB" sz="3200" dirty="0" smtClean="0"/>
              <a:t>-spatial construction</a:t>
            </a:r>
          </a:p>
          <a:p>
            <a:pPr marL="971550" lvl="1" indent="-514350"/>
            <a:r>
              <a:rPr lang="en-GB" sz="3200" dirty="0" smtClean="0"/>
              <a:t>b. </a:t>
            </a:r>
            <a:r>
              <a:rPr lang="en-GB" sz="2400" dirty="0" smtClean="0"/>
              <a:t>far worse than verbal abilities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223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09600" y="0"/>
          <a:ext cx="7924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Image" r:id="rId4" imgW="22217143" imgH="18455510" progId="">
                  <p:embed/>
                </p:oleObj>
              </mc:Choice>
              <mc:Fallback>
                <p:oleObj name="Image" r:id="rId4" imgW="22217143" imgH="18455510" progId="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0"/>
                        <a:ext cx="7924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0"/>
            <a:ext cx="84249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2. WS ‘intact’ language abilities?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070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71437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504" y="4272677"/>
            <a:ext cx="903649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 smtClean="0"/>
              <a:t>DLD</a:t>
            </a:r>
          </a:p>
          <a:p>
            <a:r>
              <a:rPr lang="en-GB" sz="1600" dirty="0" smtClean="0"/>
              <a:t>9;3 They found a family of frogs. </a:t>
            </a:r>
            <a:r>
              <a:rPr lang="en-GB" sz="1600" dirty="0" err="1" smtClean="0"/>
              <a:t>Thats</a:t>
            </a:r>
            <a:r>
              <a:rPr lang="en-GB" sz="1600" dirty="0" smtClean="0"/>
              <a:t> it.</a:t>
            </a:r>
          </a:p>
          <a:p>
            <a:r>
              <a:rPr lang="en-GB" sz="1600" dirty="0" smtClean="0"/>
              <a:t>10;4 And the boy and the dog are happy and the boy </a:t>
            </a:r>
            <a:r>
              <a:rPr lang="en-GB" sz="1600" dirty="0" err="1" smtClean="0"/>
              <a:t>gots</a:t>
            </a:r>
            <a:r>
              <a:rPr lang="en-GB" sz="1600" dirty="0" smtClean="0"/>
              <a:t> a frog.</a:t>
            </a:r>
          </a:p>
          <a:p>
            <a:r>
              <a:rPr lang="en-GB" sz="1600" dirty="0" smtClean="0"/>
              <a:t>10;9 They take one of the babies and go.</a:t>
            </a:r>
          </a:p>
          <a:p>
            <a:r>
              <a:rPr lang="en-GB" sz="1600" dirty="0" smtClean="0"/>
              <a:t>WMS </a:t>
            </a:r>
          </a:p>
          <a:p>
            <a:r>
              <a:rPr lang="en-GB" sz="1600" dirty="0" smtClean="0"/>
              <a:t>9;0 And he said \Hey frogs; we’re all together!" The end! That was great wasn’t it?</a:t>
            </a:r>
          </a:p>
          <a:p>
            <a:r>
              <a:rPr lang="en-GB" sz="1600" dirty="0" smtClean="0"/>
              <a:t>10;0 </a:t>
            </a:r>
            <a:r>
              <a:rPr lang="en-GB" sz="1600" dirty="0" err="1" smtClean="0"/>
              <a:t>Heres</a:t>
            </a:r>
            <a:r>
              <a:rPr lang="en-GB" sz="1600" dirty="0" smtClean="0"/>
              <a:t> the frog and </a:t>
            </a:r>
            <a:r>
              <a:rPr lang="en-GB" sz="1600" dirty="0" err="1" smtClean="0"/>
              <a:t>hes</a:t>
            </a:r>
            <a:r>
              <a:rPr lang="en-GB" sz="1600" dirty="0" smtClean="0"/>
              <a:t> in love! And he says ‘‘Hooray! Hooray! Hooray! I found my </a:t>
            </a:r>
            <a:r>
              <a:rPr lang="en-GB" sz="1600" dirty="0" err="1" smtClean="0"/>
              <a:t>froggie</a:t>
            </a:r>
            <a:r>
              <a:rPr lang="en-GB" sz="1600" dirty="0" smtClean="0"/>
              <a:t>!" And then he says ‘‘</a:t>
            </a:r>
            <a:r>
              <a:rPr lang="en-GB" sz="1600" dirty="0" err="1" smtClean="0"/>
              <a:t>Byeeee</a:t>
            </a:r>
            <a:r>
              <a:rPr lang="en-GB" sz="1600" dirty="0" smtClean="0"/>
              <a:t>!’’</a:t>
            </a:r>
          </a:p>
          <a:p>
            <a:r>
              <a:rPr lang="en-GB" sz="1600" dirty="0" smtClean="0"/>
              <a:t>10;9 And they found the frog and they lived happily ever after: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603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296" y="146086"/>
            <a:ext cx="5937755" cy="1188720"/>
          </a:xfrm>
        </p:spPr>
        <p:txBody>
          <a:bodyPr>
            <a:normAutofit/>
          </a:bodyPr>
          <a:lstStyle/>
          <a:p>
            <a:r>
              <a:rPr lang="en-GB" dirty="0" smtClean="0"/>
              <a:t>language in WS is </a:t>
            </a:r>
            <a:r>
              <a:rPr lang="en-GB" dirty="0" smtClean="0"/>
              <a:t>surprising, but not </a:t>
            </a:r>
            <a:r>
              <a:rPr lang="en-GB" dirty="0" smtClean="0"/>
              <a:t>typical!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13" y="1334806"/>
            <a:ext cx="8503920" cy="552319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delayed language acquisition</a:t>
            </a:r>
          </a:p>
          <a:p>
            <a:pPr lvl="1"/>
            <a:r>
              <a:rPr lang="en-GB" dirty="0" smtClean="0"/>
              <a:t>early cognitive development and early language development closely linked</a:t>
            </a:r>
          </a:p>
          <a:p>
            <a:r>
              <a:rPr lang="en-GB" dirty="0" smtClean="0"/>
              <a:t>receptive vocabulary scores better than other aspects of language</a:t>
            </a:r>
          </a:p>
          <a:p>
            <a:pPr lvl="1"/>
            <a:r>
              <a:rPr lang="en-GB" dirty="0" smtClean="0"/>
              <a:t>some qualitative differences in vocabulary knowledge (poor relational vocabulary, poor abstract knowledge)</a:t>
            </a:r>
          </a:p>
          <a:p>
            <a:r>
              <a:rPr lang="en-GB" dirty="0" smtClean="0"/>
              <a:t>pragmatic language impairments</a:t>
            </a:r>
          </a:p>
          <a:p>
            <a:r>
              <a:rPr lang="en-GB" dirty="0" smtClean="0"/>
              <a:t>narrative difficulties</a:t>
            </a:r>
          </a:p>
          <a:p>
            <a:pPr lvl="1"/>
            <a:r>
              <a:rPr lang="en-GB" dirty="0" smtClean="0"/>
              <a:t>Reilly et al. (2004): WMS and DLD did not differ:</a:t>
            </a:r>
          </a:p>
          <a:p>
            <a:pPr lvl="2"/>
            <a:r>
              <a:rPr lang="en-GB" dirty="0" smtClean="0"/>
              <a:t>amount said (number of words/sentences)</a:t>
            </a:r>
          </a:p>
          <a:p>
            <a:pPr lvl="2"/>
            <a:r>
              <a:rPr lang="en-GB" dirty="0" smtClean="0"/>
              <a:t>number of </a:t>
            </a:r>
            <a:r>
              <a:rPr lang="en-GB" dirty="0" err="1" smtClean="0"/>
              <a:t>morphosyntactic</a:t>
            </a:r>
            <a:r>
              <a:rPr lang="en-GB" dirty="0" smtClean="0"/>
              <a:t> errors</a:t>
            </a:r>
          </a:p>
          <a:p>
            <a:pPr lvl="2"/>
            <a:r>
              <a:rPr lang="en-GB" dirty="0" smtClean="0"/>
              <a:t>grammatical </a:t>
            </a:r>
            <a:r>
              <a:rPr lang="en-GB" dirty="0" smtClean="0"/>
              <a:t>complexity/diversity</a:t>
            </a:r>
          </a:p>
          <a:p>
            <a:r>
              <a:rPr lang="en-GB" dirty="0"/>
              <a:t>narrative differences between DLD and WMS:</a:t>
            </a:r>
          </a:p>
          <a:p>
            <a:pPr lvl="1"/>
            <a:r>
              <a:rPr lang="en-GB" dirty="0"/>
              <a:t>children with WMS:</a:t>
            </a:r>
          </a:p>
          <a:p>
            <a:pPr lvl="2"/>
            <a:r>
              <a:rPr lang="en-GB" dirty="0"/>
              <a:t>far more likely to make ‘evaluative’ comments (narrators interpretation of events)</a:t>
            </a:r>
          </a:p>
          <a:p>
            <a:pPr lvl="2"/>
            <a:r>
              <a:rPr lang="en-GB" dirty="0"/>
              <a:t>far more likely to comment on the affective states of story characters</a:t>
            </a:r>
          </a:p>
          <a:p>
            <a:pPr lvl="2"/>
            <a:r>
              <a:rPr lang="en-GB" dirty="0"/>
              <a:t>far more likely to use character speech</a:t>
            </a:r>
          </a:p>
          <a:p>
            <a:pPr lvl="2"/>
            <a:r>
              <a:rPr lang="en-GB" dirty="0"/>
              <a:t>far more likely to use emphatic speech (audience hookers)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42857" y="3535680"/>
            <a:ext cx="3317966" cy="92333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Language of children with WS reflects their social-cognitive profiles!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95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04" y="188640"/>
            <a:ext cx="7764344" cy="1499616"/>
          </a:xfrm>
        </p:spPr>
        <p:txBody>
          <a:bodyPr>
            <a:normAutofit/>
          </a:bodyPr>
          <a:lstStyle/>
          <a:p>
            <a:r>
              <a:rPr lang="en-GB" dirty="0" smtClean="0"/>
              <a:t>Fragile </a:t>
            </a:r>
            <a:r>
              <a:rPr lang="en-GB" dirty="0" smtClean="0"/>
              <a:t>X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2" y="1095237"/>
            <a:ext cx="1853999" cy="2597197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3735977" y="1761793"/>
            <a:ext cx="5251269" cy="248799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Inherited, single gene mutation on X chromosome</a:t>
            </a:r>
          </a:p>
          <a:p>
            <a:r>
              <a:rPr lang="en-GB" sz="1400" dirty="0"/>
              <a:t>expansion of trinucleotide repeats (CGG) in Fragile X Mental Retardation 1 (FMR1) gene</a:t>
            </a:r>
          </a:p>
          <a:p>
            <a:pPr lvl="1"/>
            <a:r>
              <a:rPr lang="en-GB" sz="1200" i="1" dirty="0"/>
              <a:t>typical population</a:t>
            </a:r>
            <a:r>
              <a:rPr lang="en-GB" sz="1200" dirty="0"/>
              <a:t>: 5-44 repeats</a:t>
            </a:r>
          </a:p>
          <a:p>
            <a:pPr lvl="1"/>
            <a:r>
              <a:rPr lang="en-GB" sz="1200" i="1" dirty="0" err="1"/>
              <a:t>premutation</a:t>
            </a:r>
            <a:r>
              <a:rPr lang="en-GB" sz="1200" dirty="0"/>
              <a:t>: 55-200 repeats</a:t>
            </a:r>
          </a:p>
          <a:p>
            <a:pPr lvl="1"/>
            <a:r>
              <a:rPr lang="en-GB" sz="1200" i="1" dirty="0"/>
              <a:t>full mutation</a:t>
            </a:r>
            <a:r>
              <a:rPr lang="en-GB" sz="1200" dirty="0"/>
              <a:t>: &gt;200 repeats</a:t>
            </a:r>
          </a:p>
          <a:p>
            <a:r>
              <a:rPr lang="en-GB" sz="1400" dirty="0" smtClean="0"/>
              <a:t>full </a:t>
            </a:r>
            <a:r>
              <a:rPr lang="en-GB" sz="1400" dirty="0" smtClean="0"/>
              <a:t>mutation affects ~ 1 in 4000 males; 1 in 8000 females</a:t>
            </a:r>
          </a:p>
          <a:p>
            <a:r>
              <a:rPr lang="en-GB" sz="1400" dirty="0" smtClean="0"/>
              <a:t>is most common inherited form of intellectual impairment</a:t>
            </a:r>
          </a:p>
          <a:p>
            <a:r>
              <a:rPr lang="en-GB" sz="1400" dirty="0" smtClean="0"/>
              <a:t>is implicated in 2-6% of cases of autism spectrum disorder</a:t>
            </a:r>
            <a:endParaRPr lang="en-GB" sz="1400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0" y="3910148"/>
            <a:ext cx="4546136" cy="3026229"/>
          </a:xfrm>
        </p:spPr>
        <p:txBody>
          <a:bodyPr>
            <a:normAutofit fontScale="62500" lnSpcReduction="20000"/>
          </a:bodyPr>
          <a:lstStyle/>
          <a:p>
            <a:r>
              <a:rPr lang="en-GB" sz="2800" dirty="0" smtClean="0"/>
              <a:t>intellectual impairment</a:t>
            </a:r>
          </a:p>
          <a:p>
            <a:pPr lvl="1"/>
            <a:r>
              <a:rPr lang="en-GB" sz="2000" dirty="0" smtClean="0"/>
              <a:t>~90% males; ~25- 50% females have IQs below 70</a:t>
            </a:r>
          </a:p>
          <a:p>
            <a:pPr lvl="1"/>
            <a:r>
              <a:rPr lang="en-GB" sz="2000" dirty="0" smtClean="0"/>
              <a:t>slow rate of ‘growth’: age-dependent gradual decline in IQ</a:t>
            </a:r>
          </a:p>
          <a:p>
            <a:r>
              <a:rPr lang="en-GB" sz="2800" dirty="0" smtClean="0"/>
              <a:t>high rates of autistic behaviours</a:t>
            </a:r>
          </a:p>
          <a:p>
            <a:pPr lvl="1"/>
            <a:r>
              <a:rPr lang="en-GB" sz="2000" dirty="0" smtClean="0"/>
              <a:t>20-50% </a:t>
            </a:r>
            <a:r>
              <a:rPr lang="en-GB" sz="2000" dirty="0" smtClean="0"/>
              <a:t>males meet full criteria for autism</a:t>
            </a:r>
          </a:p>
          <a:p>
            <a:pPr lvl="1"/>
            <a:r>
              <a:rPr lang="en-GB" sz="2000" dirty="0" smtClean="0"/>
              <a:t>another 30% meet criteria for “pervasive developmental disorder”</a:t>
            </a:r>
          </a:p>
          <a:p>
            <a:pPr lvl="2"/>
            <a:r>
              <a:rPr lang="en-GB" sz="1600" dirty="0" smtClean="0"/>
              <a:t>social anxiety, gaze avoidance, repetitive behaviours, sensory hypersensitivity</a:t>
            </a:r>
          </a:p>
          <a:p>
            <a:r>
              <a:rPr lang="en-GB" sz="2800" dirty="0" smtClean="0"/>
              <a:t>significant attention difficulties</a:t>
            </a:r>
          </a:p>
          <a:p>
            <a:pPr lvl="1"/>
            <a:r>
              <a:rPr lang="en-GB" sz="2000" dirty="0" smtClean="0"/>
              <a:t>impulsivity, problems with inhibitory control, distractibility</a:t>
            </a:r>
          </a:p>
          <a:p>
            <a:pPr lvl="1"/>
            <a:endParaRPr lang="en-GB" sz="20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1054" y="4603254"/>
            <a:ext cx="2877094" cy="197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87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13600" y="174172"/>
            <a:ext cx="5829300" cy="1680754"/>
          </a:xfrm>
        </p:spPr>
        <p:txBody>
          <a:bodyPr>
            <a:noAutofit/>
          </a:bodyPr>
          <a:lstStyle/>
          <a:p>
            <a:r>
              <a:rPr lang="en-GB" sz="2800" dirty="0" smtClean="0"/>
              <a:t>together, </a:t>
            </a:r>
            <a:r>
              <a:rPr lang="en-GB" sz="2800" dirty="0" smtClean="0"/>
              <a:t>these </a:t>
            </a:r>
            <a:r>
              <a:rPr lang="en-GB" sz="2800" dirty="0" smtClean="0"/>
              <a:t>core deficits should really challenge language acquisition</a:t>
            </a:r>
            <a:endParaRPr lang="en-GB" sz="2800" dirty="0"/>
          </a:p>
        </p:txBody>
      </p:sp>
      <p:pic>
        <p:nvPicPr>
          <p:cNvPr id="3" name="Picture 4" descr="child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7" y="2933994"/>
            <a:ext cx="2642054" cy="198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SE232_1_002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84" y="4597855"/>
            <a:ext cx="3441799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984" y="2010535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317" y="2186282"/>
            <a:ext cx="3057525" cy="1495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53348" y="3681707"/>
            <a:ext cx="228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Predictive coding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71702" y="4751640"/>
            <a:ext cx="228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Weak central coherence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975" y="4890139"/>
            <a:ext cx="228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Social &amp; social-cognitive deficits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3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characteristics of fragile x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84125" y="2559668"/>
            <a:ext cx="6719349" cy="3101983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Delays in early language milestones</a:t>
            </a:r>
          </a:p>
          <a:p>
            <a:r>
              <a:rPr lang="en-GB" sz="2800" dirty="0" smtClean="0"/>
              <a:t>Expressive language impaired relative to comprehension</a:t>
            </a:r>
          </a:p>
          <a:p>
            <a:r>
              <a:rPr lang="en-GB" sz="2800" dirty="0" smtClean="0"/>
              <a:t>Expressive vocabulary and grammar impaired relative to mental age</a:t>
            </a:r>
          </a:p>
          <a:p>
            <a:r>
              <a:rPr lang="en-GB" sz="2800" dirty="0" smtClean="0"/>
              <a:t>Significant pragmatic </a:t>
            </a:r>
            <a:r>
              <a:rPr lang="en-GB" sz="2800" dirty="0"/>
              <a:t>language impairments</a:t>
            </a:r>
          </a:p>
          <a:p>
            <a:pPr lvl="1"/>
            <a:r>
              <a:rPr lang="en-GB" sz="2000" dirty="0"/>
              <a:t>tangential speech, perseverative/repetitive, delayed </a:t>
            </a:r>
            <a:r>
              <a:rPr lang="en-GB" sz="2000" dirty="0" smtClean="0"/>
              <a:t>echolalia, non-contingent conversational responses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9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of cross-disorder comparisons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638045"/>
            <a:ext cx="5937755" cy="3727921"/>
          </a:xfrm>
        </p:spPr>
        <p:txBody>
          <a:bodyPr>
            <a:normAutofit/>
          </a:bodyPr>
          <a:lstStyle/>
          <a:p>
            <a:r>
              <a:rPr lang="en-GB" dirty="0"/>
              <a:t>i</a:t>
            </a:r>
            <a:r>
              <a:rPr lang="en-GB" dirty="0" smtClean="0"/>
              <a:t>dentify ‘unique’ language profiles that align with particular clinical conditions</a:t>
            </a:r>
          </a:p>
          <a:p>
            <a:r>
              <a:rPr lang="en-GB" dirty="0" smtClean="0"/>
              <a:t>with </a:t>
            </a:r>
            <a:r>
              <a:rPr lang="en-GB" dirty="0"/>
              <a:t>longitudinal design, can start to pinpoint where/when/why trajectories diverge</a:t>
            </a:r>
          </a:p>
          <a:p>
            <a:r>
              <a:rPr lang="en-GB" dirty="0"/>
              <a:t>can (begin) to give hypotheses about mechanisms that differentiate performance on tasks in different </a:t>
            </a:r>
            <a:r>
              <a:rPr lang="en-GB" dirty="0" smtClean="0"/>
              <a:t>groups</a:t>
            </a:r>
          </a:p>
          <a:p>
            <a:pPr lvl="1"/>
            <a:r>
              <a:rPr lang="en-GB" dirty="0" smtClean="0"/>
              <a:t>Role of non-verbal cognitive ability</a:t>
            </a:r>
          </a:p>
          <a:p>
            <a:pPr lvl="1"/>
            <a:r>
              <a:rPr lang="en-GB" dirty="0" smtClean="0"/>
              <a:t>Role of co-morbid autism / attention-deficit</a:t>
            </a:r>
          </a:p>
          <a:p>
            <a:r>
              <a:rPr lang="en-GB" dirty="0"/>
              <a:t>d</a:t>
            </a:r>
            <a:r>
              <a:rPr lang="en-GB" dirty="0" smtClean="0"/>
              <a:t>o unique profiles require qualitatively different approaches to intervention/education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0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of cross-disorder comparisons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651" y="2490653"/>
            <a:ext cx="7733212" cy="397981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small groups – no differences are difficult to interpret</a:t>
            </a:r>
          </a:p>
          <a:p>
            <a:r>
              <a:rPr lang="en-GB" dirty="0" smtClean="0"/>
              <a:t>need to ‘match’ groups on variable(s) of interest…. But impossible </a:t>
            </a:r>
            <a:r>
              <a:rPr lang="en-GB" dirty="0"/>
              <a:t>to match on all measures of </a:t>
            </a:r>
            <a:r>
              <a:rPr lang="en-GB" dirty="0" smtClean="0"/>
              <a:t>interest</a:t>
            </a:r>
          </a:p>
          <a:p>
            <a:r>
              <a:rPr lang="en-GB" dirty="0" smtClean="0"/>
              <a:t>typically </a:t>
            </a:r>
            <a:r>
              <a:rPr lang="en-GB" dirty="0"/>
              <a:t>developing children matched for age</a:t>
            </a:r>
          </a:p>
          <a:p>
            <a:r>
              <a:rPr lang="en-GB" dirty="0" smtClean="0"/>
              <a:t>typically </a:t>
            </a:r>
            <a:r>
              <a:rPr lang="en-GB" dirty="0"/>
              <a:t>developing matched for raw scores on non-verbal reasoning tests (i.e. non-verbal mental age)</a:t>
            </a:r>
          </a:p>
          <a:p>
            <a:pPr lvl="1"/>
            <a:r>
              <a:rPr lang="en-GB" dirty="0"/>
              <a:t>What is TD group like?</a:t>
            </a:r>
          </a:p>
          <a:p>
            <a:pPr lvl="1"/>
            <a:r>
              <a:rPr lang="en-GB" dirty="0"/>
              <a:t>What are the groups NOT matched on?</a:t>
            </a:r>
          </a:p>
          <a:p>
            <a:r>
              <a:rPr lang="en-GB" dirty="0" smtClean="0"/>
              <a:t>typically </a:t>
            </a:r>
            <a:r>
              <a:rPr lang="en-GB" dirty="0"/>
              <a:t>developing matched on verbal ability</a:t>
            </a:r>
          </a:p>
          <a:p>
            <a:pPr lvl="1"/>
            <a:r>
              <a:rPr lang="en-GB" dirty="0"/>
              <a:t>What are the groups NOT matched on?</a:t>
            </a:r>
          </a:p>
          <a:p>
            <a:pPr lvl="1"/>
            <a:r>
              <a:rPr lang="en-GB" dirty="0"/>
              <a:t>What aspect of verbal ability is most important to ‘control’</a:t>
            </a:r>
          </a:p>
          <a:p>
            <a:r>
              <a:rPr lang="en-GB" dirty="0" smtClean="0"/>
              <a:t>Similar issues if matching two or more clinical groups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2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15" y="2211976"/>
            <a:ext cx="6067965" cy="32111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754" y="6270397"/>
            <a:ext cx="8103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Martin GE, </a:t>
            </a:r>
            <a:r>
              <a:rPr lang="en-GB" dirty="0" smtClean="0"/>
              <a:t>et al. (2013). </a:t>
            </a:r>
            <a:r>
              <a:rPr lang="en-GB" i="1" dirty="0" err="1"/>
              <a:t>Int</a:t>
            </a:r>
            <a:r>
              <a:rPr lang="en-GB" i="1" dirty="0"/>
              <a:t> J Lang </a:t>
            </a:r>
            <a:r>
              <a:rPr lang="en-GB" i="1" dirty="0" err="1"/>
              <a:t>Commun</a:t>
            </a:r>
            <a:r>
              <a:rPr lang="en-GB" i="1" dirty="0"/>
              <a:t> </a:t>
            </a:r>
            <a:r>
              <a:rPr lang="en-GB" i="1" dirty="0" err="1"/>
              <a:t>Disord</a:t>
            </a:r>
            <a:r>
              <a:rPr lang="en-GB" dirty="0"/>
              <a:t>. </a:t>
            </a:r>
            <a:r>
              <a:rPr lang="en-GB" dirty="0" smtClean="0"/>
              <a:t>48(4</a:t>
            </a:r>
            <a:r>
              <a:rPr lang="en-GB" dirty="0"/>
              <a:t>):432–443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4308" y="2133600"/>
            <a:ext cx="23513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differences between three clinical groups on semantic scale</a:t>
            </a:r>
          </a:p>
          <a:p>
            <a:endParaRPr lang="en-GB" dirty="0"/>
          </a:p>
          <a:p>
            <a:r>
              <a:rPr lang="en-GB" dirty="0" smtClean="0"/>
              <a:t>DS &lt; both FXS on measures of syntax</a:t>
            </a:r>
          </a:p>
          <a:p>
            <a:endParaRPr lang="en-GB" dirty="0"/>
          </a:p>
          <a:p>
            <a:r>
              <a:rPr lang="en-GB" dirty="0" smtClean="0"/>
              <a:t>FXS-ASD &lt; FXS-only on pragmatic language</a:t>
            </a:r>
          </a:p>
          <a:p>
            <a:endParaRPr lang="en-GB" dirty="0"/>
          </a:p>
          <a:p>
            <a:r>
              <a:rPr lang="en-GB" dirty="0" smtClean="0"/>
              <a:t>Very slowed rate of language growth relative to typical language peers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6754" y="313509"/>
            <a:ext cx="8874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Clinical group average age at intake = 10 years versus peers =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Groups broadly matched at intake for non-verbal 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Language scores ~2 years below non-verbal ‘mental age’ for clinical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Clinical profile: semantics &gt; pragmatics &gt; syntax (particular area of difficulty)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5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Approaches to intervention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6" y="2420331"/>
            <a:ext cx="7367452" cy="386725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NOTE: consider what goals of intervention could/should be…</a:t>
            </a:r>
          </a:p>
          <a:p>
            <a:r>
              <a:rPr lang="en-GB" dirty="0" smtClean="0"/>
              <a:t>NOTE: more likely to involve augmentative &amp; alternative forms of communication</a:t>
            </a:r>
          </a:p>
          <a:p>
            <a:r>
              <a:rPr lang="en-GB" dirty="0" smtClean="0"/>
              <a:t>Early intervention! (challenges with quality &amp; power of studies)</a:t>
            </a:r>
          </a:p>
          <a:p>
            <a:r>
              <a:rPr lang="en-GB" dirty="0" smtClean="0"/>
              <a:t>Often parent-led – needs to be frequent, consistent &amp; long-term</a:t>
            </a:r>
          </a:p>
          <a:p>
            <a:pPr lvl="1"/>
            <a:r>
              <a:rPr lang="en-GB" dirty="0" smtClean="0"/>
              <a:t>Increased use of remote parent-coaching </a:t>
            </a:r>
            <a:r>
              <a:rPr lang="en-GB" sz="1200" dirty="0" smtClean="0"/>
              <a:t>(</a:t>
            </a:r>
            <a:r>
              <a:rPr lang="sv-SE" sz="1200" dirty="0"/>
              <a:t>McDuffie, </a:t>
            </a:r>
            <a:r>
              <a:rPr lang="en-GB" sz="1200" dirty="0" smtClean="0"/>
              <a:t>… </a:t>
            </a:r>
            <a:r>
              <a:rPr lang="en-GB" sz="1200" dirty="0" err="1" smtClean="0"/>
              <a:t>Abbeduto</a:t>
            </a:r>
            <a:r>
              <a:rPr lang="en-GB" sz="1200" dirty="0" smtClean="0"/>
              <a:t>, 2018, Developmental </a:t>
            </a:r>
            <a:r>
              <a:rPr lang="fr-FR" sz="1200" dirty="0" err="1" smtClean="0"/>
              <a:t>Neurorehabilitation</a:t>
            </a:r>
            <a:r>
              <a:rPr lang="fr-FR" sz="1200" dirty="0"/>
              <a:t>, 21:1, 48-63, DOI: </a:t>
            </a:r>
            <a:r>
              <a:rPr lang="fr-FR" sz="1200" dirty="0" smtClean="0"/>
              <a:t>10.1080/17518423.2017.1369189</a:t>
            </a:r>
            <a:r>
              <a:rPr lang="fr-FR" dirty="0" smtClean="0"/>
              <a:t>)</a:t>
            </a:r>
          </a:p>
          <a:p>
            <a:pPr lvl="2"/>
            <a:r>
              <a:rPr lang="fr-FR" dirty="0" err="1" smtClean="0"/>
              <a:t>Shared</a:t>
            </a:r>
            <a:r>
              <a:rPr lang="fr-FR" dirty="0" smtClean="0"/>
              <a:t> book </a:t>
            </a:r>
            <a:r>
              <a:rPr lang="fr-FR" dirty="0" err="1" smtClean="0"/>
              <a:t>reading</a:t>
            </a:r>
            <a:r>
              <a:rPr lang="fr-FR" dirty="0" smtClean="0"/>
              <a:t> via </a:t>
            </a:r>
            <a:r>
              <a:rPr lang="fr-FR" dirty="0" err="1" smtClean="0"/>
              <a:t>increasing</a:t>
            </a:r>
            <a:r>
              <a:rPr lang="fr-FR" dirty="0" smtClean="0"/>
              <a:t> parent </a:t>
            </a:r>
            <a:r>
              <a:rPr lang="fr-FR" dirty="0" err="1" smtClean="0"/>
              <a:t>behaviour</a:t>
            </a:r>
            <a:r>
              <a:rPr lang="fr-FR" dirty="0" smtClean="0"/>
              <a:t>-management and communication facilitation </a:t>
            </a:r>
            <a:r>
              <a:rPr lang="fr-FR" dirty="0" err="1" smtClean="0"/>
              <a:t>strategies</a:t>
            </a:r>
            <a:endParaRPr lang="fr-FR" dirty="0" smtClean="0"/>
          </a:p>
          <a:p>
            <a:r>
              <a:rPr lang="fr-FR" dirty="0" err="1" smtClean="0"/>
              <a:t>Improvements</a:t>
            </a:r>
            <a:r>
              <a:rPr lang="fr-FR" dirty="0" smtClean="0"/>
              <a:t> in explicit expressive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endParaRPr lang="fr-FR" dirty="0" smtClean="0"/>
          </a:p>
          <a:p>
            <a:r>
              <a:rPr lang="fr-FR" dirty="0" smtClean="0"/>
              <a:t>Minimal </a:t>
            </a:r>
            <a:r>
              <a:rPr lang="fr-FR" dirty="0" err="1" smtClean="0"/>
              <a:t>generalisation</a:t>
            </a:r>
            <a:r>
              <a:rPr lang="fr-FR" dirty="0" smtClean="0"/>
              <a:t> to </a:t>
            </a:r>
            <a:r>
              <a:rPr lang="fr-FR" dirty="0" err="1" smtClean="0"/>
              <a:t>different</a:t>
            </a:r>
            <a:r>
              <a:rPr lang="fr-FR" dirty="0" smtClean="0"/>
              <a:t> situations or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endParaRPr lang="fr-FR" dirty="0" smtClean="0"/>
          </a:p>
          <a:p>
            <a:r>
              <a:rPr lang="fr-FR" dirty="0" err="1" smtClean="0"/>
              <a:t>Increase</a:t>
            </a:r>
            <a:r>
              <a:rPr lang="fr-FR" dirty="0" smtClean="0"/>
              <a:t> content-relevant talk; but </a:t>
            </a:r>
            <a:r>
              <a:rPr lang="fr-FR" dirty="0" err="1" smtClean="0"/>
              <a:t>limited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in sentence </a:t>
            </a:r>
            <a:r>
              <a:rPr lang="fr-FR" dirty="0" err="1" smtClean="0"/>
              <a:t>complexity</a:t>
            </a:r>
            <a:endParaRPr lang="fr-F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8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6045" y="529263"/>
            <a:ext cx="5937755" cy="1188720"/>
          </a:xfrm>
        </p:spPr>
        <p:txBody>
          <a:bodyPr/>
          <a:lstStyle/>
          <a:p>
            <a:r>
              <a:rPr lang="en-GB" dirty="0" smtClean="0"/>
              <a:t>Readings for intellectual impairment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2183" y="1942010"/>
            <a:ext cx="8099380" cy="4915989"/>
          </a:xfrm>
        </p:spPr>
        <p:txBody>
          <a:bodyPr>
            <a:normAutofit/>
          </a:bodyPr>
          <a:lstStyle/>
          <a:p>
            <a:r>
              <a:rPr lang="en-GB" dirty="0" err="1"/>
              <a:t>Luyster</a:t>
            </a:r>
            <a:r>
              <a:rPr lang="en-GB" dirty="0"/>
              <a:t> RJ, </a:t>
            </a:r>
            <a:r>
              <a:rPr lang="en-GB" dirty="0" err="1"/>
              <a:t>Seery</a:t>
            </a:r>
            <a:r>
              <a:rPr lang="en-GB" dirty="0"/>
              <a:t> A, </a:t>
            </a:r>
            <a:r>
              <a:rPr lang="en-GB" dirty="0" err="1"/>
              <a:t>Talbott</a:t>
            </a:r>
            <a:r>
              <a:rPr lang="en-GB" dirty="0"/>
              <a:t> MR, </a:t>
            </a:r>
            <a:r>
              <a:rPr lang="en-GB" dirty="0" err="1"/>
              <a:t>Tager-Flusberg</a:t>
            </a:r>
            <a:r>
              <a:rPr lang="en-GB" dirty="0"/>
              <a:t> H. Identifying early-risk markers and developmental trajectories for language impairment in neurodevelopmental disorders. </a:t>
            </a:r>
            <a:r>
              <a:rPr lang="en-GB" i="1" dirty="0"/>
              <a:t>Dev </a:t>
            </a:r>
            <a:r>
              <a:rPr lang="en-GB" i="1" dirty="0" err="1"/>
              <a:t>Disabil</a:t>
            </a:r>
            <a:r>
              <a:rPr lang="en-GB" i="1" dirty="0"/>
              <a:t> Res Rev</a:t>
            </a:r>
            <a:r>
              <a:rPr lang="en-GB" dirty="0"/>
              <a:t>. 2011;17(2):151–159. doi:10.1002/ddrr.1109</a:t>
            </a:r>
            <a:endParaRPr lang="en-GB" dirty="0" smtClean="0"/>
          </a:p>
          <a:p>
            <a:r>
              <a:rPr lang="en-GB" dirty="0" smtClean="0"/>
              <a:t>Martin </a:t>
            </a:r>
            <a:r>
              <a:rPr lang="en-GB" dirty="0"/>
              <a:t>GE, </a:t>
            </a:r>
            <a:r>
              <a:rPr lang="en-GB" dirty="0" err="1"/>
              <a:t>Losh</a:t>
            </a:r>
            <a:r>
              <a:rPr lang="en-GB" dirty="0"/>
              <a:t> M, </a:t>
            </a:r>
            <a:r>
              <a:rPr lang="en-GB" dirty="0" err="1"/>
              <a:t>Estigarribia</a:t>
            </a:r>
            <a:r>
              <a:rPr lang="en-GB" dirty="0"/>
              <a:t> B, Sideris J, Roberts J. Longitudinal profiles of expressive vocabulary, syntax and pragmatic language in boys with fragile X syndrome or Down syndrome. </a:t>
            </a:r>
            <a:r>
              <a:rPr lang="en-GB" i="1" dirty="0" err="1"/>
              <a:t>Int</a:t>
            </a:r>
            <a:r>
              <a:rPr lang="en-GB" i="1" dirty="0"/>
              <a:t> J Lang </a:t>
            </a:r>
            <a:r>
              <a:rPr lang="en-GB" i="1" dirty="0" err="1"/>
              <a:t>Commun</a:t>
            </a:r>
            <a:r>
              <a:rPr lang="en-GB" i="1" dirty="0"/>
              <a:t> </a:t>
            </a:r>
            <a:r>
              <a:rPr lang="en-GB" i="1" dirty="0" err="1"/>
              <a:t>Disord</a:t>
            </a:r>
            <a:r>
              <a:rPr lang="en-GB" dirty="0"/>
              <a:t>. 2013;48(4):</a:t>
            </a:r>
            <a:r>
              <a:rPr lang="en-GB" dirty="0" smtClean="0"/>
              <a:t>432–443</a:t>
            </a:r>
          </a:p>
          <a:p>
            <a:r>
              <a:rPr lang="en-GB" dirty="0"/>
              <a:t>Morris CA. The </a:t>
            </a:r>
            <a:r>
              <a:rPr lang="en-GB" dirty="0" err="1"/>
              <a:t>behavioral</a:t>
            </a:r>
            <a:r>
              <a:rPr lang="en-GB" dirty="0"/>
              <a:t> phenotype of Williams syndrome: A recognizable pattern of neurodevelopment. </a:t>
            </a:r>
            <a:r>
              <a:rPr lang="en-GB" i="1" dirty="0"/>
              <a:t>Am J Med Genet C </a:t>
            </a:r>
            <a:r>
              <a:rPr lang="en-GB" i="1" dirty="0" err="1"/>
              <a:t>Semin</a:t>
            </a:r>
            <a:r>
              <a:rPr lang="en-GB" i="1" dirty="0"/>
              <a:t> Med Genet</a:t>
            </a:r>
            <a:r>
              <a:rPr lang="en-GB" dirty="0"/>
              <a:t>. 2010;154C(4):427–431. doi:10.1002/ajmg.c.30286</a:t>
            </a:r>
          </a:p>
          <a:p>
            <a:r>
              <a:rPr lang="en-GB" dirty="0" err="1" smtClean="0"/>
              <a:t>Næss</a:t>
            </a:r>
            <a:r>
              <a:rPr lang="en-GB" dirty="0" smtClean="0"/>
              <a:t> </a:t>
            </a:r>
            <a:r>
              <a:rPr lang="en-GB" dirty="0"/>
              <a:t>KA, </a:t>
            </a:r>
            <a:r>
              <a:rPr lang="en-GB" dirty="0" err="1"/>
              <a:t>Lyster</a:t>
            </a:r>
            <a:r>
              <a:rPr lang="en-GB" dirty="0"/>
              <a:t> SA, Hulme C, </a:t>
            </a:r>
            <a:r>
              <a:rPr lang="en-GB" dirty="0" err="1"/>
              <a:t>Melby-Lervåg</a:t>
            </a:r>
            <a:r>
              <a:rPr lang="en-GB" dirty="0"/>
              <a:t> M. Language and verbal short-term memory skills in children with Down syndrome: a meta-analytic review. </a:t>
            </a:r>
            <a:r>
              <a:rPr lang="en-GB" i="1" dirty="0"/>
              <a:t>Res Dev </a:t>
            </a:r>
            <a:r>
              <a:rPr lang="en-GB" i="1" dirty="0" err="1"/>
              <a:t>Disabil</a:t>
            </a:r>
            <a:r>
              <a:rPr lang="en-GB" dirty="0"/>
              <a:t>. 2011;32(6):2225–2234. </a:t>
            </a:r>
            <a:r>
              <a:rPr lang="en-GB" dirty="0" smtClean="0"/>
              <a:t>doi:10.1016/j.ridd.2011.05.014</a:t>
            </a:r>
          </a:p>
          <a:p>
            <a:endParaRPr lang="en-GB" dirty="0"/>
          </a:p>
          <a:p>
            <a:r>
              <a:rPr lang="en-GB" dirty="0"/>
              <a:t>https://health.ucdavis.edu/team/search/11661/leonard-abbeduto---autism---psychology---neurodevelopmental-disorders-sacramento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02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auto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1650" y="1597820"/>
            <a:ext cx="5029200" cy="44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5243994" y="6221626"/>
            <a:ext cx="37780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100" dirty="0" err="1">
                <a:latin typeface="Calibri" pitchFamily="34" charset="0"/>
              </a:rPr>
              <a:t>Kjelgaard</a:t>
            </a:r>
            <a:r>
              <a:rPr lang="en-GB" sz="2100" dirty="0">
                <a:latin typeface="Calibri" pitchFamily="34" charset="0"/>
              </a:rPr>
              <a:t> &amp; </a:t>
            </a:r>
            <a:r>
              <a:rPr lang="en-GB" sz="2100" dirty="0" err="1">
                <a:latin typeface="Calibri" pitchFamily="34" charset="0"/>
              </a:rPr>
              <a:t>Tager-Flusberg</a:t>
            </a:r>
            <a:r>
              <a:rPr lang="en-GB" sz="2100" dirty="0">
                <a:latin typeface="Calibri" pitchFamily="34" charset="0"/>
              </a:rPr>
              <a:t>, 2001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2514600" y="2800350"/>
            <a:ext cx="4286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514600" y="1943100"/>
            <a:ext cx="4286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" name="Rounded Rectangular Callout 1"/>
          <p:cNvSpPr/>
          <p:nvPr/>
        </p:nvSpPr>
        <p:spPr>
          <a:xfrm>
            <a:off x="531223" y="369094"/>
            <a:ext cx="1858361" cy="1574006"/>
          </a:xfrm>
          <a:prstGeom prst="wedgeRoundRectCallout">
            <a:avLst>
              <a:gd name="adj1" fmla="val 55167"/>
              <a:gd name="adj2" fmla="val 1088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language profiles of this group similar to </a:t>
            </a:r>
            <a:r>
              <a:rPr lang="en-GB" sz="2000" dirty="0" smtClean="0"/>
              <a:t>DLD</a:t>
            </a:r>
            <a:endParaRPr lang="en-GB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09859" y="5347098"/>
            <a:ext cx="2794943" cy="1307306"/>
          </a:xfrm>
          <a:prstGeom prst="wedgeRoundRectCallout">
            <a:avLst>
              <a:gd name="adj1" fmla="val 70361"/>
              <a:gd name="adj2" fmla="val -2386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is language impairment in ASD a ‘co-morbid’ condition? (</a:t>
            </a:r>
            <a:r>
              <a:rPr lang="en-GB" dirty="0" err="1"/>
              <a:t>Tager-Flusberg</a:t>
            </a:r>
            <a:r>
              <a:rPr lang="en-GB" dirty="0"/>
              <a:t> &amp; Joseph, 2003)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065169" y="369094"/>
            <a:ext cx="1764506" cy="1307306"/>
          </a:xfrm>
          <a:prstGeom prst="wedgeRoundRectCallout">
            <a:avLst>
              <a:gd name="adj1" fmla="val -71449"/>
              <a:gd name="adj2" fmla="val 1340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how ‘normal’ is ‘normal’?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38712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750"/>
            <a:ext cx="7993063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Brace 1"/>
          <p:cNvSpPr/>
          <p:nvPr/>
        </p:nvSpPr>
        <p:spPr>
          <a:xfrm>
            <a:off x="7080069" y="2020389"/>
            <a:ext cx="261257" cy="1088571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7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867630"/>
              </p:ext>
            </p:extLst>
          </p:nvPr>
        </p:nvGraphicFramePr>
        <p:xfrm>
          <a:off x="899592" y="179350"/>
          <a:ext cx="7416825" cy="6035040"/>
        </p:xfrm>
        <a:graphic>
          <a:graphicData uri="http://schemas.openxmlformats.org/drawingml/2006/table">
            <a:tbl>
              <a:tblPr/>
              <a:tblGrid>
                <a:gridCol w="145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autism </a:t>
                      </a:r>
                      <a:endParaRPr lang="en-GB" sz="18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GB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=</a:t>
                      </a: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13)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typical</a:t>
                      </a:r>
                      <a:endParaRPr lang="en-GB" sz="18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GB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= </a:t>
                      </a: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13)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GB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-value</a:t>
                      </a: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-value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Cohen's </a:t>
                      </a:r>
                      <a:r>
                        <a:rPr lang="en-GB" sz="1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Age (months)</a:t>
                      </a: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86.46 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85.00 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1.02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0.32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0.40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4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Receptive Vocabulary (raw score</a:t>
                      </a: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73.54 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73.85 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0.08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0.93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0.03</a:t>
                      </a: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4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Receptive Vocabulary </a:t>
                      </a: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(SS)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100.54 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102.31 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0.50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0.62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0.20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WASI Matrix Reasoning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51.31 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51.77 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0.11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0.91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0.05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WASI Definitions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40.00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51.23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3.05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0.006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1.73</a:t>
                      </a:r>
                      <a:endParaRPr lang="en-GB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959" marR="48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391133" y="2038201"/>
            <a:ext cx="2849426" cy="22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312756" y="5345195"/>
            <a:ext cx="2837385" cy="7841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491880" y="6309320"/>
            <a:ext cx="514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Norbury</a:t>
            </a:r>
            <a:r>
              <a:rPr lang="en-GB" dirty="0" smtClean="0"/>
              <a:t>, Griffiths &amp; Nation (2010) </a:t>
            </a:r>
            <a:r>
              <a:rPr lang="en-GB" i="1" dirty="0" err="1" smtClean="0"/>
              <a:t>Neuropsychologia</a:t>
            </a:r>
            <a:endParaRPr lang="en-GB" i="1" dirty="0"/>
          </a:p>
        </p:txBody>
      </p:sp>
      <p:sp>
        <p:nvSpPr>
          <p:cNvPr id="6" name="Oval Callout 5"/>
          <p:cNvSpPr/>
          <p:nvPr/>
        </p:nvSpPr>
        <p:spPr>
          <a:xfrm>
            <a:off x="5773783" y="1898469"/>
            <a:ext cx="2734491" cy="3446726"/>
          </a:xfrm>
          <a:prstGeom prst="wedgeEllipseCallout">
            <a:avLst>
              <a:gd name="adj1" fmla="val -68627"/>
              <a:gd name="adj2" fmla="val 1253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Do autistic children use social cues to learn words?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NOTE: know lots of words, but differences in </a:t>
            </a:r>
            <a:r>
              <a:rPr lang="en-GB" i="1" dirty="0" smtClean="0">
                <a:solidFill>
                  <a:schemeClr val="tx1"/>
                </a:solidFill>
              </a:rPr>
              <a:t>what</a:t>
            </a:r>
            <a:r>
              <a:rPr lang="en-GB" dirty="0" smtClean="0">
                <a:solidFill>
                  <a:schemeClr val="tx1"/>
                </a:solidFill>
              </a:rPr>
              <a:t> they know about those words….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4" name="Picture 5" descr="kellow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408930"/>
            <a:ext cx="3163492" cy="29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3996402" y="352874"/>
            <a:ext cx="4677034" cy="3300469"/>
            <a:chOff x="3996402" y="352874"/>
            <a:chExt cx="4677034" cy="3300469"/>
          </a:xfrm>
        </p:grpSpPr>
        <p:sp>
          <p:nvSpPr>
            <p:cNvPr id="47113" name="Text Box 3"/>
            <p:cNvSpPr txBox="1">
              <a:spLocks noChangeArrowheads="1"/>
            </p:cNvSpPr>
            <p:nvPr/>
          </p:nvSpPr>
          <p:spPr bwMode="auto">
            <a:xfrm>
              <a:off x="4821763" y="352874"/>
              <a:ext cx="3851673" cy="584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200" dirty="0"/>
                <a:t>‘show me the </a:t>
              </a:r>
              <a:r>
                <a:rPr lang="en-GB" sz="3200" dirty="0" err="1">
                  <a:solidFill>
                    <a:srgbClr val="FF3300"/>
                  </a:solidFill>
                </a:rPr>
                <a:t>kellow</a:t>
              </a:r>
              <a:r>
                <a:rPr lang="en-GB" sz="3200" dirty="0"/>
                <a:t>’</a:t>
              </a:r>
              <a:endParaRPr lang="en-US" sz="3200" dirty="0"/>
            </a:p>
          </p:txBody>
        </p:sp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13001054"/>
                </p:ext>
              </p:extLst>
            </p:nvPr>
          </p:nvGraphicFramePr>
          <p:xfrm>
            <a:off x="3996402" y="764704"/>
            <a:ext cx="4320481" cy="28886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4211960" y="3789040"/>
            <a:ext cx="4825003" cy="2952328"/>
            <a:chOff x="4211960" y="3789040"/>
            <a:chExt cx="4825003" cy="2952328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2104789234"/>
                </p:ext>
              </p:extLst>
            </p:nvPr>
          </p:nvGraphicFramePr>
          <p:xfrm>
            <a:off x="4211960" y="4077072"/>
            <a:ext cx="4691249" cy="2664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5580112" y="3789040"/>
              <a:ext cx="3456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fixations to face</a:t>
              </a:r>
              <a:endParaRPr lang="en-GB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92080" y="4201736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neutral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11924" y="4216421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bias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oogle Shape;606;p55"/>
          <p:cNvGrpSpPr/>
          <p:nvPr/>
        </p:nvGrpSpPr>
        <p:grpSpPr>
          <a:xfrm>
            <a:off x="308985" y="3325961"/>
            <a:ext cx="4512778" cy="3127375"/>
            <a:chOff x="4427984" y="2131553"/>
            <a:chExt cx="4771017" cy="4564189"/>
          </a:xfrm>
        </p:grpSpPr>
        <p:pic>
          <p:nvPicPr>
            <p:cNvPr id="19" name="Google Shape;607;p5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27984" y="2131553"/>
              <a:ext cx="4771017" cy="41608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608;p55"/>
            <p:cNvSpPr txBox="1"/>
            <p:nvPr/>
          </p:nvSpPr>
          <p:spPr>
            <a:xfrm>
              <a:off x="4959299" y="6032193"/>
              <a:ext cx="1512168" cy="66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lt1"/>
                </a:buClr>
                <a:buSzPts val="1700"/>
              </a:pPr>
              <a:r>
                <a:rPr lang="en" sz="2267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Define the object</a:t>
              </a:r>
              <a:endParaRPr sz="2267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609;p55"/>
            <p:cNvSpPr txBox="1"/>
            <p:nvPr/>
          </p:nvSpPr>
          <p:spPr>
            <a:xfrm>
              <a:off x="6707993" y="6032193"/>
              <a:ext cx="1885514" cy="66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lt1"/>
                </a:buClr>
                <a:buSzPts val="1700"/>
              </a:pPr>
              <a:r>
                <a:rPr lang="en" sz="2267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Phonological Recall</a:t>
              </a:r>
              <a:endParaRPr sz="2267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5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30042</TotalTime>
  <Words>3963</Words>
  <Application>Microsoft Office PowerPoint</Application>
  <PresentationFormat>On-screen Show (4:3)</PresentationFormat>
  <Paragraphs>532</Paragraphs>
  <Slides>55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Calibri</vt:lpstr>
      <vt:lpstr>Gill Sans MT</vt:lpstr>
      <vt:lpstr>Times New Roman</vt:lpstr>
      <vt:lpstr>Wingdings</vt:lpstr>
      <vt:lpstr>Wingdings 2</vt:lpstr>
      <vt:lpstr>Parcel</vt:lpstr>
      <vt:lpstr>Clip</vt:lpstr>
      <vt:lpstr>Worksheet</vt:lpstr>
      <vt:lpstr>Image</vt:lpstr>
      <vt:lpstr>Language profiles in other developmental conditions</vt:lpstr>
      <vt:lpstr>Overview of this session</vt:lpstr>
      <vt:lpstr>What is the usual profile of developmental language disorder?</vt:lpstr>
      <vt:lpstr>autism spectrum disorder/condition</vt:lpstr>
      <vt:lpstr>together, these core deficits should really challenge language acquisition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Integrating information in context depends on good language!</vt:lpstr>
      <vt:lpstr>implications</vt:lpstr>
      <vt:lpstr>Meta-analyses of language intervention in autism</vt:lpstr>
      <vt:lpstr> Brignell A, et al. (2018) doi:10.1002/14651858.CD012324.pub2 </vt:lpstr>
      <vt:lpstr>Kaiser et al. (2016)</vt:lpstr>
      <vt:lpstr>Parsons et al. (2017)  RCTs for pragmatic language intervention in children with autism</vt:lpstr>
      <vt:lpstr>PowerPoint Presentation</vt:lpstr>
      <vt:lpstr>Summary: language in Autism</vt:lpstr>
      <vt:lpstr>Key Autism papers</vt:lpstr>
      <vt:lpstr>ADHD</vt:lpstr>
      <vt:lpstr>DSM-5: diagnostic criteria</vt:lpstr>
      <vt:lpstr>assessment of ADHD</vt:lpstr>
      <vt:lpstr>language deficits in children identified as having ADHD</vt:lpstr>
      <vt:lpstr>Phenocopy hypothesis (Redmond, 2016)</vt:lpstr>
      <vt:lpstr>Data from the SCALES study…</vt:lpstr>
      <vt:lpstr>PowerPoint Presentation</vt:lpstr>
      <vt:lpstr>Parent/teacher agreement on the SWAN</vt:lpstr>
      <vt:lpstr>why does language moderate parent/teacher discrepancies and case agreement?</vt:lpstr>
      <vt:lpstr>Treatment optionS for ADHD</vt:lpstr>
      <vt:lpstr>PowerPoint Presentation</vt:lpstr>
      <vt:lpstr>Does ADHD treatment improve reading outcomes?</vt:lpstr>
      <vt:lpstr>Does ADHD treatment improve reading outcomes?</vt:lpstr>
      <vt:lpstr>summary</vt:lpstr>
      <vt:lpstr>Readings for ADHD</vt:lpstr>
      <vt:lpstr>Intellectual disability</vt:lpstr>
      <vt:lpstr>observations</vt:lpstr>
      <vt:lpstr>Down syndrome</vt:lpstr>
      <vt:lpstr>Cognitive characteristics of Down syndrome</vt:lpstr>
      <vt:lpstr>Language characteristics of Down syndrome</vt:lpstr>
      <vt:lpstr>Williams syndrome</vt:lpstr>
      <vt:lpstr>PowerPoint Presentation</vt:lpstr>
      <vt:lpstr>PowerPoint Presentation</vt:lpstr>
      <vt:lpstr>PowerPoint Presentation</vt:lpstr>
      <vt:lpstr>language in WS is surprising, but not typical!</vt:lpstr>
      <vt:lpstr>Fragile X</vt:lpstr>
      <vt:lpstr>Language characteristics of fragile x</vt:lpstr>
      <vt:lpstr>Value of cross-disorder comparisons</vt:lpstr>
      <vt:lpstr>challenges of cross-disorder comparisons</vt:lpstr>
      <vt:lpstr>PowerPoint Presentation</vt:lpstr>
      <vt:lpstr>Approaches to intervention</vt:lpstr>
      <vt:lpstr>Readings for intellectual impairment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screening for language disorder is not recommended</dc:title>
  <dc:creator>def</dc:creator>
  <cp:lastModifiedBy>Norbury, Courtenay</cp:lastModifiedBy>
  <cp:revision>133</cp:revision>
  <dcterms:created xsi:type="dcterms:W3CDTF">2018-11-18T06:25:39Z</dcterms:created>
  <dcterms:modified xsi:type="dcterms:W3CDTF">2020-04-16T12:53:32Z</dcterms:modified>
</cp:coreProperties>
</file>