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41"/>
  </p:notesMasterIdLst>
  <p:sldIdLst>
    <p:sldId id="256" r:id="rId2"/>
    <p:sldId id="263" r:id="rId3"/>
    <p:sldId id="304" r:id="rId4"/>
    <p:sldId id="303" r:id="rId5"/>
    <p:sldId id="302" r:id="rId6"/>
    <p:sldId id="319" r:id="rId7"/>
    <p:sldId id="320" r:id="rId8"/>
    <p:sldId id="321" r:id="rId9"/>
    <p:sldId id="322" r:id="rId10"/>
    <p:sldId id="323" r:id="rId11"/>
    <p:sldId id="287" r:id="rId12"/>
    <p:sldId id="318" r:id="rId13"/>
    <p:sldId id="288" r:id="rId14"/>
    <p:sldId id="286" r:id="rId15"/>
    <p:sldId id="324" r:id="rId16"/>
    <p:sldId id="289" r:id="rId17"/>
    <p:sldId id="290" r:id="rId18"/>
    <p:sldId id="326" r:id="rId19"/>
    <p:sldId id="327" r:id="rId20"/>
    <p:sldId id="328" r:id="rId21"/>
    <p:sldId id="329" r:id="rId22"/>
    <p:sldId id="330" r:id="rId23"/>
    <p:sldId id="331" r:id="rId24"/>
    <p:sldId id="291" r:id="rId25"/>
    <p:sldId id="332" r:id="rId26"/>
    <p:sldId id="292" r:id="rId27"/>
    <p:sldId id="293" r:id="rId28"/>
    <p:sldId id="294" r:id="rId29"/>
    <p:sldId id="295" r:id="rId30"/>
    <p:sldId id="325" r:id="rId31"/>
    <p:sldId id="306" r:id="rId32"/>
    <p:sldId id="307" r:id="rId33"/>
    <p:sldId id="308" r:id="rId34"/>
    <p:sldId id="309" r:id="rId35"/>
    <p:sldId id="310" r:id="rId36"/>
    <p:sldId id="311" r:id="rId37"/>
    <p:sldId id="296" r:id="rId38"/>
    <p:sldId id="305" r:id="rId39"/>
    <p:sldId id="29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E4612-500F-42AF-961F-2CA82DF79700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81B12-76B3-4DA5-87A4-E47DD2424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4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76B35C3-865B-42C9-9F3C-BA16816F4A0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2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2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00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3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20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2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0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07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7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4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5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0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1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9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.norbury@ucl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jf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endowmentfoundation.org.uk/pdf/generate/?u=https://educationendowmentfoundation.org.uk/pdf/toolkit/?id=159&amp;t=Teaching%20and%20Learning%20Toolkit&amp;e=159&amp;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orhouseschool.co.uk/_site/data/files/research/Ebbels%20intervention%20research%20IJSLP%20accepted%20version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cl2.1059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lac-lab.org/" TargetMode="External"/><Relationship Id="rId2" Type="http://schemas.openxmlformats.org/officeDocument/2006/relationships/hyperlink" Target="https://www.youtube.com/RADL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mailto:c.norbury@ucl.ac.u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%2F0956797610375449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doi.org/10.1177%2F095679761037544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365" y="1542013"/>
            <a:ext cx="6939520" cy="16459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Intervention part 1I:</a:t>
            </a:r>
            <a:br>
              <a:rPr lang="en-GB" dirty="0" smtClean="0"/>
            </a:br>
            <a:r>
              <a:rPr lang="en-GB" dirty="0" smtClean="0"/>
              <a:t>targeted &amp; specialist approaches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3463" y="4352544"/>
            <a:ext cx="3909142" cy="1239894"/>
          </a:xfrm>
        </p:spPr>
        <p:txBody>
          <a:bodyPr/>
          <a:lstStyle/>
          <a:p>
            <a:r>
              <a:rPr lang="en-GB" dirty="0" smtClean="0"/>
              <a:t>Courtenay </a:t>
            </a:r>
            <a:r>
              <a:rPr lang="en-GB" dirty="0" err="1" smtClean="0"/>
              <a:t>Norbury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c.norbury@ucl.ac.uk</a:t>
            </a:r>
            <a:endParaRPr lang="en-GB" dirty="0" smtClean="0"/>
          </a:p>
          <a:p>
            <a:r>
              <a:rPr lang="en-GB" dirty="0" smtClean="0"/>
              <a:t>SECTION 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0" y="4396594"/>
            <a:ext cx="2213230" cy="22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337675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do targeted interventions look like? </a:t>
            </a:r>
            <a:r>
              <a:rPr lang="en-GB" dirty="0" smtClean="0"/>
              <a:t>Inferencing skills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6807" y="2891458"/>
            <a:ext cx="4208115" cy="2595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273" y="1565429"/>
            <a:ext cx="2912196" cy="3821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716" y="1565429"/>
            <a:ext cx="1738584" cy="1302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430" y="1932291"/>
            <a:ext cx="162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‘she pedalled to school’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1837509" y="2063931"/>
            <a:ext cx="870857" cy="281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0" y="5172890"/>
            <a:ext cx="1577905" cy="1577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41" y="5243040"/>
            <a:ext cx="1502573" cy="15025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4921" y="5765074"/>
            <a:ext cx="1373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‘the flowers were in full bloom’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71" y="5103221"/>
            <a:ext cx="1969362" cy="19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0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560"/>
            <a:ext cx="77724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interventions (non-specialists): key findings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863"/>
            <a:ext cx="8229600" cy="506916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number of rigorous studies now report significant (though often modest) gains 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primary-aged children 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taking part in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 group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(at least 3x 30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per week) 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 highly trained (4+ days)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very regularly supported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(at least fortnightly) school assistants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or improving </a:t>
            </a:r>
            <a:r>
              <a:rPr lang="en-GB" dirty="0" smtClean="0">
                <a:solidFill>
                  <a:srgbClr val="39A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expressive language, narrative, vocabulary and reading comprehension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listening comprehension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(2010) - ReadMe</a:t>
            </a:r>
          </a:p>
          <a:p>
            <a:pPr lvl="2">
              <a:spcBef>
                <a:spcPts val="0"/>
              </a:spcBef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Fricke et al. (2013) – Nuffield Early Language Intervention</a:t>
            </a:r>
          </a:p>
          <a:p>
            <a:pPr lvl="2"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Bowyer-Crane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et al. (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2008; 2011) – Language 4 Reading</a:t>
            </a:r>
          </a:p>
          <a:p>
            <a:pPr lvl="2"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Hagen et al. (2017) – Norwegian trial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590902"/>
            <a:ext cx="7892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Summary of </a:t>
            </a:r>
            <a:r>
              <a:rPr lang="en-GB" b="1" dirty="0"/>
              <a:t>education-based meta-analyses: </a:t>
            </a:r>
            <a:r>
              <a:rPr lang="en-GB" dirty="0">
                <a:hlinkClick r:id="rId3"/>
              </a:rPr>
              <a:t>https://educationendowmentfoundation.org.uk/pdf/generate/?u=https://educationendowmentfoundation.org.uk/pdf/toolkit/?</a:t>
            </a:r>
            <a:r>
              <a:rPr lang="en-GB" dirty="0" smtClean="0">
                <a:hlinkClick r:id="rId3"/>
              </a:rPr>
              <a:t>id=159&amp;t=Teaching%20and%20Learning%20Toolkit&amp;e=159&amp;s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98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496389"/>
            <a:ext cx="5937755" cy="165702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Oral language interventions do not necessarily lead to  improvements in reading comprehension…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9966" y="6470469"/>
            <a:ext cx="737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Rogde</a:t>
            </a:r>
            <a:r>
              <a:rPr lang="en-GB" dirty="0" smtClean="0"/>
              <a:t> et al. (2019) Campbell Collaboration DOI</a:t>
            </a:r>
            <a:r>
              <a:rPr lang="en-GB" dirty="0"/>
              <a:t>: 10.1002/cl2.105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6" y="2745110"/>
            <a:ext cx="5914023" cy="2863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5966" y="2603863"/>
            <a:ext cx="26038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Implementation matters!</a:t>
            </a:r>
          </a:p>
          <a:p>
            <a:endParaRPr lang="en-GB" dirty="0"/>
          </a:p>
          <a:p>
            <a:r>
              <a:rPr lang="en-GB" dirty="0" smtClean="0"/>
              <a:t>Study features associated with better outcomes: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Researchers deliver the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Implementation quality is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Small groups (versus whole class)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66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287383"/>
            <a:ext cx="5937755" cy="1820091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few of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targeted intervention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 clinical specialists…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21" y="2899954"/>
            <a:ext cx="7772400" cy="3640182"/>
          </a:xfrm>
        </p:spPr>
        <p:txBody>
          <a:bodyPr>
            <a:no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…do they need to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Manualised – training can be offered to staff, schools may be willing to pay for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BUT… again, fidelity is poor if staff are not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supported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trials do not include children with clinical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conditions:</a:t>
            </a:r>
          </a:p>
          <a:p>
            <a:pPr lvl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indications that rate of improvement is similar across severity range </a:t>
            </a:r>
          </a:p>
          <a:p>
            <a:pPr lvl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are to include children with complex needs /co-morbid conditions</a:t>
            </a:r>
          </a:p>
        </p:txBody>
      </p:sp>
    </p:spTree>
    <p:extLst>
      <p:ext uri="{BB962C8B-B14F-4D97-AF65-F5344CB8AC3E}">
        <p14:creationId xmlns:p14="http://schemas.microsoft.com/office/powerpoint/2010/main" val="34288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90" y="0"/>
            <a:ext cx="6082016" cy="6554086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 bwMode="auto">
          <a:xfrm>
            <a:off x="1867710" y="749028"/>
            <a:ext cx="1984443" cy="2363823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8690" y="463779"/>
            <a:ext cx="3687793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CHALLENGES:</a:t>
            </a:r>
          </a:p>
          <a:p>
            <a:endParaRPr lang="en-GB" sz="24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Takes time to change language!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Costly: time and </a:t>
            </a:r>
            <a:r>
              <a:rPr lang="en-GB" dirty="0" smtClean="0"/>
              <a:t>resources that schools provide</a:t>
            </a:r>
            <a:endParaRPr lang="en-GB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Takes children out of core education sessions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Outcome measures / treatment focus </a:t>
            </a:r>
            <a:r>
              <a:rPr lang="en-GB" dirty="0" smtClean="0"/>
              <a:t>aligns with school priorities – children may not have foundational </a:t>
            </a:r>
            <a:r>
              <a:rPr lang="en-GB" dirty="0" smtClean="0"/>
              <a:t>skills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Longer term outcomes often fade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Appear to be limits on generalisation to reading comprehension (?other curriculum areas)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11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90" y="0"/>
            <a:ext cx="6082016" cy="6554086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 bwMode="auto">
          <a:xfrm>
            <a:off x="1867710" y="749028"/>
            <a:ext cx="1984443" cy="2363823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8690" y="463779"/>
            <a:ext cx="3687793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CONCLUDE:</a:t>
            </a:r>
            <a:endParaRPr lang="en-GB" sz="2400" dirty="0"/>
          </a:p>
          <a:p>
            <a:pPr marL="342900" indent="-342900">
              <a:buAutoNum type="arabicParenBoth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substitute for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specialist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children with severe language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disorders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(2) can be informative in ‘response to intervention’ models (where access to specialist services requires evidence of progress with other supports first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(3) all therapists should be aware of evidence around such interventions and be able to advise schools/parents on approaches that are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most likely to be effective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1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90" y="0"/>
            <a:ext cx="6082016" cy="6554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0701" y="599387"/>
            <a:ext cx="39786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specialist: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Highly individualised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SLT has a duty of care (in UK)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Child need is on-going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May focus on specific language/communication targets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Cure is not 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6792" y="3752432"/>
            <a:ext cx="374691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Teach a new skill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Teach a new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Adapt </a:t>
            </a:r>
            <a:r>
              <a:rPr lang="en-GB" dirty="0" smtClean="0"/>
              <a:t>environment to accommodate current skill level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31924" y="5275569"/>
            <a:ext cx="327664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NOTE: all children still receiving excellent universal provision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95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8796" y="583727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do specialist interventions look like?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4596" y="2561755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therapist provides intervention to the child – but does engage with others!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therapist maintains duty of care but delivers via parent or other professional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082" y="5669506"/>
            <a:ext cx="8591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Law J, Garrett Z, Nye C. The efficacy of treatment for children with developmental speech and language delay/disorder: a meta-analysis. </a:t>
            </a:r>
            <a:r>
              <a:rPr lang="en-GB" i="1" dirty="0"/>
              <a:t>J Speech Lang Hear Res</a:t>
            </a:r>
            <a:r>
              <a:rPr lang="en-GB" dirty="0"/>
              <a:t>. 2004;47(4):924–943. doi:10.1044/1092-4388(2004/069</a:t>
            </a:r>
            <a:r>
              <a:rPr lang="en-GB" dirty="0" smtClean="0"/>
              <a:t>) – plans to update, but still waiting!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6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94" y="418229"/>
            <a:ext cx="5825261" cy="1188720"/>
          </a:xfrm>
        </p:spPr>
        <p:txBody>
          <a:bodyPr>
            <a:normAutofit/>
          </a:bodyPr>
          <a:lstStyle/>
          <a:p>
            <a:r>
              <a:rPr lang="en-GB" dirty="0" smtClean="0"/>
              <a:t>Intervention should be Theoretically motivated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698740" y="2423132"/>
            <a:ext cx="1720970" cy="1132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 smtClean="0"/>
              <a:t>Poor statistical learning</a:t>
            </a:r>
            <a:endParaRPr lang="en-GB" sz="2100" dirty="0"/>
          </a:p>
        </p:txBody>
      </p:sp>
      <p:sp>
        <p:nvSpPr>
          <p:cNvPr id="5" name="Rounded Rectangle 4"/>
          <p:cNvSpPr/>
          <p:nvPr/>
        </p:nvSpPr>
        <p:spPr>
          <a:xfrm>
            <a:off x="3745762" y="2391083"/>
            <a:ext cx="1720970" cy="1132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phonological/grammatical contrasts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1748" y="2419355"/>
            <a:ext cx="1720970" cy="1132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language impairment</a:t>
            </a:r>
          </a:p>
        </p:txBody>
      </p:sp>
      <p:sp>
        <p:nvSpPr>
          <p:cNvPr id="7" name="Multiply 6"/>
          <p:cNvSpPr/>
          <p:nvPr/>
        </p:nvSpPr>
        <p:spPr>
          <a:xfrm>
            <a:off x="2759244" y="2064234"/>
            <a:ext cx="644825" cy="86695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Up Arrow 8"/>
          <p:cNvSpPr/>
          <p:nvPr/>
        </p:nvSpPr>
        <p:spPr>
          <a:xfrm rot="2018453" flipV="1">
            <a:off x="3567236" y="3479285"/>
            <a:ext cx="357052" cy="1437959"/>
          </a:xfrm>
          <a:prstGeom prst="upArrow">
            <a:avLst>
              <a:gd name="adj1" fmla="val 50000"/>
              <a:gd name="adj2" fmla="val 5050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extBox 9"/>
          <p:cNvSpPr txBox="1"/>
          <p:nvPr/>
        </p:nvSpPr>
        <p:spPr>
          <a:xfrm>
            <a:off x="888142" y="4895735"/>
            <a:ext cx="3140015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Repeated exposures to language structures of interest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195837" y="4895735"/>
            <a:ext cx="3638190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Make the rules of grammar/language explicit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2695204" y="2764887"/>
            <a:ext cx="919522" cy="4411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5604479" y="2764887"/>
            <a:ext cx="919522" cy="4411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Up Arrow 13"/>
          <p:cNvSpPr/>
          <p:nvPr/>
        </p:nvSpPr>
        <p:spPr>
          <a:xfrm rot="19623995" flipV="1">
            <a:off x="5201821" y="3482314"/>
            <a:ext cx="357052" cy="1437959"/>
          </a:xfrm>
          <a:prstGeom prst="upArrow">
            <a:avLst>
              <a:gd name="adj1" fmla="val 50000"/>
              <a:gd name="adj2" fmla="val 5050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47312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make </a:t>
            </a:r>
            <a:r>
              <a:rPr lang="en-GB" dirty="0" smtClean="0"/>
              <a:t>rules of language </a:t>
            </a:r>
            <a:r>
              <a:rPr lang="en-GB" dirty="0" smtClean="0"/>
              <a:t>EXPLICIT: shape coding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3008"/>
            <a:ext cx="895826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the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to look for in an intervention trial</a:t>
            </a:r>
          </a:p>
          <a:p>
            <a:r>
              <a:rPr lang="en-GB" dirty="0" smtClean="0"/>
              <a:t>Tiered approach to thinking about language interventions</a:t>
            </a:r>
          </a:p>
          <a:p>
            <a:pPr lvl="1"/>
            <a:r>
              <a:rPr lang="en-GB" dirty="0" smtClean="0"/>
              <a:t>Universal</a:t>
            </a:r>
          </a:p>
          <a:p>
            <a:pPr lvl="1"/>
            <a:r>
              <a:rPr lang="en-GB" dirty="0" smtClean="0"/>
              <a:t>Targeted – Part 1</a:t>
            </a:r>
            <a:endParaRPr lang="en-GB" dirty="0" smtClean="0"/>
          </a:p>
          <a:p>
            <a:pPr lvl="1"/>
            <a:r>
              <a:rPr lang="en-GB" dirty="0" smtClean="0"/>
              <a:t>Specialist – Part II</a:t>
            </a:r>
            <a:endParaRPr lang="en-GB" dirty="0" smtClean="0"/>
          </a:p>
          <a:p>
            <a:r>
              <a:rPr lang="en-GB" dirty="0" smtClean="0"/>
              <a:t>What are professional roles at each Tier?</a:t>
            </a:r>
          </a:p>
          <a:p>
            <a:r>
              <a:rPr lang="en-GB" dirty="0" smtClean="0"/>
              <a:t>Evidence for effectiveness at each Tier</a:t>
            </a:r>
          </a:p>
          <a:p>
            <a:r>
              <a:rPr lang="en-GB" dirty="0" smtClean="0"/>
              <a:t>Remaining questions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837508" y="3840480"/>
            <a:ext cx="2098766" cy="670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6045" y="712144"/>
            <a:ext cx="5937755" cy="1188720"/>
          </a:xfrm>
        </p:spPr>
        <p:txBody>
          <a:bodyPr>
            <a:normAutofit/>
          </a:bodyPr>
          <a:lstStyle/>
          <a:p>
            <a:r>
              <a:rPr lang="en-GB" dirty="0" smtClean="0"/>
              <a:t>Explicit grammatical intervention: shape coding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62445" y="2463873"/>
            <a:ext cx="3684869" cy="3883392"/>
          </a:xfrm>
        </p:spPr>
        <p:txBody>
          <a:bodyPr>
            <a:noAutofit/>
          </a:bodyPr>
          <a:lstStyle/>
          <a:p>
            <a:r>
              <a:rPr lang="en-GB" sz="2200" dirty="0"/>
              <a:t>t</a:t>
            </a:r>
            <a:r>
              <a:rPr lang="en-GB" sz="2200" dirty="0" smtClean="0"/>
              <a:t>herapy for adolescence with severe and persistent language disorder</a:t>
            </a:r>
          </a:p>
          <a:p>
            <a:r>
              <a:rPr lang="en-GB" sz="2200" dirty="0"/>
              <a:t>d</a:t>
            </a:r>
            <a:r>
              <a:rPr lang="en-GB" sz="2200" dirty="0" smtClean="0"/>
              <a:t>elivered by highly specialist speech-language therapist</a:t>
            </a:r>
          </a:p>
          <a:p>
            <a:r>
              <a:rPr lang="en-GB" sz="2200" dirty="0"/>
              <a:t>t</a:t>
            </a:r>
            <a:r>
              <a:rPr lang="en-GB" sz="2200" dirty="0" smtClean="0"/>
              <a:t>ypical focus on one aspect of grammar for therapy block (e.g. co-ordinating conjunctions)</a:t>
            </a:r>
          </a:p>
          <a:p>
            <a:r>
              <a:rPr lang="en-GB" sz="2200" dirty="0"/>
              <a:t>v</a:t>
            </a:r>
            <a:r>
              <a:rPr lang="en-GB" sz="2200" dirty="0" smtClean="0"/>
              <a:t>ery small groups</a:t>
            </a:r>
            <a:endParaRPr lang="en-GB" sz="2200" dirty="0"/>
          </a:p>
        </p:txBody>
      </p:sp>
      <p:pic>
        <p:nvPicPr>
          <p:cNvPr id="2054" name="Picture 6" descr="https://encrypted-tbn1.gstatic.com/images?q=tbn:ANd9GcR2PyCsWbrJZQE2ELhjU2X4OU0gf2RBCA4SJqlZMQYX405dSOlAR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64" y="2239081"/>
            <a:ext cx="3934642" cy="428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4" y="1444233"/>
            <a:ext cx="8576702" cy="4228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13540" y="1444233"/>
            <a:ext cx="4095391" cy="4491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/>
          <p:cNvSpPr txBox="1"/>
          <p:nvPr/>
        </p:nvSpPr>
        <p:spPr>
          <a:xfrm>
            <a:off x="194094" y="1116043"/>
            <a:ext cx="24844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RCT: n = 14 per group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094" y="6123189"/>
            <a:ext cx="5969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Ebbels</a:t>
            </a:r>
            <a:r>
              <a:rPr lang="en-GB" dirty="0"/>
              <a:t> SH, </a:t>
            </a:r>
            <a:r>
              <a:rPr lang="en-GB" dirty="0" err="1"/>
              <a:t>Marić</a:t>
            </a:r>
            <a:r>
              <a:rPr lang="en-GB" dirty="0"/>
              <a:t> N, Murphy A, Turner G. </a:t>
            </a:r>
            <a:r>
              <a:rPr lang="en-GB" dirty="0" smtClean="0"/>
              <a:t>(2014) </a:t>
            </a:r>
            <a:r>
              <a:rPr lang="en-GB" i="1" dirty="0" err="1" smtClean="0"/>
              <a:t>Int</a:t>
            </a:r>
            <a:r>
              <a:rPr lang="en-GB" i="1" dirty="0" smtClean="0"/>
              <a:t> </a:t>
            </a:r>
            <a:r>
              <a:rPr lang="en-GB" i="1" dirty="0"/>
              <a:t>J Lang </a:t>
            </a:r>
            <a:r>
              <a:rPr lang="en-GB" i="1" dirty="0" err="1"/>
              <a:t>Commun</a:t>
            </a:r>
            <a:r>
              <a:rPr lang="en-GB" i="1" dirty="0"/>
              <a:t> </a:t>
            </a:r>
            <a:r>
              <a:rPr lang="en-GB" i="1" dirty="0" err="1"/>
              <a:t>Disord</a:t>
            </a:r>
            <a:r>
              <a:rPr lang="en-GB" dirty="0"/>
              <a:t>. </a:t>
            </a:r>
            <a:r>
              <a:rPr lang="en-GB" dirty="0" smtClean="0"/>
              <a:t>49(1</a:t>
            </a:r>
            <a:r>
              <a:rPr lang="en-GB" dirty="0"/>
              <a:t>):30–48. doi:10.1111/1460-6984.12047</a:t>
            </a:r>
          </a:p>
        </p:txBody>
      </p:sp>
    </p:spTree>
    <p:extLst>
      <p:ext uri="{BB962C8B-B14F-4D97-AF65-F5344CB8AC3E}">
        <p14:creationId xmlns:p14="http://schemas.microsoft.com/office/powerpoint/2010/main" val="20307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4" y="1444233"/>
            <a:ext cx="8576702" cy="4228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23959" y="1444233"/>
            <a:ext cx="2684972" cy="4491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/>
          <p:cNvSpPr txBox="1"/>
          <p:nvPr/>
        </p:nvSpPr>
        <p:spPr>
          <a:xfrm>
            <a:off x="194094" y="1116043"/>
            <a:ext cx="24844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RCT: n = 14 per group</a:t>
            </a:r>
          </a:p>
          <a:p>
            <a:r>
              <a:rPr lang="en-GB" sz="1350" dirty="0"/>
              <a:t>Four hours of intervention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715664" y="3154033"/>
            <a:ext cx="2367951" cy="1766259"/>
          </a:xfrm>
          <a:prstGeom prst="wedgeEllipseCallout">
            <a:avLst>
              <a:gd name="adj1" fmla="val -84221"/>
              <a:gd name="adj2" fmla="val 17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significant change, but very small steps!</a:t>
            </a:r>
          </a:p>
        </p:txBody>
      </p:sp>
    </p:spTree>
    <p:extLst>
      <p:ext uri="{BB962C8B-B14F-4D97-AF65-F5344CB8AC3E}">
        <p14:creationId xmlns:p14="http://schemas.microsoft.com/office/powerpoint/2010/main" val="22889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4" y="1444233"/>
            <a:ext cx="8576702" cy="4228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4461" y="1976527"/>
            <a:ext cx="4095391" cy="4024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/>
          <p:cNvSpPr txBox="1"/>
          <p:nvPr/>
        </p:nvSpPr>
        <p:spPr>
          <a:xfrm>
            <a:off x="194094" y="1116043"/>
            <a:ext cx="24844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RCT: n = 14 per group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20839" y="2513523"/>
            <a:ext cx="2756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Effects quite item specific – but can learn!</a:t>
            </a:r>
          </a:p>
          <a:p>
            <a:endParaRPr lang="en-GB" sz="1500" dirty="0"/>
          </a:p>
          <a:p>
            <a:r>
              <a:rPr lang="en-GB" sz="1500" dirty="0"/>
              <a:t>Generalisation: use of conjunctions in other language tasks</a:t>
            </a:r>
          </a:p>
          <a:p>
            <a:endParaRPr lang="en-GB" sz="1500" dirty="0"/>
          </a:p>
          <a:p>
            <a:r>
              <a:rPr lang="en-GB" sz="1500" dirty="0"/>
              <a:t>Transfer: improving language have any effect on other academic and/or social </a:t>
            </a:r>
            <a:r>
              <a:rPr lang="en-GB" sz="1500" dirty="0" smtClean="0"/>
              <a:t>skills??</a:t>
            </a:r>
            <a:endParaRPr lang="en-GB" sz="1500" dirty="0"/>
          </a:p>
          <a:p>
            <a:endParaRPr lang="en-GB" sz="1500" dirty="0"/>
          </a:p>
          <a:p>
            <a:r>
              <a:rPr lang="en-GB" sz="1500" dirty="0"/>
              <a:t>Cost/benefit?</a:t>
            </a:r>
          </a:p>
        </p:txBody>
      </p:sp>
    </p:spTree>
    <p:extLst>
      <p:ext uri="{BB962C8B-B14F-4D97-AF65-F5344CB8AC3E}">
        <p14:creationId xmlns:p14="http://schemas.microsoft.com/office/powerpoint/2010/main" val="30047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705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SLT intervention: summary of findings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798320"/>
            <a:ext cx="8101149" cy="41148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in changing </a:t>
            </a:r>
            <a:r>
              <a:rPr lang="en-GB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language targets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across a range of language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</a:p>
          <a:p>
            <a:endParaRPr lang="en-GB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comprehension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tends to be harder to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Few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(any?) measure transfer or generalisation to other skills</a:t>
            </a:r>
          </a:p>
          <a:p>
            <a:pPr marL="457200" lvl="1" indent="0">
              <a:buNone/>
            </a:pP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439783" y="6074007"/>
            <a:ext cx="8416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https://www.moorhouseschool.co.uk/_</a:t>
            </a:r>
            <a:r>
              <a:rPr lang="en-GB" dirty="0" smtClean="0">
                <a:hlinkClick r:id="rId2"/>
              </a:rPr>
              <a:t>site/data/files/research/Ebbels%20intervention%20research%20IJSLP%20accepted%20version.pdf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8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Indirect intervention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10" y="2638044"/>
            <a:ext cx="3076575" cy="14859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78683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clinician sets targets (with family/other significant people)</a:t>
            </a:r>
          </a:p>
          <a:p>
            <a:r>
              <a:rPr lang="en-GB" dirty="0" smtClean="0"/>
              <a:t>The clinician outlines a programme of work</a:t>
            </a:r>
          </a:p>
          <a:p>
            <a:r>
              <a:rPr lang="en-GB" dirty="0" smtClean="0"/>
              <a:t>The clinician *should* monitor programme delivery </a:t>
            </a:r>
          </a:p>
          <a:p>
            <a:r>
              <a:rPr lang="en-GB" dirty="0" smtClean="0"/>
              <a:t>The clinician reviews progress against targets</a:t>
            </a:r>
          </a:p>
          <a:p>
            <a:endParaRPr lang="en-GB" dirty="0"/>
          </a:p>
          <a:p>
            <a:r>
              <a:rPr lang="en-GB" dirty="0" smtClean="0"/>
              <a:t>The ‘programme’ is delivered by someone else (parents, therapy assistants, school staff)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10" y="4377553"/>
            <a:ext cx="3076575" cy="204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67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107156" y="1804663"/>
            <a:ext cx="8929687" cy="4713387"/>
          </a:xfrm>
        </p:spPr>
        <p:txBody>
          <a:bodyPr/>
          <a:lstStyle/>
          <a:p>
            <a:pPr eaLnBrk="1" hangingPunct="1"/>
            <a:r>
              <a:rPr lang="en-GB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 3A intervention can be effective</a:t>
            </a:r>
          </a:p>
          <a:p>
            <a:pPr lvl="1" eaLnBrk="1" hangingPunct="1"/>
            <a:r>
              <a:rPr lang="en-GB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primary school-aged children </a:t>
            </a:r>
          </a:p>
          <a:p>
            <a:pPr lvl="1" eaLnBrk="1" hangingPunct="1"/>
            <a:r>
              <a:rPr lang="en-GB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expressive difficulties only (Boyle et al. 2009)</a:t>
            </a:r>
          </a:p>
          <a:p>
            <a:pPr lvl="1" eaLnBrk="1" hangingPunct="1"/>
            <a:r>
              <a:rPr lang="en-GB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at least </a:t>
            </a:r>
            <a:r>
              <a:rPr lang="en-GB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x30 </a:t>
            </a:r>
            <a:r>
              <a:rPr lang="en-GB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en-GB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week, for a total of at least 20 hours</a:t>
            </a:r>
          </a:p>
          <a:p>
            <a:pPr lvl="1" eaLnBrk="1" hangingPunct="1"/>
            <a:r>
              <a:rPr lang="en-GB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well-trained assistants under direct control of SLTs or researchers</a:t>
            </a:r>
          </a:p>
          <a:p>
            <a:pPr lvl="1" eaLnBrk="1" hangingPunct="1"/>
            <a:r>
              <a:rPr lang="en-GB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improving expressive language and vocabulary </a:t>
            </a:r>
          </a:p>
          <a:p>
            <a:pPr eaLnBrk="1" hangingPunct="1"/>
            <a:endParaRPr lang="en-GB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they do not improve </a:t>
            </a:r>
          </a:p>
          <a:p>
            <a:pPr lvl="1" eaLnBrk="1" hangingPunct="1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istening comprehension</a:t>
            </a:r>
          </a:p>
          <a:p>
            <a:pPr lvl="1" eaLnBrk="1" hangingPunct="1"/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receptive or expressive language in children with receptive language difficulties</a:t>
            </a:r>
          </a:p>
          <a:p>
            <a:pPr eaLnBrk="1" hangingPunct="1"/>
            <a:endParaRPr lang="en-GB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85800" y="132080"/>
            <a:ext cx="77724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indirect intervention: summary of findings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6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3208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indirect intervention: what makes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8748" y="1410787"/>
            <a:ext cx="8486503" cy="4779037"/>
          </a:xfrm>
        </p:spPr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 employs provider</a:t>
            </a:r>
          </a:p>
          <a:p>
            <a:pPr lvl="1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McCartney et al. (2011).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Intervention provided by school staff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“consultative model”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not effective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assistant is provided to the school by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research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(Boyle et al. 2009),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Mecrow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2010)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be effective, but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for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receptive language difficulties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and support</a:t>
            </a:r>
          </a:p>
          <a:p>
            <a:pPr lvl="1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McCartney et al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(2011) </a:t>
            </a: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little training / support (targets, manual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provided) </a:t>
            </a: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limited monitoring from SLTs (one mid-intervention meeting)</a:t>
            </a: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school staff do not provide intervention as planned</a:t>
            </a:r>
          </a:p>
          <a:p>
            <a:pPr>
              <a:spcBef>
                <a:spcPts val="18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Amount of intervention provided (need for monitoring)</a:t>
            </a:r>
          </a:p>
          <a:p>
            <a:pPr lvl="1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McCartney et al. (2011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10 hours (aimed for 20)</a:t>
            </a:r>
          </a:p>
          <a:p>
            <a:pPr lvl="1"/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Boyle et al (2009): 20 hours</a:t>
            </a:r>
          </a:p>
          <a:p>
            <a:pPr lvl="1"/>
            <a:r>
              <a:rPr lang="en-GB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Mecrow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(2010): 29 </a:t>
            </a:r>
            <a: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939246" y="3074126"/>
            <a:ext cx="3204753" cy="2194561"/>
          </a:xfrm>
          <a:prstGeom prst="wedgeEllipseCallout">
            <a:avLst>
              <a:gd name="adj1" fmla="val -53129"/>
              <a:gd name="adj2" fmla="val 10091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4182" y="3293823"/>
            <a:ext cx="3811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9988" lvl="1"/>
            <a:r>
              <a:rPr lang="en-GB" altLang="ja-JP" sz="1100" dirty="0"/>
              <a:t>The current UK consultancy model, exemplified by </a:t>
            </a:r>
            <a:r>
              <a:rPr lang="ja-JP" altLang="en-GB" sz="1100" dirty="0"/>
              <a:t>‘</a:t>
            </a:r>
            <a:r>
              <a:rPr lang="en-GB" altLang="ja-JP" sz="1100" dirty="0"/>
              <a:t>usual therapy</a:t>
            </a:r>
            <a:r>
              <a:rPr lang="ja-JP" altLang="en-GB" sz="1100" dirty="0"/>
              <a:t>’</a:t>
            </a:r>
            <a:r>
              <a:rPr lang="en-GB" altLang="ja-JP" sz="1100" dirty="0"/>
              <a:t> delivered via local SLT services in the RCT and by the specific approach delivered by school staff in the cohort study, may </a:t>
            </a:r>
            <a:r>
              <a:rPr lang="en-GB" altLang="ja-JP" sz="1100" i="1" dirty="0">
                <a:solidFill>
                  <a:schemeClr val="bg1"/>
                </a:solidFill>
              </a:rPr>
              <a:t>offer low levels of language-learning </a:t>
            </a:r>
            <a:r>
              <a:rPr lang="en-GB" altLang="ja-JP" sz="1100" dirty="0"/>
              <a:t>activity, and (unsurprisingly) prove to be less efficacious in improving children's expressive language scores than some 20-plus hours of targeted input.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5227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48046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ndirect therapy takes time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4116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SLT: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Specify intervention in detail, possibly by constructing a therapy manual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Train provider in the intervention method (4+ days?)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 provider throughout the intervention (fortnightly?)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Monitor provider to ensure intervention happens (fortnightly?)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Provider: 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(4+days?)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 (20+ hours) 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Access support from SLT (fortnightly)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plus preparation, planning, record keeping and evaluation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" y="6078583"/>
            <a:ext cx="806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Need more evidence that this approach is more feasible and/or cost-effective than direct therapy…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33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90" y="0"/>
            <a:ext cx="6082016" cy="65540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4320" y="3137766"/>
            <a:ext cx="5416771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CHALLENGES:</a:t>
            </a:r>
          </a:p>
          <a:p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Costly &amp; not enough clinical specialists to meet </a:t>
            </a:r>
            <a:r>
              <a:rPr lang="en-GB" sz="2000" dirty="0" smtClean="0"/>
              <a:t>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Progress often small steps and cure is not the goal – hard to sell!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What </a:t>
            </a:r>
            <a:r>
              <a:rPr lang="en-GB" sz="2000" dirty="0" smtClean="0"/>
              <a:t>constitutes ‘good’ outcome for these children with multiple challenges?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59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Up Arrow 19"/>
          <p:cNvSpPr/>
          <p:nvPr/>
        </p:nvSpPr>
        <p:spPr>
          <a:xfrm>
            <a:off x="4668013" y="296652"/>
            <a:ext cx="1248139" cy="6438328"/>
          </a:xfrm>
          <a:prstGeom prst="upArrow">
            <a:avLst/>
          </a:prstGeom>
          <a:gradFill rotWithShape="0">
            <a:gsLst>
              <a:gs pos="59000">
                <a:srgbClr val="FFC000"/>
              </a:gs>
              <a:gs pos="3333">
                <a:srgbClr val="FF9900"/>
              </a:gs>
              <a:gs pos="100000">
                <a:srgbClr val="008000"/>
              </a:gs>
            </a:gsLst>
          </a:gradFill>
          <a:ln w="19050" cmpd="thickThin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5" name="Up Arrow 34"/>
          <p:cNvSpPr/>
          <p:nvPr/>
        </p:nvSpPr>
        <p:spPr>
          <a:xfrm>
            <a:off x="5307837" y="303040"/>
            <a:ext cx="632316" cy="6438328"/>
          </a:xfrm>
          <a:custGeom>
            <a:avLst/>
            <a:gdLst>
              <a:gd name="connsiteX0" fmla="*/ 0 w 1248139"/>
              <a:gd name="connsiteY0" fmla="*/ 624070 h 6438328"/>
              <a:gd name="connsiteX1" fmla="*/ 624070 w 1248139"/>
              <a:gd name="connsiteY1" fmla="*/ 0 h 6438328"/>
              <a:gd name="connsiteX2" fmla="*/ 1248139 w 1248139"/>
              <a:gd name="connsiteY2" fmla="*/ 624070 h 6438328"/>
              <a:gd name="connsiteX3" fmla="*/ 936104 w 1248139"/>
              <a:gd name="connsiteY3" fmla="*/ 624070 h 6438328"/>
              <a:gd name="connsiteX4" fmla="*/ 936104 w 1248139"/>
              <a:gd name="connsiteY4" fmla="*/ 6438328 h 6438328"/>
              <a:gd name="connsiteX5" fmla="*/ 312035 w 1248139"/>
              <a:gd name="connsiteY5" fmla="*/ 6438328 h 6438328"/>
              <a:gd name="connsiteX6" fmla="*/ 312035 w 1248139"/>
              <a:gd name="connsiteY6" fmla="*/ 624070 h 6438328"/>
              <a:gd name="connsiteX7" fmla="*/ 0 w 1248139"/>
              <a:gd name="connsiteY7" fmla="*/ 624070 h 6438328"/>
              <a:gd name="connsiteX0" fmla="*/ 0 w 1248139"/>
              <a:gd name="connsiteY0" fmla="*/ 624070 h 6438328"/>
              <a:gd name="connsiteX1" fmla="*/ 624070 w 1248139"/>
              <a:gd name="connsiteY1" fmla="*/ 0 h 6438328"/>
              <a:gd name="connsiteX2" fmla="*/ 1248139 w 1248139"/>
              <a:gd name="connsiteY2" fmla="*/ 624070 h 6438328"/>
              <a:gd name="connsiteX3" fmla="*/ 936104 w 1248139"/>
              <a:gd name="connsiteY3" fmla="*/ 624070 h 6438328"/>
              <a:gd name="connsiteX4" fmla="*/ 936104 w 1248139"/>
              <a:gd name="connsiteY4" fmla="*/ 6438328 h 6438328"/>
              <a:gd name="connsiteX5" fmla="*/ 312035 w 1248139"/>
              <a:gd name="connsiteY5" fmla="*/ 6438328 h 6438328"/>
              <a:gd name="connsiteX6" fmla="*/ 616835 w 1248139"/>
              <a:gd name="connsiteY6" fmla="*/ 613560 h 6438328"/>
              <a:gd name="connsiteX7" fmla="*/ 0 w 1248139"/>
              <a:gd name="connsiteY7" fmla="*/ 624070 h 6438328"/>
              <a:gd name="connsiteX0" fmla="*/ 329096 w 936104"/>
              <a:gd name="connsiteY0" fmla="*/ 603049 h 6438328"/>
              <a:gd name="connsiteX1" fmla="*/ 312035 w 936104"/>
              <a:gd name="connsiteY1" fmla="*/ 0 h 6438328"/>
              <a:gd name="connsiteX2" fmla="*/ 936104 w 936104"/>
              <a:gd name="connsiteY2" fmla="*/ 624070 h 6438328"/>
              <a:gd name="connsiteX3" fmla="*/ 624069 w 936104"/>
              <a:gd name="connsiteY3" fmla="*/ 624070 h 6438328"/>
              <a:gd name="connsiteX4" fmla="*/ 624069 w 936104"/>
              <a:gd name="connsiteY4" fmla="*/ 6438328 h 6438328"/>
              <a:gd name="connsiteX5" fmla="*/ 0 w 936104"/>
              <a:gd name="connsiteY5" fmla="*/ 6438328 h 6438328"/>
              <a:gd name="connsiteX6" fmla="*/ 304800 w 936104"/>
              <a:gd name="connsiteY6" fmla="*/ 613560 h 6438328"/>
              <a:gd name="connsiteX7" fmla="*/ 329096 w 936104"/>
              <a:gd name="connsiteY7" fmla="*/ 603049 h 6438328"/>
              <a:gd name="connsiteX0" fmla="*/ 24296 w 631304"/>
              <a:gd name="connsiteY0" fmla="*/ 603049 h 6501390"/>
              <a:gd name="connsiteX1" fmla="*/ 7235 w 631304"/>
              <a:gd name="connsiteY1" fmla="*/ 0 h 6501390"/>
              <a:gd name="connsiteX2" fmla="*/ 631304 w 631304"/>
              <a:gd name="connsiteY2" fmla="*/ 624070 h 6501390"/>
              <a:gd name="connsiteX3" fmla="*/ 319269 w 631304"/>
              <a:gd name="connsiteY3" fmla="*/ 624070 h 6501390"/>
              <a:gd name="connsiteX4" fmla="*/ 319269 w 631304"/>
              <a:gd name="connsiteY4" fmla="*/ 6438328 h 6501390"/>
              <a:gd name="connsiteX5" fmla="*/ 10510 w 631304"/>
              <a:gd name="connsiteY5" fmla="*/ 6501390 h 6501390"/>
              <a:gd name="connsiteX6" fmla="*/ 0 w 631304"/>
              <a:gd name="connsiteY6" fmla="*/ 613560 h 6501390"/>
              <a:gd name="connsiteX7" fmla="*/ 24296 w 631304"/>
              <a:gd name="connsiteY7" fmla="*/ 603049 h 6501390"/>
              <a:gd name="connsiteX0" fmla="*/ 35271 w 642279"/>
              <a:gd name="connsiteY0" fmla="*/ 603049 h 6438328"/>
              <a:gd name="connsiteX1" fmla="*/ 18210 w 642279"/>
              <a:gd name="connsiteY1" fmla="*/ 0 h 6438328"/>
              <a:gd name="connsiteX2" fmla="*/ 642279 w 642279"/>
              <a:gd name="connsiteY2" fmla="*/ 624070 h 6438328"/>
              <a:gd name="connsiteX3" fmla="*/ 330244 w 642279"/>
              <a:gd name="connsiteY3" fmla="*/ 624070 h 6438328"/>
              <a:gd name="connsiteX4" fmla="*/ 330244 w 642279"/>
              <a:gd name="connsiteY4" fmla="*/ 6438328 h 6438328"/>
              <a:gd name="connsiteX5" fmla="*/ 465 w 642279"/>
              <a:gd name="connsiteY5" fmla="*/ 6438328 h 6438328"/>
              <a:gd name="connsiteX6" fmla="*/ 10975 w 642279"/>
              <a:gd name="connsiteY6" fmla="*/ 613560 h 6438328"/>
              <a:gd name="connsiteX7" fmla="*/ 35271 w 642279"/>
              <a:gd name="connsiteY7" fmla="*/ 603049 h 6438328"/>
              <a:gd name="connsiteX0" fmla="*/ 25308 w 632316"/>
              <a:gd name="connsiteY0" fmla="*/ 603049 h 6438328"/>
              <a:gd name="connsiteX1" fmla="*/ 8247 w 632316"/>
              <a:gd name="connsiteY1" fmla="*/ 0 h 6438328"/>
              <a:gd name="connsiteX2" fmla="*/ 632316 w 632316"/>
              <a:gd name="connsiteY2" fmla="*/ 624070 h 6438328"/>
              <a:gd name="connsiteX3" fmla="*/ 320281 w 632316"/>
              <a:gd name="connsiteY3" fmla="*/ 624070 h 6438328"/>
              <a:gd name="connsiteX4" fmla="*/ 320281 w 632316"/>
              <a:gd name="connsiteY4" fmla="*/ 6438328 h 6438328"/>
              <a:gd name="connsiteX5" fmla="*/ 1012 w 632316"/>
              <a:gd name="connsiteY5" fmla="*/ 6427817 h 6438328"/>
              <a:gd name="connsiteX6" fmla="*/ 1012 w 632316"/>
              <a:gd name="connsiteY6" fmla="*/ 613560 h 6438328"/>
              <a:gd name="connsiteX7" fmla="*/ 25308 w 632316"/>
              <a:gd name="connsiteY7" fmla="*/ 603049 h 643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316" h="6438328">
                <a:moveTo>
                  <a:pt x="25308" y="603049"/>
                </a:moveTo>
                <a:lnTo>
                  <a:pt x="8247" y="0"/>
                </a:lnTo>
                <a:lnTo>
                  <a:pt x="632316" y="624070"/>
                </a:lnTo>
                <a:lnTo>
                  <a:pt x="320281" y="624070"/>
                </a:lnTo>
                <a:lnTo>
                  <a:pt x="320281" y="6438328"/>
                </a:lnTo>
                <a:lnTo>
                  <a:pt x="1012" y="6427817"/>
                </a:lnTo>
                <a:cubicBezTo>
                  <a:pt x="-2491" y="4465207"/>
                  <a:pt x="4515" y="2576170"/>
                  <a:pt x="1012" y="613560"/>
                </a:cubicBezTo>
                <a:lnTo>
                  <a:pt x="25308" y="603049"/>
                </a:lnTo>
                <a:close/>
              </a:path>
            </a:pathLst>
          </a:custGeom>
          <a:gradFill rotWithShape="0">
            <a:gsLst>
              <a:gs pos="59000">
                <a:srgbClr val="FFC000"/>
              </a:gs>
              <a:gs pos="3333">
                <a:srgbClr val="FF9900"/>
              </a:gs>
              <a:gs pos="100000">
                <a:srgbClr val="FF0000"/>
              </a:gs>
            </a:gsLst>
          </a:gradFill>
          <a:ln w="19050" cmpd="thickThin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2601550" y="435737"/>
            <a:ext cx="3158457" cy="6299251"/>
          </a:xfrm>
          <a:prstGeom prst="upArrow">
            <a:avLst>
              <a:gd name="adj1" fmla="val 50000"/>
              <a:gd name="adj2" fmla="val 39816"/>
            </a:avLst>
          </a:prstGeom>
          <a:gradFill rotWithShape="0">
            <a:gsLst>
              <a:gs pos="25000">
                <a:srgbClr val="FFC000"/>
              </a:gs>
              <a:gs pos="3333">
                <a:srgbClr val="FF9900"/>
              </a:gs>
              <a:gs pos="100000">
                <a:srgbClr val="008000"/>
              </a:gs>
            </a:gsLst>
          </a:gradFill>
          <a:ln w="19050" cmpd="thickThin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4205059" y="442117"/>
            <a:ext cx="1591078" cy="6299251"/>
          </a:xfrm>
          <a:custGeom>
            <a:avLst/>
            <a:gdLst>
              <a:gd name="connsiteX0" fmla="*/ 0 w 3158457"/>
              <a:gd name="connsiteY0" fmla="*/ 1257571 h 6299251"/>
              <a:gd name="connsiteX1" fmla="*/ 1579229 w 3158457"/>
              <a:gd name="connsiteY1" fmla="*/ 0 h 6299251"/>
              <a:gd name="connsiteX2" fmla="*/ 3158457 w 3158457"/>
              <a:gd name="connsiteY2" fmla="*/ 1257571 h 6299251"/>
              <a:gd name="connsiteX3" fmla="*/ 2368843 w 3158457"/>
              <a:gd name="connsiteY3" fmla="*/ 1257571 h 6299251"/>
              <a:gd name="connsiteX4" fmla="*/ 2368843 w 3158457"/>
              <a:gd name="connsiteY4" fmla="*/ 6299251 h 6299251"/>
              <a:gd name="connsiteX5" fmla="*/ 789614 w 3158457"/>
              <a:gd name="connsiteY5" fmla="*/ 6299251 h 6299251"/>
              <a:gd name="connsiteX6" fmla="*/ 789614 w 3158457"/>
              <a:gd name="connsiteY6" fmla="*/ 1257571 h 6299251"/>
              <a:gd name="connsiteX7" fmla="*/ 0 w 3158457"/>
              <a:gd name="connsiteY7" fmla="*/ 1257571 h 6299251"/>
              <a:gd name="connsiteX0" fmla="*/ 0 w 3158457"/>
              <a:gd name="connsiteY0" fmla="*/ 1257571 h 6299251"/>
              <a:gd name="connsiteX1" fmla="*/ 1579229 w 3158457"/>
              <a:gd name="connsiteY1" fmla="*/ 0 h 6299251"/>
              <a:gd name="connsiteX2" fmla="*/ 3158457 w 3158457"/>
              <a:gd name="connsiteY2" fmla="*/ 1257571 h 6299251"/>
              <a:gd name="connsiteX3" fmla="*/ 2368843 w 3158457"/>
              <a:gd name="connsiteY3" fmla="*/ 1257571 h 6299251"/>
              <a:gd name="connsiteX4" fmla="*/ 2368843 w 3158457"/>
              <a:gd name="connsiteY4" fmla="*/ 6299251 h 6299251"/>
              <a:gd name="connsiteX5" fmla="*/ 1577890 w 3158457"/>
              <a:gd name="connsiteY5" fmla="*/ 6299251 h 6299251"/>
              <a:gd name="connsiteX6" fmla="*/ 789614 w 3158457"/>
              <a:gd name="connsiteY6" fmla="*/ 1257571 h 6299251"/>
              <a:gd name="connsiteX7" fmla="*/ 0 w 3158457"/>
              <a:gd name="connsiteY7" fmla="*/ 1257571 h 6299251"/>
              <a:gd name="connsiteX0" fmla="*/ 0 w 3158457"/>
              <a:gd name="connsiteY0" fmla="*/ 1257571 h 6299251"/>
              <a:gd name="connsiteX1" fmla="*/ 1579229 w 3158457"/>
              <a:gd name="connsiteY1" fmla="*/ 0 h 6299251"/>
              <a:gd name="connsiteX2" fmla="*/ 3158457 w 3158457"/>
              <a:gd name="connsiteY2" fmla="*/ 1257571 h 6299251"/>
              <a:gd name="connsiteX3" fmla="*/ 2368843 w 3158457"/>
              <a:gd name="connsiteY3" fmla="*/ 1257571 h 6299251"/>
              <a:gd name="connsiteX4" fmla="*/ 2368843 w 3158457"/>
              <a:gd name="connsiteY4" fmla="*/ 6299251 h 6299251"/>
              <a:gd name="connsiteX5" fmla="*/ 1577890 w 3158457"/>
              <a:gd name="connsiteY5" fmla="*/ 6299251 h 6299251"/>
              <a:gd name="connsiteX6" fmla="*/ 789614 w 3158457"/>
              <a:gd name="connsiteY6" fmla="*/ 1247061 h 6299251"/>
              <a:gd name="connsiteX7" fmla="*/ 0 w 3158457"/>
              <a:gd name="connsiteY7" fmla="*/ 1257571 h 6299251"/>
              <a:gd name="connsiteX0" fmla="*/ 0 w 3158457"/>
              <a:gd name="connsiteY0" fmla="*/ 1257571 h 6299251"/>
              <a:gd name="connsiteX1" fmla="*/ 1579229 w 3158457"/>
              <a:gd name="connsiteY1" fmla="*/ 0 h 6299251"/>
              <a:gd name="connsiteX2" fmla="*/ 3158457 w 3158457"/>
              <a:gd name="connsiteY2" fmla="*/ 1257571 h 6299251"/>
              <a:gd name="connsiteX3" fmla="*/ 2368843 w 3158457"/>
              <a:gd name="connsiteY3" fmla="*/ 1257571 h 6299251"/>
              <a:gd name="connsiteX4" fmla="*/ 2368843 w 3158457"/>
              <a:gd name="connsiteY4" fmla="*/ 6299251 h 6299251"/>
              <a:gd name="connsiteX5" fmla="*/ 1577890 w 3158457"/>
              <a:gd name="connsiteY5" fmla="*/ 6299251 h 6299251"/>
              <a:gd name="connsiteX6" fmla="*/ 1567379 w 3158457"/>
              <a:gd name="connsiteY6" fmla="*/ 1183999 h 6299251"/>
              <a:gd name="connsiteX7" fmla="*/ 0 w 3158457"/>
              <a:gd name="connsiteY7" fmla="*/ 1257571 h 6299251"/>
              <a:gd name="connsiteX0" fmla="*/ 19683 w 1591078"/>
              <a:gd name="connsiteY0" fmla="*/ 1183998 h 6299251"/>
              <a:gd name="connsiteX1" fmla="*/ 11850 w 1591078"/>
              <a:gd name="connsiteY1" fmla="*/ 0 h 6299251"/>
              <a:gd name="connsiteX2" fmla="*/ 1591078 w 1591078"/>
              <a:gd name="connsiteY2" fmla="*/ 1257571 h 6299251"/>
              <a:gd name="connsiteX3" fmla="*/ 801464 w 1591078"/>
              <a:gd name="connsiteY3" fmla="*/ 1257571 h 6299251"/>
              <a:gd name="connsiteX4" fmla="*/ 801464 w 1591078"/>
              <a:gd name="connsiteY4" fmla="*/ 6299251 h 6299251"/>
              <a:gd name="connsiteX5" fmla="*/ 10511 w 1591078"/>
              <a:gd name="connsiteY5" fmla="*/ 6299251 h 6299251"/>
              <a:gd name="connsiteX6" fmla="*/ 0 w 1591078"/>
              <a:gd name="connsiteY6" fmla="*/ 1183999 h 6299251"/>
              <a:gd name="connsiteX7" fmla="*/ 19683 w 1591078"/>
              <a:gd name="connsiteY7" fmla="*/ 1183998 h 629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1078" h="6299251">
                <a:moveTo>
                  <a:pt x="19683" y="1183998"/>
                </a:moveTo>
                <a:lnTo>
                  <a:pt x="11850" y="0"/>
                </a:lnTo>
                <a:lnTo>
                  <a:pt x="1591078" y="1257571"/>
                </a:lnTo>
                <a:lnTo>
                  <a:pt x="801464" y="1257571"/>
                </a:lnTo>
                <a:lnTo>
                  <a:pt x="801464" y="6299251"/>
                </a:lnTo>
                <a:lnTo>
                  <a:pt x="10511" y="6299251"/>
                </a:lnTo>
                <a:cubicBezTo>
                  <a:pt x="7007" y="4594167"/>
                  <a:pt x="3504" y="2889083"/>
                  <a:pt x="0" y="1183999"/>
                </a:cubicBezTo>
                <a:lnTo>
                  <a:pt x="19683" y="1183998"/>
                </a:lnTo>
                <a:close/>
              </a:path>
            </a:pathLst>
          </a:custGeom>
          <a:gradFill rotWithShape="0">
            <a:gsLst>
              <a:gs pos="25000">
                <a:srgbClr val="FFC000"/>
              </a:gs>
              <a:gs pos="3333">
                <a:srgbClr val="FF9900"/>
              </a:gs>
              <a:gs pos="100000">
                <a:srgbClr val="FF0000"/>
              </a:gs>
            </a:gsLst>
          </a:gradFill>
          <a:ln w="19050" cmpd="thickThin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9934" y="6249156"/>
            <a:ext cx="310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Anecdotes / clinical experience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2603" y="5863201"/>
            <a:ext cx="337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2. Change in raw score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563" y="5507941"/>
            <a:ext cx="30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Change in standard score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37458" y="4327081"/>
            <a:ext cx="327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5. Within-subject control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563" y="3565333"/>
            <a:ext cx="307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6. Between-subject control (non-random assignment)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7458" y="2778097"/>
            <a:ext cx="327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7. Between-subject control (random assignment)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00101" y="6246460"/>
            <a:ext cx="337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Course / resources available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00100" y="5517253"/>
            <a:ext cx="274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Course / resources popular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00101" y="4797173"/>
            <a:ext cx="337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Practitioners say know how to use intervention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00129" y="2793703"/>
            <a:ext cx="3373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Practitioners  show  evidence of ability to carry out intervention accurately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00101" y="3789040"/>
            <a:ext cx="3373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Practitioners show evidence of being able to use aspects of intervention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00129" y="1772818"/>
            <a:ext cx="3373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Practitioners’ clients improve as result of intervention (using designs 1-10)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7458" y="2372834"/>
            <a:ext cx="327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8. Meta- analysis</a:t>
            </a:r>
            <a:endParaRPr lang="en-GB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21013" y="97248"/>
            <a:ext cx="3840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EFFICACY: Evidence supporting the treatment</a:t>
            </a: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38"/>
          <p:cNvSpPr txBox="1"/>
          <p:nvPr/>
        </p:nvSpPr>
        <p:spPr>
          <a:xfrm>
            <a:off x="6232308" y="97249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EFFECTIVENESS: Treatment in Practice</a:t>
            </a: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31"/>
          <p:cNvSpPr txBox="1"/>
          <p:nvPr/>
        </p:nvSpPr>
        <p:spPr>
          <a:xfrm>
            <a:off x="-37458" y="1807972"/>
            <a:ext cx="327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</a:rPr>
              <a:t>9. Systematic review, synopsis  studies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1" name="TextBox 37"/>
          <p:cNvSpPr txBox="1"/>
          <p:nvPr/>
        </p:nvSpPr>
        <p:spPr>
          <a:xfrm>
            <a:off x="-37458" y="1124765"/>
            <a:ext cx="263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</a:rPr>
              <a:t>10. Replication &amp; weight of evidence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154563" y="4813156"/>
            <a:ext cx="307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</a:rPr>
              <a:t>4. Feasibility studies (pilot studies)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00099" y="1026385"/>
            <a:ext cx="32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</a:rPr>
              <a:t>A</a:t>
            </a:r>
            <a:r>
              <a:rPr lang="en-GB" dirty="0" smtClean="0">
                <a:solidFill>
                  <a:prstClr val="black"/>
                </a:solidFill>
              </a:rPr>
              <a:t>. Treatment in common use as designed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2029094" y="3448977"/>
            <a:ext cx="363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Positive results</a:t>
            </a:r>
            <a:endParaRPr lang="en-GB" sz="36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6" idx="0"/>
          </p:cNvCxnSpPr>
          <p:nvPr/>
        </p:nvCxnSpPr>
        <p:spPr>
          <a:xfrm flipH="1">
            <a:off x="4216908" y="1626115"/>
            <a:ext cx="7834" cy="5115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2870523" y="3467898"/>
            <a:ext cx="345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Negative results</a:t>
            </a:r>
            <a:endParaRPr lang="en-GB" sz="36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3626" y="6615792"/>
            <a:ext cx="2970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Credit: Susan </a:t>
            </a:r>
            <a:r>
              <a:rPr lang="en-GB" sz="1200" dirty="0" err="1" smtClean="0"/>
              <a:t>Ebbels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606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Levels of evidence approach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012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40" y="177661"/>
            <a:ext cx="7815014" cy="1188720"/>
          </a:xfrm>
        </p:spPr>
        <p:txBody>
          <a:bodyPr/>
          <a:lstStyle/>
          <a:p>
            <a:r>
              <a:rPr lang="en-GB" dirty="0" smtClean="0"/>
              <a:t>Theoretically motivated approaches…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698740" y="2423132"/>
            <a:ext cx="1720970" cy="1132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poor auditory processing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45762" y="2391083"/>
            <a:ext cx="1720970" cy="1132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phonological/grammatical contrasts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1748" y="2419355"/>
            <a:ext cx="1720970" cy="1132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language impairment</a:t>
            </a:r>
          </a:p>
        </p:txBody>
      </p:sp>
      <p:sp>
        <p:nvSpPr>
          <p:cNvPr id="7" name="Multiply 6"/>
          <p:cNvSpPr/>
          <p:nvPr/>
        </p:nvSpPr>
        <p:spPr>
          <a:xfrm>
            <a:off x="2759244" y="2064234"/>
            <a:ext cx="644825" cy="86695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Up Arrow 8"/>
          <p:cNvSpPr/>
          <p:nvPr/>
        </p:nvSpPr>
        <p:spPr>
          <a:xfrm>
            <a:off x="1061049" y="3610210"/>
            <a:ext cx="996352" cy="1643332"/>
          </a:xfrm>
          <a:prstGeom prst="upArrow">
            <a:avLst>
              <a:gd name="adj1" fmla="val 50000"/>
              <a:gd name="adj2" fmla="val 5050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extBox 9"/>
          <p:cNvSpPr txBox="1"/>
          <p:nvPr/>
        </p:nvSpPr>
        <p:spPr>
          <a:xfrm>
            <a:off x="362159" y="5417991"/>
            <a:ext cx="3864901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/>
              <a:t>Temporal Processing Theory (</a:t>
            </a:r>
            <a:r>
              <a:rPr lang="en-GB" dirty="0" err="1"/>
              <a:t>Tallal</a:t>
            </a:r>
            <a:r>
              <a:rPr lang="en-GB" dirty="0"/>
              <a:t>, 1976; </a:t>
            </a:r>
            <a:r>
              <a:rPr lang="en-GB" dirty="0" err="1"/>
              <a:t>Tallal</a:t>
            </a:r>
            <a:r>
              <a:rPr lang="en-GB" dirty="0"/>
              <a:t> &amp; Piercy, 1973) </a:t>
            </a:r>
          </a:p>
          <a:p>
            <a:r>
              <a:rPr lang="en-GB" dirty="0" smtClean="0"/>
              <a:t>train </a:t>
            </a:r>
            <a:r>
              <a:rPr lang="en-GB" dirty="0"/>
              <a:t>auditory processing skills, slow speech, exaggerate contrasts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4553" y="5201952"/>
            <a:ext cx="3638190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“This optimal learning experience means that students who use </a:t>
            </a:r>
            <a:r>
              <a:rPr lang="en-GB" b="1" dirty="0"/>
              <a:t>Fast </a:t>
            </a:r>
            <a:r>
              <a:rPr lang="en-GB" b="1" dirty="0" err="1"/>
              <a:t>ForWord</a:t>
            </a:r>
            <a:r>
              <a:rPr lang="en-GB" dirty="0"/>
              <a:t> products often make an average 1 - 2 years gain in reading skills in as little as 8 to 12 weeks.”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695204" y="2764887"/>
            <a:ext cx="919522" cy="4411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5604479" y="2764887"/>
            <a:ext cx="919522" cy="4411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75" y="1928880"/>
            <a:ext cx="2081372" cy="1562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51" y="169135"/>
            <a:ext cx="8874033" cy="1325563"/>
          </a:xfrm>
        </p:spPr>
        <p:txBody>
          <a:bodyPr>
            <a:normAutofit/>
          </a:bodyPr>
          <a:lstStyle/>
          <a:p>
            <a:r>
              <a:rPr lang="en-GB" sz="4000" dirty="0" err="1" smtClean="0"/>
              <a:t>FastForWord</a:t>
            </a:r>
            <a:r>
              <a:rPr lang="en-GB" sz="4000" dirty="0" smtClean="0"/>
              <a:t> intervention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7" y="1494698"/>
            <a:ext cx="4605201" cy="4467497"/>
          </a:xfrm>
        </p:spPr>
        <p:txBody>
          <a:bodyPr>
            <a:normAutofit/>
          </a:bodyPr>
          <a:lstStyle/>
          <a:p>
            <a:r>
              <a:rPr lang="en-GB" dirty="0" smtClean="0"/>
              <a:t>Variety of language activities</a:t>
            </a:r>
          </a:p>
          <a:p>
            <a:r>
              <a:rPr lang="en-GB" dirty="0" smtClean="0"/>
              <a:t>Adaptive programme – get harder as child gets better</a:t>
            </a:r>
          </a:p>
          <a:p>
            <a:r>
              <a:rPr lang="en-GB" dirty="0"/>
              <a:t>sound (intensity/speed) modified as child progresses </a:t>
            </a:r>
          </a:p>
          <a:p>
            <a:r>
              <a:rPr lang="en-GB" dirty="0" smtClean="0"/>
              <a:t>Rewarding!</a:t>
            </a:r>
          </a:p>
          <a:p>
            <a:r>
              <a:rPr lang="en-GB" dirty="0" smtClean="0"/>
              <a:t>Individual </a:t>
            </a:r>
            <a:r>
              <a:rPr lang="en-GB" dirty="0"/>
              <a:t>sessions </a:t>
            </a:r>
          </a:p>
          <a:p>
            <a:r>
              <a:rPr lang="en-GB" dirty="0" smtClean="0"/>
              <a:t>90 </a:t>
            </a:r>
            <a:r>
              <a:rPr lang="en-GB" dirty="0"/>
              <a:t>minute session, 5 times a week for 6 weeks (!!!) 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061" y="1928880"/>
            <a:ext cx="2083104" cy="15623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067" y="5648453"/>
            <a:ext cx="4994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Intervention trial in SCIENCE! (</a:t>
            </a:r>
            <a:r>
              <a:rPr lang="en-GB" dirty="0" err="1" smtClean="0"/>
              <a:t>Tallal</a:t>
            </a:r>
            <a:r>
              <a:rPr lang="en-GB" dirty="0" smtClean="0"/>
              <a:t> et al. 1996)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 = 11 per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Not-randomised to treat or control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434" y="4010356"/>
            <a:ext cx="3596640" cy="25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71117" y="478972"/>
            <a:ext cx="6858000" cy="1358537"/>
          </a:xfrm>
        </p:spPr>
        <p:txBody>
          <a:bodyPr>
            <a:noAutofit/>
          </a:bodyPr>
          <a:lstStyle/>
          <a:p>
            <a:r>
              <a:rPr lang="en-GB" sz="2700" dirty="0" smtClean="0"/>
              <a:t>Cohen</a:t>
            </a:r>
            <a:r>
              <a:rPr lang="en-GB" sz="2700" dirty="0"/>
              <a:t>, et al.(2005). </a:t>
            </a:r>
            <a:r>
              <a:rPr lang="en-GB" sz="2700" dirty="0" smtClean="0"/>
              <a:t>JSLHR</a:t>
            </a:r>
            <a:r>
              <a:rPr lang="en-GB" sz="2700" dirty="0"/>
              <a:t>, 48, 715-729. 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290502" y="2082130"/>
            <a:ext cx="6878138" cy="47758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77 children aged 6-10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clinically referred, severe </a:t>
            </a:r>
            <a:r>
              <a:rPr lang="en-GB" dirty="0" smtClean="0">
                <a:solidFill>
                  <a:schemeClr val="bg1"/>
                </a:solidFill>
              </a:rPr>
              <a:t>language disorder </a:t>
            </a:r>
            <a:r>
              <a:rPr lang="en-GB" dirty="0" smtClean="0">
                <a:solidFill>
                  <a:schemeClr val="bg1"/>
                </a:solidFill>
              </a:rPr>
              <a:t>(Wave 3)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scores on language test in bottom 10th centile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scores on non-verbal reasoning tests within the normal range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randomly assignment: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bg1"/>
                </a:solidFill>
              </a:rPr>
              <a:t>FastForWord</a:t>
            </a:r>
            <a:r>
              <a:rPr lang="en-GB" dirty="0" smtClean="0">
                <a:solidFill>
                  <a:schemeClr val="bg1"/>
                </a:solidFill>
              </a:rPr>
              <a:t> (modified speech), n = 23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‘active’ control: computerised language games, n = 27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‘TAU’ control: treatment as usual, n = 27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747" y="581514"/>
            <a:ext cx="5937755" cy="1188720"/>
          </a:xfrm>
        </p:spPr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esults: standard scores on primary outcome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60" y="2125267"/>
            <a:ext cx="6372353" cy="381258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181491" y="2255520"/>
            <a:ext cx="1708030" cy="2994732"/>
          </a:xfrm>
          <a:prstGeom prst="wedgeRoundRectCallout">
            <a:avLst>
              <a:gd name="adj1" fmla="val -73368"/>
              <a:gd name="adj2" fmla="val -3871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50" dirty="0"/>
              <a:t>McArthur et al. (2008)</a:t>
            </a:r>
          </a:p>
          <a:p>
            <a:pPr algn="ctr"/>
            <a:r>
              <a:rPr lang="en-GB" sz="1650" dirty="0"/>
              <a:t>significantly improves auditory processing…</a:t>
            </a:r>
          </a:p>
          <a:p>
            <a:pPr algn="ctr"/>
            <a:endParaRPr lang="en-GB" sz="1650" dirty="0"/>
          </a:p>
          <a:p>
            <a:pPr algn="ctr"/>
            <a:r>
              <a:rPr lang="en-GB" sz="1650" dirty="0"/>
              <a:t>…but this doesn’t improve language</a:t>
            </a:r>
          </a:p>
        </p:txBody>
      </p:sp>
    </p:spTree>
    <p:extLst>
      <p:ext uri="{BB962C8B-B14F-4D97-AF65-F5344CB8AC3E}">
        <p14:creationId xmlns:p14="http://schemas.microsoft.com/office/powerpoint/2010/main" val="376273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Strong et al. (2012). JCPP. Meta-analysis of FFW trials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760" y="2395233"/>
            <a:ext cx="7110323" cy="379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Train the aspects of language you want to change!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3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3" y="318993"/>
            <a:ext cx="8922831" cy="631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8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383177"/>
            <a:ext cx="8917577" cy="639209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Clarke PJ, </a:t>
            </a:r>
            <a:r>
              <a:rPr lang="en-GB" dirty="0" err="1"/>
              <a:t>Snowling</a:t>
            </a:r>
            <a:r>
              <a:rPr lang="en-GB" dirty="0"/>
              <a:t> MJ, Truelove E, Hulme C. </a:t>
            </a:r>
            <a:r>
              <a:rPr lang="en-GB" dirty="0" smtClean="0"/>
              <a:t>(2010). Ameliorating </a:t>
            </a:r>
            <a:r>
              <a:rPr lang="en-GB" dirty="0"/>
              <a:t>children's reading-comprehension difficulties: a randomized controlled trial. </a:t>
            </a:r>
            <a:r>
              <a:rPr lang="en-GB" i="1" dirty="0" err="1"/>
              <a:t>Psychol</a:t>
            </a:r>
            <a:r>
              <a:rPr lang="en-GB" i="1" dirty="0"/>
              <a:t> Sci</a:t>
            </a:r>
            <a:r>
              <a:rPr lang="en-GB" dirty="0"/>
              <a:t>. 2010;21(8):1106–1116. </a:t>
            </a:r>
            <a:r>
              <a:rPr lang="en-GB" dirty="0" smtClean="0"/>
              <a:t>doi:10.1177/0956797610375449</a:t>
            </a:r>
          </a:p>
          <a:p>
            <a:r>
              <a:rPr lang="en-GB" dirty="0"/>
              <a:t>Cohen W, </a:t>
            </a:r>
            <a:r>
              <a:rPr lang="en-GB" dirty="0" err="1"/>
              <a:t>Hodson</a:t>
            </a:r>
            <a:r>
              <a:rPr lang="en-GB" dirty="0"/>
              <a:t> A, O'Hare A, et al. </a:t>
            </a:r>
            <a:r>
              <a:rPr lang="en-GB" dirty="0" smtClean="0"/>
              <a:t> (2005). Effects </a:t>
            </a:r>
            <a:r>
              <a:rPr lang="en-GB" dirty="0"/>
              <a:t>of computer-based intervention through acoustically modified speech (Fast </a:t>
            </a:r>
            <a:r>
              <a:rPr lang="en-GB" dirty="0" err="1"/>
              <a:t>ForWord</a:t>
            </a:r>
            <a:r>
              <a:rPr lang="en-GB" dirty="0"/>
              <a:t>) in severe mixed receptive-expressive language impairment: outcomes from a randomized controlled trial. </a:t>
            </a:r>
            <a:r>
              <a:rPr lang="en-GB" i="1" dirty="0"/>
              <a:t>J Speech Lang Hear Res</a:t>
            </a:r>
            <a:r>
              <a:rPr lang="en-GB" dirty="0"/>
              <a:t>. </a:t>
            </a:r>
            <a:r>
              <a:rPr lang="en-GB" dirty="0" smtClean="0"/>
              <a:t>48(3</a:t>
            </a:r>
            <a:r>
              <a:rPr lang="en-GB" dirty="0"/>
              <a:t>):715–729. </a:t>
            </a:r>
            <a:endParaRPr lang="en-GB" dirty="0" smtClean="0"/>
          </a:p>
          <a:p>
            <a:r>
              <a:rPr lang="en-GB" dirty="0" err="1"/>
              <a:t>Ebbels</a:t>
            </a:r>
            <a:r>
              <a:rPr lang="en-GB" dirty="0"/>
              <a:t> SH, </a:t>
            </a:r>
            <a:r>
              <a:rPr lang="en-GB" dirty="0" err="1"/>
              <a:t>Marić</a:t>
            </a:r>
            <a:r>
              <a:rPr lang="en-GB" dirty="0"/>
              <a:t> N, Murphy A, Turner G</a:t>
            </a:r>
            <a:r>
              <a:rPr lang="en-GB" dirty="0" smtClean="0"/>
              <a:t>. (2014). </a:t>
            </a:r>
            <a:r>
              <a:rPr lang="en-GB" dirty="0"/>
              <a:t>Improving comprehension in adolescents with severe receptive language impairments: a randomized control trial of intervention for coordinating conjunctions. </a:t>
            </a:r>
            <a:r>
              <a:rPr lang="en-GB" i="1" dirty="0" err="1"/>
              <a:t>Int</a:t>
            </a:r>
            <a:r>
              <a:rPr lang="en-GB" i="1" dirty="0"/>
              <a:t> J Lang </a:t>
            </a:r>
            <a:r>
              <a:rPr lang="en-GB" i="1" dirty="0" err="1"/>
              <a:t>Commun</a:t>
            </a:r>
            <a:r>
              <a:rPr lang="en-GB" i="1" dirty="0"/>
              <a:t> </a:t>
            </a:r>
            <a:r>
              <a:rPr lang="en-GB" i="1" dirty="0" err="1"/>
              <a:t>Disord</a:t>
            </a:r>
            <a:r>
              <a:rPr lang="en-GB" dirty="0"/>
              <a:t>. 2014;49(1):30–48. </a:t>
            </a:r>
            <a:r>
              <a:rPr lang="en-GB" dirty="0" smtClean="0"/>
              <a:t>doi:10.1111/1460-6984.12047</a:t>
            </a:r>
          </a:p>
          <a:p>
            <a:r>
              <a:rPr lang="en-GB" dirty="0"/>
              <a:t>McCartney E, Boyle J, Ellis S, </a:t>
            </a:r>
            <a:r>
              <a:rPr lang="en-GB" dirty="0" err="1"/>
              <a:t>Bannatyne</a:t>
            </a:r>
            <a:r>
              <a:rPr lang="en-GB" dirty="0"/>
              <a:t> S, Turnbull M. </a:t>
            </a:r>
            <a:r>
              <a:rPr lang="en-GB" dirty="0" smtClean="0"/>
              <a:t>(2011). Indirect </a:t>
            </a:r>
            <a:r>
              <a:rPr lang="en-GB" dirty="0"/>
              <a:t>language therapy for children with persistent language impairment in mainstream primary schools: outcomes from a cohort intervention. </a:t>
            </a:r>
            <a:r>
              <a:rPr lang="en-GB" i="1" dirty="0" err="1"/>
              <a:t>Int</a:t>
            </a:r>
            <a:r>
              <a:rPr lang="en-GB" i="1" dirty="0"/>
              <a:t> J Lang </a:t>
            </a:r>
            <a:r>
              <a:rPr lang="en-GB" i="1" dirty="0" err="1"/>
              <a:t>Commun</a:t>
            </a:r>
            <a:r>
              <a:rPr lang="en-GB" i="1" dirty="0"/>
              <a:t> </a:t>
            </a:r>
            <a:r>
              <a:rPr lang="en-GB" i="1" dirty="0" err="1"/>
              <a:t>Disord</a:t>
            </a:r>
            <a:r>
              <a:rPr lang="en-GB" dirty="0"/>
              <a:t>. </a:t>
            </a:r>
            <a:r>
              <a:rPr lang="en-GB" dirty="0" smtClean="0"/>
              <a:t>46(1</a:t>
            </a:r>
            <a:r>
              <a:rPr lang="en-GB" dirty="0"/>
              <a:t>):74–82. doi:10.3109/13682820903560302</a:t>
            </a:r>
            <a:endParaRPr lang="en-GB" dirty="0" smtClean="0"/>
          </a:p>
          <a:p>
            <a:r>
              <a:rPr lang="en-GB" dirty="0" err="1"/>
              <a:t>Rogde</a:t>
            </a:r>
            <a:r>
              <a:rPr lang="en-GB" dirty="0"/>
              <a:t>, K, Hagen, ÅM, </a:t>
            </a:r>
            <a:r>
              <a:rPr lang="en-GB" dirty="0" err="1"/>
              <a:t>Melby‐Lervåg</a:t>
            </a:r>
            <a:r>
              <a:rPr lang="en-GB" dirty="0"/>
              <a:t>, M, </a:t>
            </a:r>
            <a:r>
              <a:rPr lang="en-GB" dirty="0" err="1"/>
              <a:t>Lervåg</a:t>
            </a:r>
            <a:r>
              <a:rPr lang="en-GB" dirty="0"/>
              <a:t>, A. </a:t>
            </a:r>
            <a:r>
              <a:rPr lang="en-GB" dirty="0" smtClean="0"/>
              <a:t>(2019). The </a:t>
            </a:r>
            <a:r>
              <a:rPr lang="en-GB" dirty="0"/>
              <a:t>effect of linguistic comprehension instruction on generalized language and reading comprehension skills: A systematic review. </a:t>
            </a:r>
            <a:r>
              <a:rPr lang="en-GB" i="1" dirty="0"/>
              <a:t>Campbell Systematic Reviews</a:t>
            </a:r>
            <a:r>
              <a:rPr lang="en-GB" dirty="0"/>
              <a:t>. </a:t>
            </a:r>
            <a:r>
              <a:rPr lang="en-GB" dirty="0" smtClean="0"/>
              <a:t>15:e1059</a:t>
            </a:r>
            <a:r>
              <a:rPr lang="en-GB" dirty="0"/>
              <a:t>. </a:t>
            </a:r>
            <a:r>
              <a:rPr lang="en-GB" dirty="0">
                <a:hlinkClick r:id="rId2"/>
              </a:rPr>
              <a:t>https://doi.org/10.1002/cl2.1059</a:t>
            </a:r>
            <a:endParaRPr lang="en-GB" dirty="0"/>
          </a:p>
          <a:p>
            <a:r>
              <a:rPr lang="en-GB" dirty="0" err="1" smtClean="0"/>
              <a:t>Storkel</a:t>
            </a:r>
            <a:r>
              <a:rPr lang="en-GB" dirty="0" smtClean="0"/>
              <a:t> </a:t>
            </a:r>
            <a:r>
              <a:rPr lang="en-GB" dirty="0"/>
              <a:t>HL, </a:t>
            </a:r>
            <a:r>
              <a:rPr lang="en-GB" dirty="0" err="1"/>
              <a:t>Komesidou</a:t>
            </a:r>
            <a:r>
              <a:rPr lang="en-GB" dirty="0"/>
              <a:t> R, </a:t>
            </a:r>
            <a:r>
              <a:rPr lang="en-GB" dirty="0" err="1"/>
              <a:t>Pezold</a:t>
            </a:r>
            <a:r>
              <a:rPr lang="en-GB" dirty="0"/>
              <a:t> MJ, Pitt AR, Fleming KK, Romine RS. </a:t>
            </a:r>
            <a:r>
              <a:rPr lang="en-GB" dirty="0" smtClean="0"/>
              <a:t> (2019) The </a:t>
            </a:r>
            <a:r>
              <a:rPr lang="en-GB" dirty="0"/>
              <a:t>Impact of Dose and Dose Frequency on Word Learning by Kindergarten Children With Developmental Language Disorder During Interactive Book Reading. </a:t>
            </a:r>
            <a:r>
              <a:rPr lang="en-GB" i="1" dirty="0"/>
              <a:t>Lang Speech Hear </a:t>
            </a:r>
            <a:r>
              <a:rPr lang="en-GB" i="1" dirty="0" err="1"/>
              <a:t>Serv</a:t>
            </a:r>
            <a:r>
              <a:rPr lang="en-GB" i="1" dirty="0"/>
              <a:t> Sch</a:t>
            </a:r>
            <a:r>
              <a:rPr lang="en-GB" dirty="0" smtClean="0"/>
              <a:t>.;</a:t>
            </a:r>
            <a:r>
              <a:rPr lang="en-GB" dirty="0"/>
              <a:t>50(4):518–539. </a:t>
            </a:r>
            <a:r>
              <a:rPr lang="en-GB" dirty="0" smtClean="0"/>
              <a:t>doi:10.1044/2019_LSHSS-VOIA-18-0131</a:t>
            </a:r>
          </a:p>
          <a:p>
            <a:r>
              <a:rPr lang="en-GB" dirty="0"/>
              <a:t>Strong GK, </a:t>
            </a:r>
            <a:r>
              <a:rPr lang="en-GB" dirty="0" err="1"/>
              <a:t>Torgerson</a:t>
            </a:r>
            <a:r>
              <a:rPr lang="en-GB" dirty="0"/>
              <a:t> CJ, </a:t>
            </a:r>
            <a:r>
              <a:rPr lang="en-GB" dirty="0" err="1"/>
              <a:t>Torgerson</a:t>
            </a:r>
            <a:r>
              <a:rPr lang="en-GB" dirty="0"/>
              <a:t> D, Hulme C. </a:t>
            </a:r>
            <a:r>
              <a:rPr lang="en-GB" dirty="0" smtClean="0"/>
              <a:t> (2011). A </a:t>
            </a:r>
            <a:r>
              <a:rPr lang="en-GB" dirty="0"/>
              <a:t>systematic meta-analytic review of evidence for the effectiveness of the 'Fast </a:t>
            </a:r>
            <a:r>
              <a:rPr lang="en-GB" dirty="0" err="1"/>
              <a:t>ForWord</a:t>
            </a:r>
            <a:r>
              <a:rPr lang="en-GB" dirty="0"/>
              <a:t>' language intervention program. </a:t>
            </a:r>
            <a:r>
              <a:rPr lang="en-GB" i="1" dirty="0"/>
              <a:t>J Child </a:t>
            </a:r>
            <a:r>
              <a:rPr lang="en-GB" i="1" dirty="0" err="1"/>
              <a:t>Psychol</a:t>
            </a:r>
            <a:r>
              <a:rPr lang="en-GB" i="1" dirty="0"/>
              <a:t> Psychiatry</a:t>
            </a:r>
            <a:r>
              <a:rPr lang="en-GB" dirty="0"/>
              <a:t>. </a:t>
            </a:r>
            <a:r>
              <a:rPr lang="en-GB" dirty="0" smtClean="0"/>
              <a:t>52(3</a:t>
            </a:r>
            <a:r>
              <a:rPr lang="en-GB" dirty="0"/>
              <a:t>):224–235. doi:10.1111/j.1469-7610.2010.02329.x</a:t>
            </a:r>
          </a:p>
        </p:txBody>
      </p:sp>
    </p:spTree>
    <p:extLst>
      <p:ext uri="{BB962C8B-B14F-4D97-AF65-F5344CB8AC3E}">
        <p14:creationId xmlns:p14="http://schemas.microsoft.com/office/powerpoint/2010/main" val="188642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4499" y="4074096"/>
            <a:ext cx="539154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hlinkClick r:id="rId2"/>
              </a:rPr>
              <a:t>https://www.youtube.com/RADLD</a:t>
            </a:r>
            <a:endParaRPr lang="en-GB" sz="2800" dirty="0" smtClean="0"/>
          </a:p>
          <a:p>
            <a:endParaRPr lang="en-GB" sz="2800" dirty="0"/>
          </a:p>
          <a:p>
            <a:pPr algn="ctr"/>
            <a:r>
              <a:rPr lang="en-GB" sz="2800" dirty="0" smtClean="0">
                <a:hlinkClick r:id="rId3"/>
              </a:rPr>
              <a:t>http://www.lilac-lab.org</a:t>
            </a:r>
            <a:r>
              <a:rPr lang="en-GB" sz="2800" dirty="0" smtClean="0"/>
              <a:t> </a:t>
            </a:r>
          </a:p>
          <a:p>
            <a:endParaRPr lang="en-GB" sz="2800" dirty="0"/>
          </a:p>
          <a:p>
            <a:pPr algn="ctr"/>
            <a:r>
              <a:rPr lang="en-GB" sz="2800" dirty="0" smtClean="0">
                <a:hlinkClick r:id="rId4"/>
              </a:rPr>
              <a:t>c.norbury@ucl.ac.uk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554244" y="748706"/>
            <a:ext cx="43094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Find out more about language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disorder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 the impact of language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disorder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 children and young people!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633" y="288743"/>
            <a:ext cx="3482818" cy="349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494"/>
            <a:ext cx="77724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ariables to consider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0710"/>
            <a:ext cx="7772400" cy="4672010"/>
          </a:xfrm>
        </p:spPr>
        <p:txBody>
          <a:bodyPr>
            <a:normAutofit fontScale="62500" lnSpcReduction="20000"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outcome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questionnaires, standard tests, bespoke measures.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aspects of language /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behaviour?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What aspects of language/communication are biggest barriers to everyday function?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within the ‘zone of proximal development’?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at school, home,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Balance feasibility with need for sustained input…</a:t>
            </a: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 will deliver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direct intervention, parents as agents of change, training school staff/support workers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does developmental age matter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Almost certainly – what foundational skills are necessary to success?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herapy content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language focus? How to decide targets? </a:t>
            </a: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dosage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frequency, intensity,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Balance resource constraints with input required for success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Little &amp; often OR infrequent but intense (see Holly </a:t>
            </a:r>
            <a:r>
              <a:rPr lang="en-GB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Storke</a:t>
            </a:r>
            <a:r>
              <a:rPr lang="en-GB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and/or Laura Justice)</a:t>
            </a: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4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90" y="0"/>
            <a:ext cx="6082016" cy="6554086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 bwMode="auto">
          <a:xfrm>
            <a:off x="1867710" y="749028"/>
            <a:ext cx="1984443" cy="2363823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8720" y="0"/>
            <a:ext cx="3837051" cy="5338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targeted: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 follows manualised programme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ssessment/diagnosis not needed to access or plan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adapted to child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progress 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likely to be delivered by a non-specialist (parent or teaching support staff)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expected outcome is to move children to ‘normal range’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e.g. small groups for children at risk (pre-school)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e.g. parent-child interaction sessions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(late-talkers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4411" y="5599611"/>
            <a:ext cx="307412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NOTE: children still have access to universal provisions!!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19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targeted interventions look like?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444" y="2350661"/>
            <a:ext cx="4480478" cy="3902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5691" y="6383383"/>
            <a:ext cx="809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Clarke et al. (2010) </a:t>
            </a:r>
            <a:r>
              <a:rPr lang="en-GB" i="1" dirty="0" smtClean="0"/>
              <a:t>Psychological Science</a:t>
            </a:r>
            <a:r>
              <a:rPr lang="en-GB" dirty="0" smtClean="0"/>
              <a:t>, </a:t>
            </a:r>
            <a:r>
              <a:rPr lang="en-GB" dirty="0">
                <a:hlinkClick r:id="rId3"/>
              </a:rPr>
              <a:t>https://doi.org/10.1177/0956797610375449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17" y="3026773"/>
            <a:ext cx="4430883" cy="248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26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337" y="525803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do targeted interventions look </a:t>
            </a:r>
            <a:r>
              <a:rPr lang="en-GB" dirty="0"/>
              <a:t>like</a:t>
            </a:r>
            <a:r>
              <a:rPr lang="en-GB" dirty="0" smtClean="0"/>
              <a:t>? Building vocabulary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05691" y="6383383"/>
            <a:ext cx="809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Clarke et al. (2010) </a:t>
            </a:r>
            <a:r>
              <a:rPr lang="en-GB" i="1" dirty="0" smtClean="0"/>
              <a:t>Psychological Science</a:t>
            </a:r>
            <a:r>
              <a:rPr lang="en-GB" dirty="0" smtClean="0"/>
              <a:t>, </a:t>
            </a:r>
            <a:r>
              <a:rPr lang="en-GB" dirty="0">
                <a:hlinkClick r:id="rId2"/>
              </a:rPr>
              <a:t>https://doi.org/10.1177/0956797610375449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08" y="2252996"/>
            <a:ext cx="4056289" cy="4130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822" y="3006249"/>
            <a:ext cx="3383281" cy="25768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67451" y="3006249"/>
            <a:ext cx="966652" cy="12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5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919" y="625058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do targeted interventions look like? </a:t>
            </a:r>
            <a:r>
              <a:rPr lang="en-GB" dirty="0" smtClean="0"/>
              <a:t>Listening comprehension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0263" y="2011409"/>
            <a:ext cx="3391276" cy="379735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023" y="5472260"/>
            <a:ext cx="3290516" cy="138574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Listen to narrative or conversation</a:t>
            </a:r>
          </a:p>
          <a:p>
            <a:r>
              <a:rPr lang="en-GB" dirty="0" smtClean="0"/>
              <a:t>Structured dialogue between adult and children about the passage</a:t>
            </a:r>
          </a:p>
          <a:p>
            <a:r>
              <a:rPr lang="en-GB" dirty="0" smtClean="0"/>
              <a:t>Reciprocal teaching – children take turns to act as ‘teachers’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75" y="2011409"/>
            <a:ext cx="3037114" cy="3037114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850675" y="5246154"/>
            <a:ext cx="3290516" cy="1385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Embed figurative language into passages &amp; discuss meaning</a:t>
            </a:r>
          </a:p>
          <a:p>
            <a:r>
              <a:rPr lang="en-GB" dirty="0" smtClean="0"/>
              <a:t>Games that involve defining figurative expressions &amp; using them in sentences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27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170" y="564098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do targeted interventions look like? </a:t>
            </a:r>
            <a:r>
              <a:rPr lang="en-GB" dirty="0" smtClean="0"/>
              <a:t>Developing narrative skills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7" y="2551612"/>
            <a:ext cx="5223067" cy="364889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8468" y="2551612"/>
            <a:ext cx="3290516" cy="3449671"/>
          </a:xfrm>
        </p:spPr>
        <p:txBody>
          <a:bodyPr/>
          <a:lstStyle/>
          <a:p>
            <a:r>
              <a:rPr lang="en-GB" dirty="0" smtClean="0"/>
              <a:t>Listening to stories</a:t>
            </a:r>
          </a:p>
          <a:p>
            <a:r>
              <a:rPr lang="en-GB" dirty="0" smtClean="0"/>
              <a:t>Explicit instruction about story structure</a:t>
            </a:r>
          </a:p>
          <a:p>
            <a:r>
              <a:rPr lang="en-GB" dirty="0" smtClean="0"/>
              <a:t>Sequencing activities</a:t>
            </a:r>
          </a:p>
          <a:p>
            <a:r>
              <a:rPr lang="en-GB" dirty="0" smtClean="0"/>
              <a:t>Planning and telling stories</a:t>
            </a:r>
          </a:p>
          <a:p>
            <a:r>
              <a:rPr lang="en-GB" dirty="0" smtClean="0"/>
              <a:t>Helicopter stories – say it, write it, act it out!</a:t>
            </a:r>
          </a:p>
          <a:p>
            <a:r>
              <a:rPr lang="en-GB" dirty="0"/>
              <a:t>https://www.youtube.com/watch?v=BNoBkwSPRjU</a:t>
            </a:r>
          </a:p>
        </p:txBody>
      </p:sp>
    </p:spTree>
    <p:extLst>
      <p:ext uri="{BB962C8B-B14F-4D97-AF65-F5344CB8AC3E}">
        <p14:creationId xmlns:p14="http://schemas.microsoft.com/office/powerpoint/2010/main" val="69995184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17103</TotalTime>
  <Words>2389</Words>
  <Application>Microsoft Office PowerPoint</Application>
  <PresentationFormat>On-screen Show (4:3)</PresentationFormat>
  <Paragraphs>268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MS PGothic</vt:lpstr>
      <vt:lpstr>Arial</vt:lpstr>
      <vt:lpstr>Calibri</vt:lpstr>
      <vt:lpstr>Gill Sans MT</vt:lpstr>
      <vt:lpstr>HGｺﾞｼｯｸE</vt:lpstr>
      <vt:lpstr>Times</vt:lpstr>
      <vt:lpstr>Parcel</vt:lpstr>
      <vt:lpstr>Intervention part 1I: targeted &amp; specialist approaches</vt:lpstr>
      <vt:lpstr>Overview of the session</vt:lpstr>
      <vt:lpstr>PowerPoint Presentation</vt:lpstr>
      <vt:lpstr>variables to consider</vt:lpstr>
      <vt:lpstr>PowerPoint Presentation</vt:lpstr>
      <vt:lpstr>What do targeted interventions look like?</vt:lpstr>
      <vt:lpstr>What do targeted interventions look like? Building vocabulary</vt:lpstr>
      <vt:lpstr>What do targeted interventions look like? Listening comprehension</vt:lpstr>
      <vt:lpstr>What do targeted interventions look like? Developing narrative skills</vt:lpstr>
      <vt:lpstr>What do targeted interventions look like? Inferencing skills</vt:lpstr>
      <vt:lpstr>targeted interventions (non-specialists): key findings</vt:lpstr>
      <vt:lpstr>Oral language interventions do not necessarily lead to  improvements in reading comprehension…</vt:lpstr>
      <vt:lpstr>few of studies of targeted intervention involve clinical specialists…</vt:lpstr>
      <vt:lpstr>PowerPoint Presentation</vt:lpstr>
      <vt:lpstr>PowerPoint Presentation</vt:lpstr>
      <vt:lpstr>PowerPoint Presentation</vt:lpstr>
      <vt:lpstr>What do specialist interventions look like?</vt:lpstr>
      <vt:lpstr>Intervention should be Theoretically motivated</vt:lpstr>
      <vt:lpstr>make rules of language EXPLICIT: shape coding</vt:lpstr>
      <vt:lpstr>Explicit grammatical intervention: shape coding</vt:lpstr>
      <vt:lpstr>PowerPoint Presentation</vt:lpstr>
      <vt:lpstr>PowerPoint Presentation</vt:lpstr>
      <vt:lpstr>PowerPoint Presentation</vt:lpstr>
      <vt:lpstr>direct SLT intervention: summary of findings</vt:lpstr>
      <vt:lpstr>Indirect intervention</vt:lpstr>
      <vt:lpstr>PowerPoint Presentation</vt:lpstr>
      <vt:lpstr>indirect intervention: what makes it effective?</vt:lpstr>
      <vt:lpstr>indirect therapy takes time</vt:lpstr>
      <vt:lpstr>PowerPoint Presentation</vt:lpstr>
      <vt:lpstr>Levels of evidence approach</vt:lpstr>
      <vt:lpstr>Theoretically motivated approaches…</vt:lpstr>
      <vt:lpstr>FastForWord intervention</vt:lpstr>
      <vt:lpstr>Cohen, et al.(2005). JSLHR, 48, 715-729. </vt:lpstr>
      <vt:lpstr>results: standard scores on primary outcome</vt:lpstr>
      <vt:lpstr>Strong et al. (2012). JCPP. Meta-analysis of FFW trials</vt:lpstr>
      <vt:lpstr>Train the aspects of language you want to change!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</dc:creator>
  <cp:lastModifiedBy>def</cp:lastModifiedBy>
  <cp:revision>78</cp:revision>
  <dcterms:created xsi:type="dcterms:W3CDTF">2020-03-12T17:09:41Z</dcterms:created>
  <dcterms:modified xsi:type="dcterms:W3CDTF">2020-04-28T13:00:56Z</dcterms:modified>
</cp:coreProperties>
</file>