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8" r:id="rId3"/>
    <p:sldId id="279" r:id="rId4"/>
    <p:sldId id="284" r:id="rId5"/>
    <p:sldId id="283" r:id="rId6"/>
    <p:sldId id="282" r:id="rId7"/>
    <p:sldId id="257" r:id="rId8"/>
    <p:sldId id="272" r:id="rId9"/>
    <p:sldId id="275" r:id="rId10"/>
    <p:sldId id="280" r:id="rId11"/>
    <p:sldId id="281" r:id="rId12"/>
    <p:sldId id="273" r:id="rId13"/>
    <p:sldId id="276" r:id="rId14"/>
    <p:sldId id="265" r:id="rId15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64713" autoAdjust="0"/>
  </p:normalViewPr>
  <p:slideViewPr>
    <p:cSldViewPr>
      <p:cViewPr varScale="1">
        <p:scale>
          <a:sx n="112" d="100"/>
          <a:sy n="112" d="100"/>
        </p:scale>
        <p:origin x="1620" y="9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BB3DC-1B32-4270-9970-4D640BC06017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F98E3-D522-479E-8876-4929B0881EE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621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F98E3-D522-479E-8876-4929B0881EE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491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Kari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F98E3-D522-479E-8876-4929B0881EE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476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Kari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F98E3-D522-479E-8876-4929B0881EE0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2501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Anders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F98E3-D522-479E-8876-4929B0881EE0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5820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F98E3-D522-479E-8876-4929B0881EE0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1227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F98E3-D522-479E-8876-4929B0881EE0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6619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F98E3-D522-479E-8876-4929B0881EE0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088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257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569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398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467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976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224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167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129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354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541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018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C8CB-0191-4BAE-BB2E-6E354562D8A4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CB5EC-94F0-45DF-8C65-C5CA80621A63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5400600" cy="34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8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english/studies/programmes/aas-master/programme-options/chics/index.htmlhttps:/www.uio.no/english/studies/programmes/aas-master/programme-options/chics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f.uio.no/ikos/english/studies/master/field-wor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f.uio.no/ikos/english/studies/master/structuring-your-masters-thesi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english/studies/special-needs-leave-part-tim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english/studies/examinations/compulsory-activities/hf-oblig.html" TargetMode="External"/><Relationship Id="rId2" Type="http://schemas.openxmlformats.org/officeDocument/2006/relationships/hyperlink" Target="https://www.uio.no/english/studies/registrations/infection-preven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english/about/hse/corona/index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l.o.jensen@ikos.uio.n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english/studies/programmes/aas-master/programme-options/chics/structure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international@ikos.uio.n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english/studies/programmes/aas-master/programme-options/chics/abroad/intpart-exchange-programme.html" TargetMode="External"/><Relationship Id="rId2" Type="http://schemas.openxmlformats.org/officeDocument/2006/relationships/hyperlink" Target="mailto:international@ikos.uio.n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english/studies/programmes/eh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english/studies/registrations/studentweb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english/studies/registration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english/studies/registrations/car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f.uio.no/ikos/english/studies/maste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788" y="2448321"/>
            <a:ext cx="7847700" cy="2500865"/>
          </a:xfrm>
        </p:spPr>
        <p:txBody>
          <a:bodyPr anchor="ctr">
            <a:normAutofit/>
          </a:bodyPr>
          <a:lstStyle/>
          <a:p>
            <a:endParaRPr lang="nb-NO" b="1" dirty="0" smtClean="0">
              <a:solidFill>
                <a:schemeClr val="tx1"/>
              </a:solidFill>
            </a:endParaRPr>
          </a:p>
          <a:p>
            <a:r>
              <a:rPr lang="nb-NO" b="1" dirty="0" err="1" smtClean="0">
                <a:solidFill>
                  <a:schemeClr val="tx1"/>
                </a:solidFill>
              </a:rPr>
              <a:t>Welcome</a:t>
            </a:r>
            <a:r>
              <a:rPr lang="nb-NO" b="1" dirty="0" smtClean="0">
                <a:solidFill>
                  <a:schemeClr val="tx1"/>
                </a:solidFill>
              </a:rPr>
              <a:t> to Asia </a:t>
            </a:r>
            <a:r>
              <a:rPr lang="nb-NO" b="1" dirty="0">
                <a:solidFill>
                  <a:schemeClr val="tx1"/>
                </a:solidFill>
              </a:rPr>
              <a:t/>
            </a:r>
            <a:br>
              <a:rPr lang="nb-NO" b="1" dirty="0">
                <a:solidFill>
                  <a:schemeClr val="tx1"/>
                </a:solidFill>
              </a:rPr>
            </a:br>
            <a:r>
              <a:rPr lang="nb-NO" b="1" dirty="0">
                <a:solidFill>
                  <a:schemeClr val="tx1"/>
                </a:solidFill>
              </a:rPr>
              <a:t>and </a:t>
            </a:r>
            <a:r>
              <a:rPr lang="nb-NO" b="1" dirty="0" err="1">
                <a:solidFill>
                  <a:schemeClr val="tx1"/>
                </a:solidFill>
              </a:rPr>
              <a:t>Middle</a:t>
            </a:r>
            <a:r>
              <a:rPr lang="nb-NO" b="1" dirty="0">
                <a:solidFill>
                  <a:schemeClr val="tx1"/>
                </a:solidFill>
              </a:rPr>
              <a:t> East Studies</a:t>
            </a:r>
            <a:r>
              <a:rPr lang="nb-NO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nb-NO" altLang="nb-NO" dirty="0" err="1" smtClean="0">
                <a:solidFill>
                  <a:srgbClr val="320E04"/>
                </a:solidFill>
                <a:hlinkClick r:id="rId3"/>
              </a:rPr>
              <a:t>Chinese</a:t>
            </a:r>
            <a:r>
              <a:rPr lang="nb-NO" altLang="nb-NO" dirty="0" smtClean="0">
                <a:solidFill>
                  <a:srgbClr val="320E04"/>
                </a:solidFill>
                <a:hlinkClick r:id="rId3"/>
              </a:rPr>
              <a:t> </a:t>
            </a:r>
            <a:r>
              <a:rPr lang="nb-NO" altLang="nb-NO" dirty="0" err="1" smtClean="0">
                <a:solidFill>
                  <a:srgbClr val="320E04"/>
                </a:solidFill>
                <a:hlinkClick r:id="rId3"/>
              </a:rPr>
              <a:t>Culture</a:t>
            </a:r>
            <a:r>
              <a:rPr lang="nb-NO" altLang="nb-NO" dirty="0" smtClean="0">
                <a:solidFill>
                  <a:srgbClr val="320E04"/>
                </a:solidFill>
                <a:hlinkClick r:id="rId3"/>
              </a:rPr>
              <a:t> and </a:t>
            </a:r>
            <a:r>
              <a:rPr lang="nb-NO" altLang="nb-NO" dirty="0" err="1" smtClean="0">
                <a:solidFill>
                  <a:srgbClr val="320E04"/>
                </a:solidFill>
                <a:hlinkClick r:id="rId3"/>
              </a:rPr>
              <a:t>Society</a:t>
            </a:r>
            <a:endParaRPr lang="nb-NO" altLang="nb-NO" dirty="0">
              <a:solidFill>
                <a:srgbClr val="320E04"/>
              </a:solidFill>
            </a:endParaRPr>
          </a:p>
          <a:p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11910"/>
            <a:ext cx="937276" cy="9372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555527"/>
            <a:ext cx="8424936" cy="195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Grants and funding</a:t>
            </a:r>
            <a:br>
              <a:rPr lang="en-US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478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ield </a:t>
            </a:r>
            <a:r>
              <a:rPr lang="en-US" dirty="0"/>
              <a:t>work should be relevant to your Master's thesis project and must be approved by your supervisor. </a:t>
            </a:r>
            <a:endParaRPr lang="en-US" dirty="0" smtClean="0"/>
          </a:p>
          <a:p>
            <a:r>
              <a:rPr lang="en-US" dirty="0" smtClean="0"/>
              <a:t>Grants </a:t>
            </a:r>
            <a:r>
              <a:rPr lang="en-US" dirty="0"/>
              <a:t>will be made of up to NOK 5000 per applicant depending on the number of applicants. </a:t>
            </a:r>
          </a:p>
          <a:p>
            <a:pPr marL="0" indent="0">
              <a:buNone/>
            </a:pPr>
            <a:r>
              <a:rPr lang="nb-NO" dirty="0" smtClean="0">
                <a:hlinkClick r:id="rId3"/>
              </a:rPr>
              <a:t>https</a:t>
            </a:r>
            <a:r>
              <a:rPr lang="nb-NO" dirty="0">
                <a:hlinkClick r:id="rId3"/>
              </a:rPr>
              <a:t>://www.hf.uio.no/ikos/english/studies/master/field-work/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8493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MA </a:t>
            </a:r>
            <a:r>
              <a:rPr lang="en-US" sz="3600" dirty="0"/>
              <a:t>thesis – guidelines for structure and submission</a:t>
            </a:r>
            <a:br>
              <a:rPr lang="en-US" sz="3600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629"/>
            <a:ext cx="8229600" cy="3456385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Deadline:</a:t>
            </a:r>
          </a:p>
          <a:p>
            <a:pPr lvl="1" fontAlgn="base"/>
            <a:r>
              <a:rPr lang="en-US" dirty="0" smtClean="0"/>
              <a:t>Spring </a:t>
            </a:r>
            <a:r>
              <a:rPr lang="en-US" dirty="0"/>
              <a:t>semester: 1st of June at 11:00 AM</a:t>
            </a:r>
          </a:p>
          <a:p>
            <a:pPr lvl="1" fontAlgn="base"/>
            <a:r>
              <a:rPr lang="en-US" dirty="0"/>
              <a:t>Autumn semester: 1st of December at 11:00 </a:t>
            </a:r>
            <a:r>
              <a:rPr lang="en-US" dirty="0" smtClean="0"/>
              <a:t>AM</a:t>
            </a:r>
          </a:p>
          <a:p>
            <a:pPr marL="0" indent="0" fontAlgn="base">
              <a:buNone/>
            </a:pPr>
            <a:r>
              <a:rPr lang="nb-NO" dirty="0">
                <a:hlinkClick r:id="rId3"/>
              </a:rPr>
              <a:t>https://www.hf.uio.no/ikos/english/studies/master/structuring-your-masters-thesis</a:t>
            </a:r>
            <a:r>
              <a:rPr lang="nb-NO" dirty="0" smtClean="0">
                <a:hlinkClick r:id="rId3"/>
              </a:rPr>
              <a:t>/</a:t>
            </a:r>
            <a:endParaRPr lang="nb-NO" dirty="0" smtClean="0"/>
          </a:p>
          <a:p>
            <a:pPr fontAlgn="base"/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1956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b="1" dirty="0"/>
              <a:t>Special needs and leave of </a:t>
            </a:r>
            <a:r>
              <a:rPr lang="en-US" sz="3600" b="1" dirty="0" smtClean="0"/>
              <a:t>absence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585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Special </a:t>
            </a:r>
            <a:r>
              <a:rPr lang="en-US" sz="2800" dirty="0"/>
              <a:t>needs in everyday study situation</a:t>
            </a:r>
          </a:p>
          <a:p>
            <a:r>
              <a:rPr lang="nb-NO" sz="2800" dirty="0"/>
              <a:t>Special </a:t>
            </a:r>
            <a:r>
              <a:rPr lang="nb-NO" sz="2800" dirty="0" err="1"/>
              <a:t>examination</a:t>
            </a:r>
            <a:r>
              <a:rPr lang="nb-NO" sz="2800" dirty="0"/>
              <a:t> arrangements</a:t>
            </a:r>
          </a:p>
          <a:p>
            <a:r>
              <a:rPr lang="en-US" sz="2800" dirty="0"/>
              <a:t>Leave of absence and reduced study progression</a:t>
            </a:r>
          </a:p>
          <a:p>
            <a:endParaRPr lang="nb-NO" dirty="0" smtClean="0"/>
          </a:p>
          <a:p>
            <a:pPr marL="0" indent="0" algn="ctr">
              <a:buNone/>
            </a:pPr>
            <a:r>
              <a:rPr lang="nb-NO" sz="2800" dirty="0" err="1" smtClean="0"/>
              <a:t>Contact</a:t>
            </a:r>
            <a:r>
              <a:rPr lang="nb-NO" sz="2800" dirty="0" smtClean="0"/>
              <a:t> </a:t>
            </a:r>
            <a:r>
              <a:rPr lang="nb-NO" sz="2800" dirty="0" err="1" smtClean="0"/>
              <a:t>your</a:t>
            </a:r>
            <a:r>
              <a:rPr lang="nb-NO" sz="2800" dirty="0" smtClean="0"/>
              <a:t> student </a:t>
            </a:r>
            <a:r>
              <a:rPr lang="nb-NO" sz="2800" dirty="0" err="1" smtClean="0"/>
              <a:t>advisor</a:t>
            </a:r>
            <a:r>
              <a:rPr lang="nb-NO" sz="2800" dirty="0" smtClean="0"/>
              <a:t>!</a:t>
            </a:r>
          </a:p>
          <a:p>
            <a:pPr marL="0" indent="0" algn="ctr">
              <a:buNone/>
            </a:pPr>
            <a:r>
              <a:rPr lang="nb-NO" sz="2800" dirty="0" smtClean="0"/>
              <a:t>Application deadline: 1. September/1. </a:t>
            </a:r>
            <a:r>
              <a:rPr lang="nb-NO" sz="2800" dirty="0" err="1" smtClean="0"/>
              <a:t>February</a:t>
            </a:r>
            <a:endParaRPr lang="nb-NO" sz="2800" dirty="0" smtClean="0"/>
          </a:p>
          <a:p>
            <a:pPr marL="0" indent="0" algn="ctr">
              <a:buNone/>
            </a:pPr>
            <a:r>
              <a:rPr lang="nb-NO" sz="2800" dirty="0">
                <a:hlinkClick r:id="rId3"/>
              </a:rPr>
              <a:t>https://www.uio.no/english/studies/special-needs-leave-part-time/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00853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nb-NO" sz="3600" b="1" dirty="0" smtClean="0"/>
              <a:t>Fall 2020</a:t>
            </a:r>
            <a:endParaRPr lang="nb-NO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579296" cy="4032448"/>
          </a:xfrm>
        </p:spPr>
        <p:txBody>
          <a:bodyPr>
            <a:normAutofit fontScale="40000" lnSpcReduction="20000"/>
          </a:bodyPr>
          <a:lstStyle/>
          <a:p>
            <a:r>
              <a:rPr lang="nb-NO" sz="4500" dirty="0" err="1" smtClean="0"/>
              <a:t>Mandatory</a:t>
            </a:r>
            <a:r>
              <a:rPr lang="nb-NO" sz="4500" dirty="0" smtClean="0"/>
              <a:t> </a:t>
            </a:r>
            <a:r>
              <a:rPr lang="nb-NO" sz="4500" dirty="0" err="1"/>
              <a:t>infection</a:t>
            </a:r>
            <a:r>
              <a:rPr lang="nb-NO" sz="4500" dirty="0"/>
              <a:t> </a:t>
            </a:r>
            <a:r>
              <a:rPr lang="nb-NO" sz="4500" dirty="0" err="1"/>
              <a:t>prevention</a:t>
            </a:r>
            <a:r>
              <a:rPr lang="nb-NO" sz="4500" dirty="0"/>
              <a:t> </a:t>
            </a:r>
            <a:r>
              <a:rPr lang="nb-NO" sz="4500" dirty="0" err="1"/>
              <a:t>course</a:t>
            </a:r>
            <a:endParaRPr lang="nb-NO" sz="4500" dirty="0"/>
          </a:p>
          <a:p>
            <a:pPr marL="0" indent="0">
              <a:buNone/>
            </a:pPr>
            <a:r>
              <a:rPr lang="nb-NO" sz="4500" dirty="0">
                <a:hlinkClick r:id="rId2"/>
              </a:rPr>
              <a:t>https://www.uio.no/english/studies/registrations/infection-prevention/</a:t>
            </a:r>
            <a:endParaRPr lang="nb-NO" sz="4500" dirty="0" smtClean="0"/>
          </a:p>
          <a:p>
            <a:r>
              <a:rPr lang="nb-NO" sz="4500" dirty="0" smtClean="0"/>
              <a:t>KIN4510 + KIN4550 </a:t>
            </a:r>
            <a:r>
              <a:rPr lang="nb-NO" sz="4500" dirty="0" err="1" smtClean="0"/>
              <a:t>will</a:t>
            </a:r>
            <a:r>
              <a:rPr lang="nb-NO" sz="4500" dirty="0" smtClean="0"/>
              <a:t> have </a:t>
            </a:r>
            <a:r>
              <a:rPr lang="nb-NO" sz="4500" dirty="0" err="1" smtClean="0"/>
              <a:t>physical</a:t>
            </a:r>
            <a:r>
              <a:rPr lang="nb-NO" sz="4500" dirty="0" smtClean="0"/>
              <a:t> </a:t>
            </a:r>
            <a:r>
              <a:rPr lang="nb-NO" sz="4500" dirty="0" err="1" smtClean="0"/>
              <a:t>teaching</a:t>
            </a:r>
            <a:r>
              <a:rPr lang="nb-NO" sz="4500" dirty="0" smtClean="0"/>
              <a:t>, </a:t>
            </a:r>
            <a:r>
              <a:rPr lang="nb-NO" sz="4500" dirty="0" err="1" smtClean="0"/>
              <a:t>but</a:t>
            </a:r>
            <a:r>
              <a:rPr lang="nb-NO" sz="4500" dirty="0" smtClean="0"/>
              <a:t> </a:t>
            </a:r>
            <a:r>
              <a:rPr lang="nb-NO" sz="4500" dirty="0" err="1" smtClean="0"/>
              <a:t>stream</a:t>
            </a:r>
            <a:r>
              <a:rPr lang="nb-NO" sz="4500" dirty="0" smtClean="0"/>
              <a:t> </a:t>
            </a:r>
            <a:r>
              <a:rPr lang="nb-NO" sz="4500" dirty="0" err="1" smtClean="0"/>
              <a:t>them</a:t>
            </a:r>
            <a:r>
              <a:rPr lang="nb-NO" sz="4500" dirty="0" smtClean="0"/>
              <a:t> for international students </a:t>
            </a:r>
            <a:r>
              <a:rPr lang="nb-NO" sz="4500" dirty="0" err="1" smtClean="0"/>
              <a:t>only</a:t>
            </a:r>
            <a:endParaRPr lang="nb-NO" sz="4500" dirty="0" smtClean="0"/>
          </a:p>
          <a:p>
            <a:r>
              <a:rPr lang="en-US" sz="4500" dirty="0"/>
              <a:t>If you have special needs and cannot attend the physical teaching, </a:t>
            </a:r>
            <a:r>
              <a:rPr lang="en-US" sz="4500" dirty="0" smtClean="0"/>
              <a:t>contact </a:t>
            </a:r>
            <a:r>
              <a:rPr lang="en-US" sz="4500" dirty="0"/>
              <a:t>the student </a:t>
            </a:r>
            <a:r>
              <a:rPr lang="en-US" sz="4500" dirty="0" smtClean="0"/>
              <a:t>advisor as soon as possible.</a:t>
            </a:r>
            <a:endParaRPr lang="nb-NO" sz="4500" dirty="0" smtClean="0"/>
          </a:p>
          <a:p>
            <a:pPr fontAlgn="base"/>
            <a:r>
              <a:rPr lang="en-US" sz="4500" dirty="0" smtClean="0"/>
              <a:t>Formal </a:t>
            </a:r>
            <a:r>
              <a:rPr lang="en-US" sz="4500" dirty="0"/>
              <a:t>documentation of absence during compulsory </a:t>
            </a:r>
            <a:r>
              <a:rPr lang="en-US" sz="4500" dirty="0" err="1"/>
              <a:t>activites</a:t>
            </a:r>
            <a:r>
              <a:rPr lang="en-US" sz="4500" dirty="0"/>
              <a:t> is presently not required</a:t>
            </a:r>
            <a:r>
              <a:rPr lang="en-US" sz="4500" dirty="0" smtClean="0"/>
              <a:t>.</a:t>
            </a:r>
          </a:p>
          <a:p>
            <a:pPr marL="0" indent="0" fontAlgn="base">
              <a:buNone/>
            </a:pPr>
            <a:r>
              <a:rPr lang="nb-NO" sz="4500" dirty="0">
                <a:hlinkClick r:id="rId3"/>
              </a:rPr>
              <a:t>https://www.uio.no/english/studies/examinations/compulsory-activities/hf-oblig.html</a:t>
            </a:r>
            <a:endParaRPr lang="en-US" sz="4500" dirty="0"/>
          </a:p>
          <a:p>
            <a:pPr fontAlgn="base"/>
            <a:r>
              <a:rPr lang="en-US" sz="4500" dirty="0"/>
              <a:t>Remember to keep everyone safe by:</a:t>
            </a:r>
          </a:p>
          <a:p>
            <a:pPr lvl="1" fontAlgn="base"/>
            <a:r>
              <a:rPr lang="en-US" sz="4500" dirty="0"/>
              <a:t>Washing hands</a:t>
            </a:r>
          </a:p>
          <a:p>
            <a:pPr lvl="1" fontAlgn="base"/>
            <a:r>
              <a:rPr lang="en-US" sz="4500" dirty="0"/>
              <a:t>Keeping your distance (1 </a:t>
            </a:r>
            <a:r>
              <a:rPr lang="en-US" sz="4500" dirty="0" err="1"/>
              <a:t>metre</a:t>
            </a:r>
            <a:r>
              <a:rPr lang="en-US" sz="4500" dirty="0"/>
              <a:t>)</a:t>
            </a:r>
          </a:p>
          <a:p>
            <a:pPr lvl="1" fontAlgn="base"/>
            <a:r>
              <a:rPr lang="en-US" sz="4500" dirty="0"/>
              <a:t>Staying home if you are sick</a:t>
            </a:r>
          </a:p>
          <a:p>
            <a:r>
              <a:rPr lang="nb-NO" sz="4500" dirty="0" err="1" smtClean="0"/>
              <a:t>Stay</a:t>
            </a:r>
            <a:r>
              <a:rPr lang="nb-NO" sz="4500" dirty="0" smtClean="0"/>
              <a:t> </a:t>
            </a:r>
            <a:r>
              <a:rPr lang="nb-NO" sz="4500" dirty="0" err="1" smtClean="0"/>
              <a:t>updated</a:t>
            </a:r>
            <a:r>
              <a:rPr lang="nb-NO" sz="4500" dirty="0" smtClean="0"/>
              <a:t> </a:t>
            </a:r>
            <a:r>
              <a:rPr lang="nb-NO" sz="4500" dirty="0" err="1" smtClean="0"/>
              <a:t>about</a:t>
            </a:r>
            <a:r>
              <a:rPr lang="nb-NO" sz="4500" dirty="0" smtClean="0"/>
              <a:t> </a:t>
            </a:r>
            <a:r>
              <a:rPr lang="nb-NO" sz="4500" dirty="0" err="1" smtClean="0"/>
              <a:t>the</a:t>
            </a:r>
            <a:r>
              <a:rPr lang="nb-NO" sz="4500" dirty="0" smtClean="0"/>
              <a:t> Corona </a:t>
            </a:r>
            <a:r>
              <a:rPr lang="nb-NO" sz="4500" dirty="0" err="1" smtClean="0"/>
              <a:t>situation</a:t>
            </a:r>
            <a:r>
              <a:rPr lang="nb-NO" sz="4500" dirty="0" smtClean="0"/>
              <a:t> at UiO </a:t>
            </a:r>
            <a:r>
              <a:rPr lang="nb-NO" sz="4500" dirty="0" smtClean="0">
                <a:hlinkClick r:id="rId4"/>
              </a:rPr>
              <a:t>https</a:t>
            </a:r>
            <a:r>
              <a:rPr lang="nb-NO" sz="4500" dirty="0">
                <a:hlinkClick r:id="rId4"/>
              </a:rPr>
              <a:t>://www.uio.no/english/about/hse/corona/index.html</a:t>
            </a:r>
            <a:endParaRPr lang="nb-NO" sz="45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03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000" b="1" dirty="0" smtClean="0"/>
              <a:t/>
            </a:r>
            <a:br>
              <a:rPr lang="nb-NO" sz="2000" b="1" dirty="0" smtClean="0"/>
            </a:br>
            <a:r>
              <a:rPr lang="nb-NO" sz="3600" b="1" dirty="0" err="1" smtClean="0"/>
              <a:t>Contact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information</a:t>
            </a:r>
            <a:endParaRPr lang="nb-NO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88843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endParaRPr lang="nb-NO" altLang="nb-NO" sz="1800" dirty="0" smtClean="0"/>
          </a:p>
          <a:p>
            <a:pPr marL="0" indent="0">
              <a:buNone/>
              <a:defRPr/>
            </a:pPr>
            <a:r>
              <a:rPr lang="nb-NO" altLang="nb-NO" sz="2800" dirty="0" smtClean="0"/>
              <a:t>Student </a:t>
            </a:r>
            <a:r>
              <a:rPr lang="nb-NO" altLang="nb-NO" sz="2800" dirty="0" err="1" smtClean="0"/>
              <a:t>advisor</a:t>
            </a:r>
            <a:r>
              <a:rPr lang="nb-NO" altLang="nb-NO" sz="2800" dirty="0" smtClean="0"/>
              <a:t>: Lene Ørbech Jensen</a:t>
            </a:r>
            <a:endParaRPr lang="nb-NO" altLang="nb-NO" sz="2800" dirty="0"/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nb-NO" altLang="nb-NO" sz="2800" dirty="0" smtClean="0"/>
              <a:t>Meetings by appointment – send </a:t>
            </a:r>
            <a:r>
              <a:rPr lang="nb-NO" altLang="nb-NO" sz="2800" dirty="0" err="1" smtClean="0"/>
              <a:t>me</a:t>
            </a:r>
            <a:r>
              <a:rPr lang="nb-NO" altLang="nb-NO" sz="2800" dirty="0" smtClean="0"/>
              <a:t> an email first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nb-NO" altLang="nb-NO" sz="2800" dirty="0" smtClean="0"/>
              <a:t>Fall 2020: Due to Covid-19 </a:t>
            </a:r>
            <a:r>
              <a:rPr lang="nb-NO" altLang="nb-NO" sz="2800" dirty="0" err="1" smtClean="0"/>
              <a:t>only</a:t>
            </a:r>
            <a:r>
              <a:rPr lang="nb-NO" altLang="nb-NO" sz="2800" dirty="0" smtClean="0"/>
              <a:t> </a:t>
            </a:r>
            <a:r>
              <a:rPr lang="nb-NO" altLang="nb-NO" sz="2800" dirty="0" err="1" smtClean="0"/>
              <a:t>meetings</a:t>
            </a:r>
            <a:r>
              <a:rPr lang="nb-NO" altLang="nb-NO" sz="2800" dirty="0" smtClean="0"/>
              <a:t> at Zoom, </a:t>
            </a:r>
            <a:r>
              <a:rPr lang="nb-NO" altLang="nb-NO" sz="2800" dirty="0" err="1" smtClean="0"/>
              <a:t>phone</a:t>
            </a:r>
            <a:r>
              <a:rPr lang="nb-NO" altLang="nb-NO" sz="2800" dirty="0" smtClean="0"/>
              <a:t> or questions on email</a:t>
            </a:r>
            <a:endParaRPr lang="nb-NO" altLang="nb-NO" sz="2800" dirty="0"/>
          </a:p>
          <a:p>
            <a:pPr marL="0" indent="0">
              <a:buNone/>
              <a:defRPr/>
            </a:pPr>
            <a:r>
              <a:rPr lang="nb-NO" altLang="nb-NO" sz="2800" dirty="0" smtClean="0"/>
              <a:t>E-mail</a:t>
            </a:r>
            <a:r>
              <a:rPr lang="nb-NO" altLang="nb-NO" sz="2800" dirty="0"/>
              <a:t>: </a:t>
            </a:r>
            <a:r>
              <a:rPr lang="nb-NO" altLang="nb-NO" sz="2800" dirty="0" smtClean="0">
                <a:hlinkClick r:id="rId2"/>
              </a:rPr>
              <a:t>l.o.jensen@ikos.uio.no</a:t>
            </a:r>
            <a:r>
              <a:rPr lang="nb-NO" altLang="nb-NO" sz="2800" dirty="0" smtClean="0"/>
              <a:t> </a:t>
            </a:r>
          </a:p>
          <a:p>
            <a:pPr marL="0" indent="0">
              <a:buNone/>
              <a:defRPr/>
            </a:pPr>
            <a:r>
              <a:rPr lang="nb-NO" altLang="nb-NO" sz="2800" dirty="0" smtClean="0"/>
              <a:t>Phone: +47 22 85 52 34</a:t>
            </a:r>
            <a:endParaRPr lang="nb-NO" altLang="nb-NO" sz="2800" dirty="0"/>
          </a:p>
          <a:p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6376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Programme</a:t>
            </a:r>
            <a:r>
              <a:rPr lang="nb-NO" dirty="0" smtClean="0"/>
              <a:t> </a:t>
            </a:r>
            <a:r>
              <a:rPr lang="nb-NO" dirty="0" err="1"/>
              <a:t>structure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The course of study consists of a total of 120 ECTS credits:</a:t>
            </a:r>
          </a:p>
          <a:p>
            <a:pPr lvl="1" fontAlgn="base"/>
            <a:r>
              <a:rPr lang="en-US" dirty="0"/>
              <a:t>Compulsory courses, 40 credits</a:t>
            </a:r>
          </a:p>
          <a:p>
            <a:pPr lvl="1" fontAlgn="base"/>
            <a:r>
              <a:rPr lang="en-US" dirty="0"/>
              <a:t>Elective courses, 20 credits</a:t>
            </a:r>
          </a:p>
          <a:p>
            <a:pPr lvl="1" fontAlgn="base"/>
            <a:r>
              <a:rPr lang="en-US" dirty="0" smtClean="0"/>
              <a:t>Thesis </a:t>
            </a:r>
            <a:r>
              <a:rPr lang="en-US" dirty="0" smtClean="0"/>
              <a:t>preparation, </a:t>
            </a:r>
            <a:r>
              <a:rPr lang="en-US" dirty="0"/>
              <a:t>30 </a:t>
            </a:r>
            <a:r>
              <a:rPr lang="en-US" dirty="0" smtClean="0"/>
              <a:t>credits (different options) </a:t>
            </a:r>
            <a:r>
              <a:rPr lang="en-US" dirty="0" smtClean="0"/>
              <a:t>+ </a:t>
            </a:r>
            <a:r>
              <a:rPr lang="en-US" dirty="0"/>
              <a:t>Master’s thesis, 60 </a:t>
            </a:r>
            <a:r>
              <a:rPr lang="en-US" dirty="0" smtClean="0"/>
              <a:t>credits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73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4439" y="413202"/>
            <a:ext cx="5082342" cy="43187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9836" y="4731990"/>
            <a:ext cx="58363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100" dirty="0">
                <a:hlinkClick r:id="rId3"/>
              </a:rPr>
              <a:t>https://www.uio.no/english/studies/programmes/aas-master/programme-options/chics/structure/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26053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88" y="699542"/>
            <a:ext cx="8229600" cy="857250"/>
          </a:xfrm>
        </p:spPr>
        <p:txBody>
          <a:bodyPr>
            <a:noAutofit/>
          </a:bodyPr>
          <a:lstStyle/>
          <a:p>
            <a:r>
              <a:rPr lang="nb-NO" sz="2800" dirty="0" smtClean="0"/>
              <a:t>AMS4900 - </a:t>
            </a:r>
            <a:r>
              <a:rPr lang="en-US" sz="2800" dirty="0"/>
              <a:t>International Project Term in Asia and the Middle East</a:t>
            </a:r>
            <a:br>
              <a:rPr lang="en-US" sz="2800" dirty="0"/>
            </a:b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00150"/>
            <a:ext cx="8640960" cy="3747863"/>
          </a:xfrm>
        </p:spPr>
        <p:txBody>
          <a:bodyPr>
            <a:noAutofit/>
          </a:bodyPr>
          <a:lstStyle/>
          <a:p>
            <a:endParaRPr lang="nb-NO" sz="1800" dirty="0" smtClean="0"/>
          </a:p>
          <a:p>
            <a:r>
              <a:rPr lang="nb-NO" sz="1800" dirty="0" smtClean="0"/>
              <a:t>Third semester</a:t>
            </a:r>
          </a:p>
          <a:p>
            <a:r>
              <a:rPr lang="en-US" sz="1800" dirty="0" smtClean="0"/>
              <a:t>Internship </a:t>
            </a:r>
            <a:r>
              <a:rPr lang="en-US" sz="1800" dirty="0"/>
              <a:t>that will give you an opportunity to get </a:t>
            </a:r>
            <a:r>
              <a:rPr lang="en-US" sz="1800" dirty="0" smtClean="0"/>
              <a:t>relevant</a:t>
            </a:r>
          </a:p>
          <a:p>
            <a:pPr marL="0" indent="0">
              <a:buNone/>
            </a:pPr>
            <a:r>
              <a:rPr lang="en-US" sz="1800" dirty="0" smtClean="0"/>
              <a:t>work </a:t>
            </a:r>
            <a:r>
              <a:rPr lang="en-US" sz="1800" dirty="0"/>
              <a:t>experience, use your academic skills in a practical manner,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and </a:t>
            </a:r>
            <a:r>
              <a:rPr lang="en-US" sz="1800" dirty="0"/>
              <a:t>present </a:t>
            </a:r>
            <a:r>
              <a:rPr lang="en-US" sz="1800" dirty="0" smtClean="0"/>
              <a:t>yourself </a:t>
            </a:r>
            <a:r>
              <a:rPr lang="en-US" sz="1800" dirty="0"/>
              <a:t>in an international work </a:t>
            </a:r>
            <a:r>
              <a:rPr lang="en-US" sz="1800" dirty="0" smtClean="0"/>
              <a:t>environment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internship must be carried out at an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embassy/consulate </a:t>
            </a:r>
            <a:r>
              <a:rPr lang="en-US" sz="1800" dirty="0"/>
              <a:t>or in an </a:t>
            </a:r>
            <a:r>
              <a:rPr lang="en-US" sz="1800" dirty="0" smtClean="0"/>
              <a:t>organization/company </a:t>
            </a:r>
            <a:r>
              <a:rPr lang="en-US" sz="1800" dirty="0"/>
              <a:t>in </a:t>
            </a:r>
            <a:r>
              <a:rPr lang="en-US" sz="1800" dirty="0" smtClean="0"/>
              <a:t>East Asia</a:t>
            </a:r>
          </a:p>
          <a:p>
            <a:r>
              <a:rPr lang="en-US" sz="1800" dirty="0" smtClean="0"/>
              <a:t>Internship </a:t>
            </a:r>
            <a:r>
              <a:rPr lang="en-US" sz="1800" dirty="0"/>
              <a:t>through </a:t>
            </a:r>
            <a:r>
              <a:rPr lang="en-US" sz="1800" dirty="0" err="1"/>
              <a:t>UiO's</a:t>
            </a:r>
            <a:r>
              <a:rPr lang="en-US" sz="1800" dirty="0"/>
              <a:t> agreement with the Ministry of Foreign Affairs (</a:t>
            </a:r>
            <a:r>
              <a:rPr lang="en-US" sz="1800" dirty="0" smtClean="0"/>
              <a:t>UD) - </a:t>
            </a:r>
            <a:r>
              <a:rPr lang="en-US" sz="1800" b="1" dirty="0" smtClean="0"/>
              <a:t>only </a:t>
            </a:r>
            <a:r>
              <a:rPr lang="en-US" sz="1800" b="1" dirty="0"/>
              <a:t>for students with a Norwegian </a:t>
            </a:r>
            <a:r>
              <a:rPr lang="en-US" sz="1800" b="1" dirty="0" smtClean="0"/>
              <a:t>citizenship</a:t>
            </a:r>
          </a:p>
          <a:p>
            <a:r>
              <a:rPr lang="en-US" sz="1800" dirty="0" smtClean="0"/>
              <a:t>Information meeting in the spring. Contact: </a:t>
            </a:r>
            <a:r>
              <a:rPr lang="en-US" sz="1800" dirty="0" smtClean="0">
                <a:hlinkClick r:id="rId2"/>
              </a:rPr>
              <a:t>international@ikos.uio.no</a:t>
            </a:r>
            <a:r>
              <a:rPr lang="en-US" sz="1800" dirty="0" smtClean="0"/>
              <a:t> </a:t>
            </a:r>
            <a:endParaRPr lang="nb-NO" sz="1800" dirty="0"/>
          </a:p>
        </p:txBody>
      </p:sp>
      <p:pic>
        <p:nvPicPr>
          <p:cNvPr id="2050" name="Picture 2" descr="AMS ppt laste n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720" y="987573"/>
            <a:ext cx="2494144" cy="21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96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INTPART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3" y="987574"/>
            <a:ext cx="8756451" cy="4104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Third semester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INTPART exchange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programme</a:t>
            </a:r>
            <a:r>
              <a:rPr lang="en-US" sz="2400" dirty="0" smtClean="0"/>
              <a:t> </a:t>
            </a:r>
            <a:r>
              <a:rPr lang="en-US" sz="2400" dirty="0"/>
              <a:t>with Zhejiang </a:t>
            </a:r>
            <a:r>
              <a:rPr lang="en-US" sz="2400" dirty="0" smtClean="0"/>
              <a:t>University</a:t>
            </a:r>
          </a:p>
          <a:p>
            <a:r>
              <a:rPr lang="nb-NO" sz="2400" dirty="0" err="1"/>
              <a:t>S</a:t>
            </a:r>
            <a:r>
              <a:rPr lang="nb-NO" sz="2400" dirty="0" err="1" smtClean="0"/>
              <a:t>cholarships</a:t>
            </a:r>
            <a:r>
              <a:rPr lang="nb-NO" sz="2400" dirty="0" smtClean="0"/>
              <a:t> </a:t>
            </a:r>
            <a:r>
              <a:rPr lang="nb-NO" sz="2400" dirty="0" err="1"/>
              <a:t>of</a:t>
            </a:r>
            <a:r>
              <a:rPr lang="nb-NO" sz="2400" dirty="0"/>
              <a:t> 72.000 </a:t>
            </a:r>
            <a:r>
              <a:rPr lang="nb-NO" sz="2400" dirty="0" smtClean="0"/>
              <a:t>NOK </a:t>
            </a:r>
          </a:p>
          <a:p>
            <a:r>
              <a:rPr lang="nb-NO" sz="2400" dirty="0" err="1" smtClean="0"/>
              <a:t>Contact</a:t>
            </a:r>
            <a:r>
              <a:rPr lang="nb-NO" sz="2400" dirty="0" smtClean="0"/>
              <a:t>: </a:t>
            </a:r>
            <a:r>
              <a:rPr lang="nb-NO" sz="2400" dirty="0" smtClean="0">
                <a:hlinkClick r:id="rId2"/>
              </a:rPr>
              <a:t>international@ikos.uio.no</a:t>
            </a:r>
            <a:endParaRPr lang="nb-NO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nb-NO" sz="2400" dirty="0" smtClean="0">
                <a:hlinkClick r:id="rId3"/>
              </a:rPr>
              <a:t>https</a:t>
            </a:r>
            <a:r>
              <a:rPr lang="nb-NO" sz="2400" dirty="0">
                <a:hlinkClick r:id="rId3"/>
              </a:rPr>
              <a:t>://www.uio.no/english/studies/programmes/aas-master/programme-options/chics/abroad/intpart-exchange-programme.html</a:t>
            </a:r>
            <a:endParaRPr lang="nb-NO" sz="2400" dirty="0"/>
          </a:p>
        </p:txBody>
      </p:sp>
      <p:pic>
        <p:nvPicPr>
          <p:cNvPr id="1030" name="Picture 6" descr="Zhejiang University: #1 in Hangzhou | Times Higher Education (THE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239" y="987574"/>
            <a:ext cx="4088758" cy="230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38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32040" y="304922"/>
            <a:ext cx="4104456" cy="47101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4368705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hlinkClick r:id="rId3"/>
              </a:rPr>
              <a:t>https://www.uio.no/english/studies/programmes/ehs/</a:t>
            </a:r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01" y="915566"/>
            <a:ext cx="4678831" cy="246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1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nb-NO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nb-NO" sz="3200" b="1" dirty="0" err="1" smtClean="0"/>
              <a:t>Registrations</a:t>
            </a:r>
            <a:r>
              <a:rPr lang="nb-NO" sz="3200" b="1" dirty="0" smtClean="0"/>
              <a:t> </a:t>
            </a:r>
            <a:r>
              <a:rPr lang="nb-NO" sz="3200" b="1" dirty="0" err="1" smtClean="0"/>
              <a:t>every</a:t>
            </a:r>
            <a:r>
              <a:rPr lang="nb-NO" sz="3200" b="1" dirty="0" smtClean="0"/>
              <a:t> semester</a:t>
            </a:r>
            <a:endParaRPr lang="nb-NO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5606"/>
            <a:ext cx="8229600" cy="3394472"/>
          </a:xfrm>
        </p:spPr>
        <p:txBody>
          <a:bodyPr>
            <a:normAutofit/>
          </a:bodyPr>
          <a:lstStyle/>
          <a:p>
            <a:pPr marL="539750" indent="-457200"/>
            <a:r>
              <a:rPr lang="nb-NO" altLang="nb-NO" dirty="0" smtClean="0"/>
              <a:t>Register and </a:t>
            </a:r>
            <a:r>
              <a:rPr lang="nb-NO" altLang="nb-NO" dirty="0" err="1" smtClean="0"/>
              <a:t>apply</a:t>
            </a:r>
            <a:r>
              <a:rPr lang="nb-NO" altLang="nb-NO" dirty="0" smtClean="0"/>
              <a:t> for </a:t>
            </a:r>
            <a:r>
              <a:rPr lang="nb-NO" altLang="nb-NO" dirty="0" err="1" smtClean="0"/>
              <a:t>courses</a:t>
            </a:r>
            <a:r>
              <a:rPr lang="nb-NO" altLang="nb-NO" dirty="0" smtClean="0"/>
              <a:t> in </a:t>
            </a:r>
            <a:r>
              <a:rPr lang="nb-NO" altLang="nb-NO" dirty="0" err="1" smtClean="0">
                <a:hlinkClick r:id="rId3"/>
              </a:rPr>
              <a:t>Studentweb</a:t>
            </a:r>
            <a:endParaRPr lang="nb-NO" altLang="nb-NO" dirty="0"/>
          </a:p>
          <a:p>
            <a:pPr marL="539750" indent="-457200"/>
            <a:r>
              <a:rPr lang="nb-NO" altLang="nb-NO" dirty="0" err="1"/>
              <a:t>Pay</a:t>
            </a:r>
            <a:r>
              <a:rPr lang="nb-NO" altLang="nb-NO" dirty="0"/>
              <a:t> </a:t>
            </a:r>
            <a:r>
              <a:rPr lang="nb-NO" altLang="nb-NO" dirty="0" err="1"/>
              <a:t>the</a:t>
            </a:r>
            <a:r>
              <a:rPr lang="nb-NO" altLang="nb-NO" dirty="0"/>
              <a:t> semester </a:t>
            </a:r>
            <a:r>
              <a:rPr lang="nb-NO" altLang="nb-NO" dirty="0" err="1" smtClean="0"/>
              <a:t>fee</a:t>
            </a:r>
            <a:r>
              <a:rPr lang="nb-NO" altLang="nb-NO" dirty="0" smtClean="0"/>
              <a:t> and </a:t>
            </a:r>
            <a:r>
              <a:rPr lang="nb-NO" altLang="nb-NO" dirty="0" err="1" smtClean="0"/>
              <a:t>the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Kopinor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fee</a:t>
            </a:r>
            <a:endParaRPr lang="nb-NO" altLang="nb-NO" dirty="0"/>
          </a:p>
          <a:p>
            <a:pPr marL="539750" indent="-457200"/>
            <a:r>
              <a:rPr lang="nb-NO" altLang="nb-NO" dirty="0" err="1" smtClean="0"/>
              <a:t>Registration</a:t>
            </a:r>
            <a:r>
              <a:rPr lang="nb-NO" altLang="nb-NO" dirty="0" smtClean="0"/>
              <a:t> deadline</a:t>
            </a:r>
            <a:r>
              <a:rPr lang="nb-NO" altLang="nb-NO" dirty="0"/>
              <a:t>: </a:t>
            </a:r>
            <a:endParaRPr lang="nb-NO" altLang="nb-NO" dirty="0" smtClean="0"/>
          </a:p>
          <a:p>
            <a:pPr marL="939800" lvl="1" indent="-457200"/>
            <a:r>
              <a:rPr lang="nb-NO" altLang="nb-NO" dirty="0" smtClean="0"/>
              <a:t>Autumn: 1 September</a:t>
            </a:r>
          </a:p>
          <a:p>
            <a:pPr marL="939800" lvl="1" indent="-457200"/>
            <a:r>
              <a:rPr lang="nb-NO" altLang="nb-NO" dirty="0" smtClean="0"/>
              <a:t>Spring: 1 </a:t>
            </a:r>
            <a:r>
              <a:rPr lang="nb-NO" altLang="nb-NO" dirty="0" err="1" smtClean="0"/>
              <a:t>February</a:t>
            </a:r>
            <a:endParaRPr lang="nb-NO" altLang="nb-NO" dirty="0" smtClean="0"/>
          </a:p>
          <a:p>
            <a:pPr marL="482600" lvl="1" indent="0">
              <a:buNone/>
            </a:pPr>
            <a:r>
              <a:rPr lang="nb-NO" dirty="0" smtClean="0">
                <a:hlinkClick r:id="rId4"/>
              </a:rPr>
              <a:t>https</a:t>
            </a:r>
            <a:r>
              <a:rPr lang="nb-NO" dirty="0">
                <a:hlinkClick r:id="rId4"/>
              </a:rPr>
              <a:t>://www.uio.no/english/studies/registrations/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00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nb-NO" sz="3200" b="1" dirty="0" smtClean="0"/>
              <a:t>Student ID and student </a:t>
            </a:r>
            <a:r>
              <a:rPr lang="nb-NO" sz="3200" b="1" dirty="0" err="1" smtClean="0"/>
              <a:t>card</a:t>
            </a:r>
            <a:endParaRPr lang="nb-NO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363272" cy="3819871"/>
          </a:xfrm>
        </p:spPr>
        <p:txBody>
          <a:bodyPr>
            <a:normAutofit fontScale="77500" lnSpcReduction="20000"/>
          </a:bodyPr>
          <a:lstStyle/>
          <a:p>
            <a:r>
              <a:rPr lang="nb-NO" sz="3000" dirty="0" smtClean="0"/>
              <a:t>Digital student ID </a:t>
            </a:r>
            <a:r>
              <a:rPr lang="nb-NO" sz="3000" dirty="0" err="1" smtClean="0"/>
              <a:t>app</a:t>
            </a:r>
            <a:r>
              <a:rPr lang="nb-NO" sz="3000" dirty="0" smtClean="0"/>
              <a:t> on </a:t>
            </a:r>
            <a:r>
              <a:rPr lang="nb-NO" sz="3000" dirty="0" err="1" smtClean="0"/>
              <a:t>your</a:t>
            </a:r>
            <a:r>
              <a:rPr lang="nb-NO" sz="3000" dirty="0" smtClean="0"/>
              <a:t> mobile </a:t>
            </a:r>
            <a:r>
              <a:rPr lang="nb-NO" sz="3000" dirty="0" err="1" smtClean="0"/>
              <a:t>phone</a:t>
            </a:r>
            <a:endParaRPr lang="nb-NO" sz="3000" dirty="0" smtClean="0"/>
          </a:p>
          <a:p>
            <a:pPr lvl="1"/>
            <a:r>
              <a:rPr lang="nb-NO" dirty="0" smtClean="0"/>
              <a:t>Register as a student in </a:t>
            </a:r>
            <a:r>
              <a:rPr lang="nb-NO" dirty="0" err="1" smtClean="0"/>
              <a:t>Studentweb</a:t>
            </a:r>
            <a:endParaRPr lang="nb-NO" dirty="0" smtClean="0"/>
          </a:p>
          <a:p>
            <a:pPr lvl="1"/>
            <a:r>
              <a:rPr lang="nb-NO" dirty="0" err="1" smtClean="0"/>
              <a:t>Pay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semester </a:t>
            </a:r>
            <a:r>
              <a:rPr lang="nb-NO" dirty="0" err="1" smtClean="0"/>
              <a:t>fee</a:t>
            </a:r>
            <a:endParaRPr lang="nb-NO" dirty="0" smtClean="0"/>
          </a:p>
          <a:p>
            <a:pPr lvl="1"/>
            <a:endParaRPr lang="nb-NO" sz="2400" dirty="0"/>
          </a:p>
          <a:p>
            <a:r>
              <a:rPr lang="nb-NO" sz="3000" dirty="0" smtClean="0"/>
              <a:t>Student </a:t>
            </a:r>
            <a:r>
              <a:rPr lang="nb-NO" sz="3000" dirty="0" err="1" smtClean="0"/>
              <a:t>card</a:t>
            </a:r>
            <a:endParaRPr lang="nb-NO" sz="3000" dirty="0" smtClean="0"/>
          </a:p>
          <a:p>
            <a:pPr lvl="1"/>
            <a:r>
              <a:rPr lang="nb-NO" dirty="0" smtClean="0"/>
              <a:t>Access to </a:t>
            </a:r>
            <a:r>
              <a:rPr lang="nb-NO" dirty="0" err="1" smtClean="0"/>
              <a:t>buildings</a:t>
            </a:r>
            <a:r>
              <a:rPr lang="nb-NO" dirty="0" smtClean="0"/>
              <a:t> and </a:t>
            </a:r>
            <a:r>
              <a:rPr lang="nb-NO" dirty="0" err="1" smtClean="0"/>
              <a:t>rooms</a:t>
            </a:r>
            <a:r>
              <a:rPr lang="nb-NO" dirty="0" smtClean="0"/>
              <a:t>, </a:t>
            </a:r>
            <a:r>
              <a:rPr lang="nb-NO" dirty="0" err="1" smtClean="0"/>
              <a:t>retrieving</a:t>
            </a:r>
            <a:r>
              <a:rPr lang="nb-NO" dirty="0" smtClean="0"/>
              <a:t> </a:t>
            </a:r>
            <a:r>
              <a:rPr lang="nb-NO" dirty="0" err="1" smtClean="0"/>
              <a:t>printouts</a:t>
            </a:r>
            <a:r>
              <a:rPr lang="nb-NO" dirty="0" smtClean="0"/>
              <a:t>, </a:t>
            </a:r>
            <a:r>
              <a:rPr lang="nb-NO" dirty="0" err="1" smtClean="0"/>
              <a:t>library</a:t>
            </a:r>
            <a:r>
              <a:rPr lang="nb-NO" dirty="0" smtClean="0"/>
              <a:t> </a:t>
            </a:r>
            <a:r>
              <a:rPr lang="nb-NO" dirty="0" err="1" smtClean="0"/>
              <a:t>card</a:t>
            </a:r>
            <a:endParaRPr lang="nb-NO" dirty="0" smtClean="0"/>
          </a:p>
          <a:p>
            <a:pPr lvl="1"/>
            <a:r>
              <a:rPr lang="nb-NO" dirty="0" err="1" smtClean="0"/>
              <a:t>SiO</a:t>
            </a:r>
            <a:r>
              <a:rPr lang="nb-NO" dirty="0" smtClean="0"/>
              <a:t> </a:t>
            </a:r>
            <a:r>
              <a:rPr lang="nb-NO" dirty="0" err="1" smtClean="0"/>
              <a:t>Customer</a:t>
            </a:r>
            <a:r>
              <a:rPr lang="nb-NO" dirty="0" smtClean="0"/>
              <a:t> Service in </a:t>
            </a:r>
            <a:r>
              <a:rPr lang="nb-NO" dirty="0" err="1" smtClean="0"/>
              <a:t>the</a:t>
            </a:r>
            <a:r>
              <a:rPr lang="nb-NO" dirty="0" smtClean="0"/>
              <a:t> Kristian Ottosen </a:t>
            </a:r>
            <a:r>
              <a:rPr lang="nb-NO" dirty="0" err="1" smtClean="0"/>
              <a:t>building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Bring valid semester </a:t>
            </a:r>
            <a:r>
              <a:rPr lang="nb-NO" dirty="0" err="1" smtClean="0"/>
              <a:t>receipt</a:t>
            </a:r>
            <a:r>
              <a:rPr lang="nb-NO" dirty="0" smtClean="0"/>
              <a:t> and </a:t>
            </a:r>
            <a:r>
              <a:rPr lang="nb-NO" dirty="0" err="1" smtClean="0"/>
              <a:t>passport</a:t>
            </a:r>
            <a:r>
              <a:rPr lang="nb-NO" dirty="0" smtClean="0"/>
              <a:t>/</a:t>
            </a:r>
            <a:r>
              <a:rPr lang="nb-NO" dirty="0" err="1" smtClean="0"/>
              <a:t>national</a:t>
            </a:r>
            <a:r>
              <a:rPr lang="nb-NO" dirty="0" smtClean="0"/>
              <a:t> ID</a:t>
            </a:r>
          </a:p>
          <a:p>
            <a:pPr lvl="1"/>
            <a:endParaRPr lang="nb-NO" dirty="0">
              <a:hlinkClick r:id="rId3"/>
            </a:endParaRPr>
          </a:p>
          <a:p>
            <a:pPr marL="457200" lvl="1" indent="0">
              <a:buNone/>
            </a:pPr>
            <a:r>
              <a:rPr lang="nb-NO" dirty="0" smtClean="0">
                <a:hlinkClick r:id="rId3"/>
              </a:rPr>
              <a:t>https</a:t>
            </a:r>
            <a:r>
              <a:rPr lang="nb-NO" dirty="0">
                <a:hlinkClick r:id="rId3"/>
              </a:rPr>
              <a:t>://www.uio.no/english/studies/registrations/card/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32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nb-NO" sz="3600" b="1" dirty="0" err="1" smtClean="0"/>
              <a:t>Studying</a:t>
            </a:r>
            <a:r>
              <a:rPr lang="nb-NO" sz="3600" b="1" dirty="0" smtClean="0"/>
              <a:t> for a MA </a:t>
            </a:r>
            <a:r>
              <a:rPr lang="nb-NO" sz="3600" b="1" dirty="0" err="1" smtClean="0"/>
              <a:t>degree</a:t>
            </a:r>
            <a:r>
              <a:rPr lang="nb-NO" sz="3600" b="1" dirty="0" smtClean="0"/>
              <a:t> at IKOS</a:t>
            </a:r>
            <a:endParaRPr lang="nb-NO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435280" cy="3747863"/>
          </a:xfrm>
        </p:spPr>
        <p:txBody>
          <a:bodyPr>
            <a:normAutofit/>
          </a:bodyPr>
          <a:lstStyle/>
          <a:p>
            <a:r>
              <a:rPr lang="en-US" dirty="0" smtClean="0"/>
              <a:t>Reading room at IKOS – 3</a:t>
            </a:r>
            <a:r>
              <a:rPr lang="en-US" baseline="30000" dirty="0" smtClean="0"/>
              <a:t>rd</a:t>
            </a:r>
            <a:r>
              <a:rPr lang="en-US" dirty="0" smtClean="0"/>
              <a:t> floor PAM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Closed at the moment – but will open as soon as we have a booking system online</a:t>
            </a:r>
          </a:p>
          <a:p>
            <a:pPr lvl="1"/>
            <a:r>
              <a:rPr lang="en-US" dirty="0" smtClean="0"/>
              <a:t>Automatic access with student card</a:t>
            </a:r>
          </a:p>
          <a:p>
            <a:pPr lvl="1"/>
            <a:r>
              <a:rPr lang="nb-NO" dirty="0" err="1" smtClean="0"/>
              <a:t>Lockers</a:t>
            </a:r>
            <a:endParaRPr lang="nb-NO" dirty="0" smtClean="0"/>
          </a:p>
          <a:p>
            <a:pPr lvl="1"/>
            <a:r>
              <a:rPr lang="nb-NO" dirty="0" smtClean="0"/>
              <a:t>Student </a:t>
            </a:r>
            <a:r>
              <a:rPr lang="nb-NO" dirty="0" err="1" smtClean="0"/>
              <a:t>advisor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notify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it’s</a:t>
            </a:r>
            <a:r>
              <a:rPr lang="nb-NO" dirty="0" smtClean="0"/>
              <a:t> </a:t>
            </a:r>
            <a:r>
              <a:rPr lang="nb-NO" dirty="0" err="1" smtClean="0"/>
              <a:t>open</a:t>
            </a:r>
            <a:endParaRPr lang="nb-NO" dirty="0" smtClean="0"/>
          </a:p>
          <a:p>
            <a:pPr marL="457200" lvl="1" indent="0">
              <a:buNone/>
            </a:pPr>
            <a:r>
              <a:rPr lang="nb-NO" dirty="0">
                <a:hlinkClick r:id="rId3"/>
              </a:rPr>
              <a:t>https://www.hf.uio.no/ikos/english/studies/master/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0370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586</Words>
  <Application>Microsoft Office PowerPoint</Application>
  <PresentationFormat>On-screen Show (16:9)</PresentationFormat>
  <Paragraphs>99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 Programme structure </vt:lpstr>
      <vt:lpstr>PowerPoint Presentation</vt:lpstr>
      <vt:lpstr>AMS4900 - International Project Term in Asia and the Middle East </vt:lpstr>
      <vt:lpstr>INTPART</vt:lpstr>
      <vt:lpstr>PowerPoint Presentation</vt:lpstr>
      <vt:lpstr> Registrations every semester</vt:lpstr>
      <vt:lpstr>Student ID and student card</vt:lpstr>
      <vt:lpstr>Studying for a MA degree at IKOS</vt:lpstr>
      <vt:lpstr>Grants and funding </vt:lpstr>
      <vt:lpstr>  MA thesis – guidelines for structure and submission </vt:lpstr>
      <vt:lpstr>Special needs and leave of absence</vt:lpstr>
      <vt:lpstr>Fall 2020</vt:lpstr>
      <vt:lpstr> Contact information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Lene Ørbech Jensen</dc:creator>
  <cp:lastModifiedBy>Lene Ørbech Jensen</cp:lastModifiedBy>
  <cp:revision>115</cp:revision>
  <dcterms:created xsi:type="dcterms:W3CDTF">2017-07-06T08:26:29Z</dcterms:created>
  <dcterms:modified xsi:type="dcterms:W3CDTF">2020-08-13T11:55:30Z</dcterms:modified>
</cp:coreProperties>
</file>