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71" r:id="rId11"/>
    <p:sldId id="272" r:id="rId12"/>
    <p:sldId id="273" r:id="rId13"/>
    <p:sldId id="279" r:id="rId14"/>
    <p:sldId id="280" r:id="rId15"/>
    <p:sldId id="281" r:id="rId16"/>
  </p:sldIdLst>
  <p:sldSz cx="9144000" cy="6858000" type="screen4x3"/>
  <p:notesSz cx="9931400" cy="67945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EE84"/>
    <a:srgbClr val="FFFF99"/>
    <a:srgbClr val="A7E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131" d="100"/>
          <a:sy n="131" d="100"/>
        </p:scale>
        <p:origin x="306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5497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A4D74-3790-4C46-BC91-BD298D967274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5497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0A705-C2AD-48AB-9258-E95743F32F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4676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5497" y="0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FB81C-AD5A-458A-9EE7-72AC0F64B3F5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7075" y="509588"/>
            <a:ext cx="3397250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27388"/>
            <a:ext cx="794512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5497" y="6453596"/>
            <a:ext cx="430360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D32B5-B5F9-47DE-BC6F-8EE595FA7F4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845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Forelesninger/seminarer utgjør som regel veldig lite av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32B5-B5F9-47DE-BC6F-8EE595FA7F4C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3297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02BD-5304-4796-A25F-A368D4906F0F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3066-B8B3-4460-89DA-7D2C4C8342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2023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02BD-5304-4796-A25F-A368D4906F0F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3066-B8B3-4460-89DA-7D2C4C8342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287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02BD-5304-4796-A25F-A368D4906F0F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3066-B8B3-4460-89DA-7D2C4C8342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067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113" y="274638"/>
            <a:ext cx="6213475" cy="12096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9750" y="1700213"/>
            <a:ext cx="8424863" cy="442595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tint val="75000"/>
                  </a:schemeClr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r>
              <a:rPr lang="nb-NO">
                <a:solidFill>
                  <a:srgbClr val="000000">
                    <a:tint val="75000"/>
                  </a:srgbClr>
                </a:solidFill>
              </a:rPr>
              <a:t>Program for kunsthistorie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194FC-C20F-4431-833B-17C163B0DF0E}" type="datetime1">
              <a:rPr lang="nb-NO" altLang="nb-NO"/>
              <a:pPr>
                <a:defRPr/>
              </a:pPr>
              <a:t>18.08.2021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54519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02BD-5304-4796-A25F-A368D4906F0F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3066-B8B3-4460-89DA-7D2C4C8342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0382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02BD-5304-4796-A25F-A368D4906F0F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3066-B8B3-4460-89DA-7D2C4C8342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660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02BD-5304-4796-A25F-A368D4906F0F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3066-B8B3-4460-89DA-7D2C4C8342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0727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02BD-5304-4796-A25F-A368D4906F0F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3066-B8B3-4460-89DA-7D2C4C8342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015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02BD-5304-4796-A25F-A368D4906F0F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3066-B8B3-4460-89DA-7D2C4C8342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394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02BD-5304-4796-A25F-A368D4906F0F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3066-B8B3-4460-89DA-7D2C4C8342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966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02BD-5304-4796-A25F-A368D4906F0F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3066-B8B3-4460-89DA-7D2C4C8342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170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202BD-5304-4796-A25F-A368D4906F0F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3066-B8B3-4460-89DA-7D2C4C8342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898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202BD-5304-4796-A25F-A368D4906F0F}" type="datetimeFigureOut">
              <a:rPr lang="nb-NO" smtClean="0"/>
              <a:t>18.08.2021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93066-B8B3-4460-89DA-7D2C4C83427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374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.j.b.hertzenberg@ifikk.uio.no" TargetMode="External"/><Relationship Id="rId2" Type="http://schemas.openxmlformats.org/officeDocument/2006/relationships/hyperlink" Target="https://www.hf.uio.no/studier/kontakt/hfstudieinfo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f.uio.no/ifikk/personer/vit/klassiske-sprak/fast/vroggen/" TargetMode="External"/><Relationship Id="rId4" Type="http://schemas.openxmlformats.org/officeDocument/2006/relationships/hyperlink" Target="https://www.hf.uio.no/ifikk/personer/vit/klassiske-sprak/fast/eirikw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registrering/semesteravgif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www.uio.no/studier/registrering/melding/index.html" TargetMode="External"/><Relationship Id="rId4" Type="http://schemas.openxmlformats.org/officeDocument/2006/relationships/hyperlink" Target="https://www.uio.no/studier/tilrettelegging-permisjo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studier/program/antikkens-kultur-aarsenhet/" TargetMode="External"/><Relationship Id="rId7" Type="http://schemas.openxmlformats.org/officeDocument/2006/relationships/hyperlink" Target="https://www.hf.uio.no/studier/" TargetMode="External"/><Relationship Id="rId2" Type="http://schemas.openxmlformats.org/officeDocument/2006/relationships/hyperlink" Target="http://www.uio.no/studier/program/klassiske-spra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f.uio.no/studier/studiestart/index.html" TargetMode="External"/><Relationship Id="rId5" Type="http://schemas.openxmlformats.org/officeDocument/2006/relationships/hyperlink" Target="https://www.uio.no/tjenester/it/utdanning/canvas/" TargetMode="External"/><Relationship Id="rId4" Type="http://schemas.openxmlformats.org/officeDocument/2006/relationships/hyperlink" Target="https://www.uio.no/studier/emner/hf/ifikk/LAT1001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.j.b.hertzenberg@ifikk.uio.no" TargetMode="External"/><Relationship Id="rId2" Type="http://schemas.openxmlformats.org/officeDocument/2006/relationships/hyperlink" Target="https://www.hf.uio.no/studier/kontakt/hf-studieinfo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envendelser@ifikk.uio.no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o.no/" TargetMode="External"/><Relationship Id="rId2" Type="http://schemas.openxmlformats.org/officeDocument/2006/relationships/hyperlink" Target="https://www.uio.no/studier/tilrettelegging-permisjon/tilrettelegging-studiehverdagen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studier/registrering/semesterregistrering/registrering-studentweb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ubtitle 6"/>
          <p:cNvSpPr>
            <a:spLocks noGrp="1"/>
          </p:cNvSpPr>
          <p:nvPr>
            <p:ph type="subTitle" sz="quarter" idx="1"/>
          </p:nvPr>
        </p:nvSpPr>
        <p:spPr>
          <a:xfrm>
            <a:off x="2123728" y="2564904"/>
            <a:ext cx="4908512" cy="1736113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nb-NO" altLang="nb-NO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Velkommen til </a:t>
            </a:r>
            <a:br>
              <a:rPr lang="nb-NO" altLang="nb-NO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nb-NO" altLang="nb-NO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bachelor i klassiske språk og</a:t>
            </a:r>
          </a:p>
          <a:p>
            <a:pPr eaLnBrk="1" hangingPunct="1">
              <a:lnSpc>
                <a:spcPct val="150000"/>
              </a:lnSpc>
            </a:pPr>
            <a:r>
              <a:rPr lang="nb-NO" altLang="nb-NO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å</a:t>
            </a:r>
            <a:r>
              <a:rPr lang="nb-NO" altLang="nb-NO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rsenhet i antikkens kultur!</a:t>
            </a:r>
          </a:p>
        </p:txBody>
      </p:sp>
      <p:pic>
        <p:nvPicPr>
          <p:cNvPr id="9218" name="Picture 2" descr="Guide til Ro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1785"/>
            <a:ext cx="5184576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Ath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4800216"/>
            <a:ext cx="4920481" cy="167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45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smtClean="0"/>
              <a:t>Hjelp til emnepåmeldingen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b-NO" altLang="ja-JP" sz="2400" dirty="0" smtClean="0"/>
              <a:t>Teknisk hjelp: </a:t>
            </a:r>
            <a:r>
              <a:rPr lang="nb-NO" altLang="ja-JP" sz="2400" dirty="0" smtClean="0">
                <a:hlinkClick r:id="rId2"/>
              </a:rPr>
              <a:t>HF studieinfo</a:t>
            </a:r>
            <a:r>
              <a:rPr lang="nb-NO" altLang="ja-JP" sz="2400" dirty="0" smtClean="0"/>
              <a:t> </a:t>
            </a:r>
            <a:r>
              <a:rPr lang="nb-NO" altLang="ja-JP" sz="2400" dirty="0" smtClean="0"/>
              <a:t>(begrenset fysisk oppmøte i år, ta </a:t>
            </a:r>
            <a:r>
              <a:rPr lang="nb-NO" altLang="ja-JP" sz="2400" dirty="0" smtClean="0"/>
              <a:t>kontakt på telefon eller e-post</a:t>
            </a:r>
            <a:r>
              <a:rPr lang="nb-NO" altLang="ja-JP" sz="2400" dirty="0" smtClean="0"/>
              <a:t>)</a:t>
            </a:r>
            <a:endParaRPr lang="nb-NO" altLang="ja-JP" sz="2400" dirty="0" smtClean="0"/>
          </a:p>
          <a:p>
            <a:pPr marL="0" indent="0" eaLnBrk="1" hangingPunct="1">
              <a:buNone/>
            </a:pPr>
            <a:endParaRPr lang="nb-NO" altLang="ja-JP" sz="2400" dirty="0" smtClean="0"/>
          </a:p>
          <a:p>
            <a:pPr eaLnBrk="1" hangingPunct="1"/>
            <a:r>
              <a:rPr lang="nb-NO" altLang="ja-JP" sz="2400" dirty="0" smtClean="0"/>
              <a:t>Dersom du ikke skal følge anbefalt studieløp, kan du få veiledning om valg av emner og oppbygging av graden ved å kontakte studiekonsulent Mari Hertzenberg på e-post: </a:t>
            </a:r>
            <a:r>
              <a:rPr lang="nb-NO" altLang="ja-JP" sz="2400" dirty="0" smtClean="0">
                <a:hlinkClick r:id="rId3"/>
              </a:rPr>
              <a:t>m.j.b.hertzenberg@ifikk.uio.no</a:t>
            </a:r>
            <a:endParaRPr lang="nb-NO" altLang="ja-JP" sz="2400" dirty="0" smtClean="0"/>
          </a:p>
          <a:p>
            <a:pPr eaLnBrk="1" hangingPunct="1"/>
            <a:endParaRPr lang="nb-NO" altLang="ja-JP" sz="2400" dirty="0"/>
          </a:p>
          <a:p>
            <a:pPr eaLnBrk="1" hangingPunct="1"/>
            <a:r>
              <a:rPr lang="nb-NO" altLang="ja-JP" sz="2400" dirty="0" smtClean="0"/>
              <a:t>Er du i tvil om valget mellom gresk og latin, kontakt faglærer i gresk, </a:t>
            </a:r>
            <a:r>
              <a:rPr lang="nb-NO" altLang="ja-JP" sz="2400" dirty="0" smtClean="0">
                <a:hlinkClick r:id="rId4"/>
              </a:rPr>
              <a:t>Eirik Welo</a:t>
            </a:r>
            <a:r>
              <a:rPr lang="nb-NO" altLang="ja-JP" sz="2400" dirty="0" smtClean="0"/>
              <a:t>, eller faglærer i latin, </a:t>
            </a:r>
            <a:r>
              <a:rPr lang="nb-NO" altLang="ja-JP" sz="2400" dirty="0" smtClean="0">
                <a:hlinkClick r:id="rId5"/>
              </a:rPr>
              <a:t>Vibeke Roggen</a:t>
            </a:r>
            <a:r>
              <a:rPr lang="nb-NO" altLang="ja-JP" sz="2400" dirty="0" smtClean="0"/>
              <a:t>.</a:t>
            </a:r>
          </a:p>
          <a:p>
            <a:pPr eaLnBrk="1" hangingPunct="1"/>
            <a:endParaRPr lang="nb-NO" altLang="nb-NO" sz="2400" dirty="0" smtClean="0"/>
          </a:p>
          <a:p>
            <a:pPr eaLnBrk="1" hangingPunct="1">
              <a:buFontTx/>
              <a:buNone/>
            </a:pPr>
            <a:endParaRPr lang="nb-NO" altLang="ja-JP" dirty="0" smtClean="0"/>
          </a:p>
          <a:p>
            <a:pPr eaLnBrk="1" hangingPunct="1">
              <a:buFontTx/>
              <a:buNone/>
            </a:pPr>
            <a:endParaRPr lang="nb-NO" altLang="ja-JP" dirty="0" smtClean="0"/>
          </a:p>
          <a:p>
            <a:pPr eaLnBrk="1" hangingPunct="1"/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426262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Frist 1. september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9100" indent="-419100" eaLnBrk="1" hangingPunct="1"/>
            <a:r>
              <a:rPr lang="nb-NO" altLang="nb-NO" sz="2400" dirty="0" smtClean="0">
                <a:hlinkClick r:id="rId3"/>
              </a:rPr>
              <a:t>Betale </a:t>
            </a:r>
            <a:r>
              <a:rPr lang="nb-NO" altLang="nb-NO" sz="2400" dirty="0" smtClean="0">
                <a:hlinkClick r:id="rId3"/>
              </a:rPr>
              <a:t>semesteravgift</a:t>
            </a:r>
            <a:r>
              <a:rPr lang="nb-NO" altLang="nb-NO" sz="2400" dirty="0" smtClean="0"/>
              <a:t>. Superviktig!</a:t>
            </a:r>
            <a:endParaRPr lang="nb-NO" altLang="nb-NO" sz="2400" dirty="0" smtClean="0"/>
          </a:p>
          <a:p>
            <a:pPr marL="419100" indent="-419100" eaLnBrk="1" hangingPunct="1"/>
            <a:endParaRPr lang="nb-NO" altLang="nb-NO" sz="2400" dirty="0" smtClean="0"/>
          </a:p>
          <a:p>
            <a:pPr marL="419100" indent="-419100" eaLnBrk="1" hangingPunct="1"/>
            <a:r>
              <a:rPr lang="nb-NO" altLang="nb-NO" sz="2400" dirty="0" smtClean="0"/>
              <a:t>Søke om </a:t>
            </a:r>
            <a:r>
              <a:rPr lang="nb-NO" altLang="nb-NO" sz="2400" dirty="0" smtClean="0">
                <a:hlinkClick r:id="rId4"/>
              </a:rPr>
              <a:t>tilrettelagt </a:t>
            </a:r>
            <a:r>
              <a:rPr lang="nb-NO" altLang="nb-NO" sz="2400" dirty="0" smtClean="0">
                <a:hlinkClick r:id="rId4"/>
              </a:rPr>
              <a:t>eksamen, utsatt studiestart, </a:t>
            </a:r>
            <a:r>
              <a:rPr lang="nb-NO" altLang="nb-NO" sz="2400" dirty="0" smtClean="0">
                <a:hlinkClick r:id="rId4"/>
              </a:rPr>
              <a:t>permisjon </a:t>
            </a:r>
            <a:r>
              <a:rPr lang="nb-NO" altLang="nb-NO" sz="2400" dirty="0" smtClean="0">
                <a:hlinkClick r:id="rId4"/>
              </a:rPr>
              <a:t>og redusert studieprogresjon (deltid) </a:t>
            </a:r>
            <a:r>
              <a:rPr lang="nb-NO" altLang="nb-NO" sz="2400" dirty="0" smtClean="0"/>
              <a:t>for høstsemesteret</a:t>
            </a:r>
          </a:p>
          <a:p>
            <a:pPr marL="419100" indent="-419100" eaLnBrk="1" hangingPunct="1"/>
            <a:endParaRPr lang="nb-NO" altLang="nb-NO" sz="2400" dirty="0" smtClean="0"/>
          </a:p>
          <a:p>
            <a:pPr marL="419100" indent="-419100" eaLnBrk="1" hangingPunct="1"/>
            <a:r>
              <a:rPr lang="nb-NO" altLang="nb-NO" sz="2400" dirty="0" smtClean="0"/>
              <a:t>Husk at du som student har plikt til å sette deg inn i og forholde deg til universitetets reglement og frister!</a:t>
            </a:r>
          </a:p>
          <a:p>
            <a:pPr marL="419100" indent="-419100" eaLnBrk="1" hangingPunct="1"/>
            <a:endParaRPr lang="nb-NO" altLang="nb-NO" sz="2400" dirty="0" smtClean="0"/>
          </a:p>
          <a:p>
            <a:pPr marL="419100" indent="-419100"/>
            <a:r>
              <a:rPr lang="nb-NO" altLang="nb-NO" sz="2400" dirty="0" smtClean="0"/>
              <a:t>Oversikt over </a:t>
            </a:r>
            <a:r>
              <a:rPr lang="nb-NO" altLang="nb-NO" sz="2400" dirty="0"/>
              <a:t>frister finnes her: </a:t>
            </a:r>
            <a:r>
              <a:rPr lang="nb-NO" altLang="nb-NO" sz="2400" dirty="0">
                <a:hlinkClick r:id="rId5"/>
              </a:rPr>
              <a:t>https://</a:t>
            </a:r>
            <a:r>
              <a:rPr lang="nb-NO" altLang="nb-NO" sz="2400" dirty="0" smtClean="0">
                <a:hlinkClick r:id="rId5"/>
              </a:rPr>
              <a:t>www.uio.no/studier/registrering/melding/index.html</a:t>
            </a:r>
            <a:r>
              <a:rPr lang="nb-NO" altLang="nb-NO" sz="2400" dirty="0" smtClean="0"/>
              <a:t>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0272" y="404664"/>
            <a:ext cx="1584176" cy="166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9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96200" cy="1143000"/>
          </a:xfrm>
        </p:spPr>
        <p:txBody>
          <a:bodyPr/>
          <a:lstStyle/>
          <a:p>
            <a:pPr eaLnBrk="1" hangingPunct="1"/>
            <a:r>
              <a:rPr lang="nb-NO" altLang="nb-NO" dirty="0" smtClean="0"/>
              <a:t>Informasjon om studiene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755576" y="1547664"/>
            <a:ext cx="7912174" cy="44118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nb-NO" altLang="nb-NO" sz="2000" dirty="0" smtClean="0"/>
              <a:t> </a:t>
            </a:r>
            <a:endParaRPr lang="nb-NO" altLang="nb-NO" sz="2000" dirty="0"/>
          </a:p>
          <a:p>
            <a:pPr eaLnBrk="1" hangingPunct="1">
              <a:defRPr/>
            </a:pPr>
            <a:r>
              <a:rPr lang="nb-NO" altLang="nb-NO" sz="2400" dirty="0" smtClean="0"/>
              <a:t>Studieprogrammenes nettsider:</a:t>
            </a:r>
          </a:p>
          <a:p>
            <a:pPr marL="0" indent="0">
              <a:buNone/>
              <a:defRPr/>
            </a:pPr>
            <a:r>
              <a:rPr lang="nb-NO" altLang="nb-NO" sz="2400" dirty="0"/>
              <a:t>   </a:t>
            </a:r>
            <a:r>
              <a:rPr lang="nb-NO" altLang="nb-NO" sz="2400" dirty="0" smtClean="0"/>
              <a:t>    </a:t>
            </a:r>
            <a:r>
              <a:rPr lang="nb-NO" altLang="nb-NO" sz="2400" dirty="0" smtClean="0">
                <a:hlinkClick r:id="rId2"/>
              </a:rPr>
              <a:t>www.uio.no/studier/program/klassiske-sprak/</a:t>
            </a:r>
            <a:endParaRPr lang="nb-NO" altLang="nb-NO" sz="2400" dirty="0"/>
          </a:p>
          <a:p>
            <a:pPr marL="0" indent="0">
              <a:buNone/>
              <a:defRPr/>
            </a:pPr>
            <a:r>
              <a:rPr lang="nb-NO" altLang="nb-NO" sz="2400" dirty="0" smtClean="0"/>
              <a:t>       </a:t>
            </a:r>
            <a:r>
              <a:rPr lang="nb-NO" altLang="nb-NO" sz="2400" dirty="0" smtClean="0">
                <a:hlinkClick r:id="rId3"/>
              </a:rPr>
              <a:t>www.uio.no/studier/program/antikkens-kultur </a:t>
            </a:r>
            <a:r>
              <a:rPr lang="nb-NO" altLang="nb-NO" sz="2400" dirty="0" err="1" smtClean="0">
                <a:hlinkClick r:id="rId3"/>
              </a:rPr>
              <a:t>aarsenhet</a:t>
            </a:r>
            <a:r>
              <a:rPr lang="nb-NO" altLang="nb-NO" sz="2400" dirty="0" smtClean="0">
                <a:hlinkClick r:id="rId3"/>
              </a:rPr>
              <a:t>/</a:t>
            </a:r>
            <a:r>
              <a:rPr lang="nb-NO" altLang="nb-NO" sz="2400" dirty="0" smtClean="0"/>
              <a:t>  </a:t>
            </a:r>
          </a:p>
          <a:p>
            <a:pPr eaLnBrk="1" hangingPunct="1">
              <a:defRPr/>
            </a:pPr>
            <a:endParaRPr lang="nb-NO" altLang="nb-NO" sz="2400" dirty="0"/>
          </a:p>
          <a:p>
            <a:pPr>
              <a:defRPr/>
            </a:pPr>
            <a:r>
              <a:rPr lang="nb-NO" altLang="nb-NO" sz="2400" dirty="0" smtClean="0"/>
              <a:t>Emne- og semestersidene </a:t>
            </a:r>
            <a:r>
              <a:rPr lang="nb-NO" altLang="nb-NO" sz="2400" dirty="0"/>
              <a:t>(f.eks. </a:t>
            </a:r>
            <a:r>
              <a:rPr lang="nb-NO" altLang="nb-NO" sz="2400" dirty="0">
                <a:hlinkClick r:id="rId4"/>
              </a:rPr>
              <a:t>https://www.uio.no/studier/emner/hf/ifikk/LAT1001</a:t>
            </a:r>
            <a:r>
              <a:rPr lang="nb-NO" altLang="nb-NO" sz="2400" dirty="0" smtClean="0">
                <a:hlinkClick r:id="rId4"/>
              </a:rPr>
              <a:t>/</a:t>
            </a:r>
            <a:r>
              <a:rPr lang="nb-NO" altLang="nb-NO" sz="2400" dirty="0" smtClean="0"/>
              <a:t>) </a:t>
            </a:r>
          </a:p>
          <a:p>
            <a:pPr>
              <a:defRPr/>
            </a:pPr>
            <a:endParaRPr lang="nb-NO" altLang="nb-NO" sz="2400" dirty="0"/>
          </a:p>
          <a:p>
            <a:pPr>
              <a:defRPr/>
            </a:pPr>
            <a:r>
              <a:rPr lang="nb-NO" altLang="nb-NO" sz="2400" dirty="0"/>
              <a:t>Canvas: </a:t>
            </a:r>
            <a:r>
              <a:rPr lang="nb-NO" altLang="nb-NO" sz="2400" dirty="0">
                <a:hlinkClick r:id="rId5"/>
              </a:rPr>
              <a:t>https://www.uio.no/tjenester/it/utdanning/canvas</a:t>
            </a:r>
            <a:r>
              <a:rPr lang="nb-NO" altLang="nb-NO" sz="2400" dirty="0" smtClean="0">
                <a:hlinkClick r:id="rId5"/>
              </a:rPr>
              <a:t>/</a:t>
            </a:r>
            <a:r>
              <a:rPr lang="nb-NO" altLang="nb-NO" sz="2400" dirty="0" smtClean="0"/>
              <a:t> </a:t>
            </a:r>
          </a:p>
          <a:p>
            <a:pPr>
              <a:defRPr/>
            </a:pPr>
            <a:endParaRPr lang="nb-NO" altLang="nb-NO" sz="2400" dirty="0" smtClean="0"/>
          </a:p>
          <a:p>
            <a:pPr>
              <a:defRPr/>
            </a:pPr>
            <a:r>
              <a:rPr lang="nb-NO" altLang="nb-NO" sz="2400" dirty="0" smtClean="0"/>
              <a:t>HFs </a:t>
            </a:r>
            <a:r>
              <a:rPr lang="nb-NO" altLang="nb-NO" sz="2400" dirty="0"/>
              <a:t>nettside om studiestart: </a:t>
            </a:r>
            <a:r>
              <a:rPr lang="nb-NO" altLang="nb-NO" sz="2400" dirty="0">
                <a:hlinkClick r:id="rId6"/>
              </a:rPr>
              <a:t>https://www.hf.uio.no/studier/studiestart/index.html</a:t>
            </a:r>
            <a:endParaRPr lang="nb-NO" altLang="nb-NO" sz="2400" dirty="0"/>
          </a:p>
          <a:p>
            <a:pPr marL="0" indent="0">
              <a:buNone/>
              <a:defRPr/>
            </a:pPr>
            <a:endParaRPr lang="nb-NO" sz="2400" dirty="0" smtClean="0"/>
          </a:p>
          <a:p>
            <a:pPr>
              <a:defRPr/>
            </a:pPr>
            <a:r>
              <a:rPr lang="nb-NO" sz="2400" dirty="0" smtClean="0"/>
              <a:t>Lenker til informasjon om utveksling, karrierevalg, registrering</a:t>
            </a:r>
            <a:r>
              <a:rPr lang="nb-NO" sz="2400" dirty="0"/>
              <a:t>, eksamen, </a:t>
            </a:r>
            <a:r>
              <a:rPr lang="nb-NO" sz="2400" dirty="0" smtClean="0"/>
              <a:t>permisjon, tilrettelegging m.m</a:t>
            </a:r>
            <a:r>
              <a:rPr lang="nb-NO" sz="2400" dirty="0"/>
              <a:t>.: </a:t>
            </a:r>
            <a:r>
              <a:rPr lang="nb-NO" sz="2400" dirty="0">
                <a:hlinkClick r:id="rId7"/>
              </a:rPr>
              <a:t>https://www.hf.uio.no/studier</a:t>
            </a:r>
            <a:r>
              <a:rPr lang="nb-NO" sz="2400" dirty="0" smtClean="0">
                <a:hlinkClick r:id="rId7"/>
              </a:rPr>
              <a:t>/</a:t>
            </a:r>
            <a:r>
              <a:rPr lang="nb-NO" sz="2400" dirty="0" smtClean="0"/>
              <a:t> </a:t>
            </a:r>
            <a:endParaRPr lang="nb-NO" altLang="nb-NO" sz="2400" dirty="0" smtClean="0"/>
          </a:p>
          <a:p>
            <a:pPr marL="0" indent="0" eaLnBrk="1" hangingPunct="1">
              <a:buFontTx/>
              <a:buNone/>
              <a:defRPr/>
            </a:pPr>
            <a:endParaRPr lang="nb-NO" altLang="nb-NO" sz="2000" dirty="0" smtClean="0"/>
          </a:p>
          <a:p>
            <a:pPr marL="0" indent="0" eaLnBrk="1" hangingPunct="1">
              <a:buFontTx/>
              <a:buNone/>
              <a:defRPr/>
            </a:pPr>
            <a:endParaRPr lang="nb-NO" altLang="nb-NO" sz="2000" dirty="0" smtClean="0"/>
          </a:p>
        </p:txBody>
      </p:sp>
    </p:spTree>
    <p:extLst>
      <p:ext uri="{BB962C8B-B14F-4D97-AF65-F5344CB8AC3E}">
        <p14:creationId xmlns:p14="http://schemas.microsoft.com/office/powerpoint/2010/main" val="25694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Informasjon om studiene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42988" y="1916113"/>
            <a:ext cx="7696200" cy="41148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b-NO" altLang="nb-NO" sz="2000" dirty="0"/>
              <a:t> </a:t>
            </a:r>
            <a:r>
              <a:rPr lang="nb-NO" altLang="nb-NO" sz="2000" dirty="0">
                <a:hlinkClick r:id="rId2"/>
              </a:rPr>
              <a:t>HF </a:t>
            </a:r>
            <a:r>
              <a:rPr lang="nb-NO" altLang="nb-NO" sz="2000" dirty="0" smtClean="0">
                <a:hlinkClick r:id="rId2"/>
              </a:rPr>
              <a:t>studieinfo</a:t>
            </a:r>
            <a:r>
              <a:rPr lang="nb-NO" altLang="nb-NO" sz="2000" dirty="0" smtClean="0"/>
              <a:t>, 1</a:t>
            </a:r>
            <a:r>
              <a:rPr lang="nb-NO" altLang="nb-NO" sz="2000" dirty="0"/>
              <a:t>. etasje i P. A. Munchs hus</a:t>
            </a:r>
          </a:p>
          <a:p>
            <a:pPr marL="0" indent="0">
              <a:buNone/>
              <a:defRPr/>
            </a:pPr>
            <a:endParaRPr lang="nb-NO" altLang="nb-NO" sz="2000" dirty="0" smtClean="0"/>
          </a:p>
          <a:p>
            <a:pPr>
              <a:defRPr/>
            </a:pPr>
            <a:r>
              <a:rPr lang="nb-NO" altLang="nb-NO" sz="2000" dirty="0"/>
              <a:t>Studie- og programkonsulent Mari Hertzenberg: </a:t>
            </a:r>
            <a:r>
              <a:rPr lang="nb-NO" altLang="nb-NO" sz="2000" dirty="0" smtClean="0">
                <a:hlinkClick r:id="rId3"/>
              </a:rPr>
              <a:t>m.j.b.hertzenberg@ifikk.uio.no</a:t>
            </a:r>
            <a:r>
              <a:rPr lang="nb-NO" altLang="nb-NO" sz="2000" dirty="0"/>
              <a:t> </a:t>
            </a:r>
            <a:r>
              <a:rPr lang="nb-NO" altLang="nb-NO" sz="2000" dirty="0" smtClean="0"/>
              <a:t>(tar ikke imot studenter på kontoret inntil videre)</a:t>
            </a:r>
            <a:endParaRPr lang="nb-NO" altLang="nb-NO" sz="2000" dirty="0"/>
          </a:p>
          <a:p>
            <a:pPr>
              <a:defRPr/>
            </a:pPr>
            <a:endParaRPr lang="nb-NO" altLang="nb-NO" sz="2000" dirty="0" smtClean="0"/>
          </a:p>
          <a:p>
            <a:pPr>
              <a:defRPr/>
            </a:pPr>
            <a:r>
              <a:rPr lang="nb-NO" altLang="nb-NO" sz="2000" dirty="0" smtClean="0"/>
              <a:t>Eksamenskonsulent </a:t>
            </a:r>
            <a:r>
              <a:rPr lang="nb-NO" altLang="nb-NO" sz="2000" dirty="0"/>
              <a:t>Eirik </a:t>
            </a:r>
            <a:r>
              <a:rPr lang="nb-NO" altLang="nb-NO" sz="2000" dirty="0" smtClean="0"/>
              <a:t>Finne: </a:t>
            </a:r>
            <a:r>
              <a:rPr lang="nb-NO" altLang="nb-NO" sz="2000" dirty="0" smtClean="0">
                <a:hlinkClick r:id="rId4"/>
              </a:rPr>
              <a:t>henvendelser@ifikk.uio.no</a:t>
            </a:r>
            <a:r>
              <a:rPr lang="nb-NO" altLang="nb-NO" sz="2000" dirty="0"/>
              <a:t> (tar ikke imot studenter på kontoret inntil videre</a:t>
            </a:r>
            <a:r>
              <a:rPr lang="nb-NO" altLang="nb-NO" sz="2000" dirty="0" smtClean="0"/>
              <a:t>)</a:t>
            </a:r>
          </a:p>
          <a:p>
            <a:pPr marL="0" indent="0">
              <a:buNone/>
              <a:defRPr/>
            </a:pPr>
            <a:endParaRPr lang="nb-NO" sz="2000" dirty="0"/>
          </a:p>
          <a:p>
            <a:pPr>
              <a:defRPr/>
            </a:pPr>
            <a:r>
              <a:rPr lang="nb-NO" altLang="nb-NO" sz="2000" dirty="0" smtClean="0"/>
              <a:t>Husk å sjekke student-eposten din minst et par ganger i uken (din student-epostadresse)</a:t>
            </a:r>
          </a:p>
          <a:p>
            <a:pPr>
              <a:defRPr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23146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Tilrettelegging / støtte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>
                <a:hlinkClick r:id="rId2"/>
              </a:rPr>
              <a:t>Tilrettelegging</a:t>
            </a:r>
            <a:endParaRPr lang="nb-NO" sz="2800" dirty="0"/>
          </a:p>
          <a:p>
            <a:pPr lvl="1"/>
            <a:r>
              <a:rPr lang="nb-NO" sz="2400" dirty="0" smtClean="0"/>
              <a:t>Utlån av hjelpemidler/utstyr</a:t>
            </a:r>
          </a:p>
          <a:p>
            <a:pPr lvl="1"/>
            <a:r>
              <a:rPr lang="nb-NO" sz="2400" dirty="0" smtClean="0"/>
              <a:t>Egne lesesalsplasser</a:t>
            </a:r>
          </a:p>
          <a:p>
            <a:pPr lvl="1"/>
            <a:r>
              <a:rPr lang="nb-NO" sz="2400" dirty="0" smtClean="0"/>
              <a:t>Tilgang til hvilerom</a:t>
            </a:r>
          </a:p>
          <a:p>
            <a:pPr lvl="1"/>
            <a:r>
              <a:rPr lang="nb-NO" sz="2400" dirty="0" smtClean="0"/>
              <a:t>(Blant annet)</a:t>
            </a:r>
          </a:p>
          <a:p>
            <a:pPr lvl="1"/>
            <a:endParaRPr lang="nb-NO" sz="2400" dirty="0" smtClean="0"/>
          </a:p>
          <a:p>
            <a:r>
              <a:rPr lang="nb-NO" dirty="0" smtClean="0">
                <a:hlinkClick r:id="rId3"/>
              </a:rPr>
              <a:t>Studentsamskipnaden </a:t>
            </a:r>
            <a:r>
              <a:rPr lang="nb-NO" dirty="0" err="1" smtClean="0">
                <a:hlinkClick r:id="rId3"/>
              </a:rPr>
              <a:t>SiO</a:t>
            </a:r>
            <a:r>
              <a:rPr lang="nb-NO" dirty="0" smtClean="0">
                <a:hlinkClick r:id="rId3"/>
              </a:rPr>
              <a:t> </a:t>
            </a:r>
            <a:endParaRPr lang="nb-NO" dirty="0"/>
          </a:p>
          <a:p>
            <a:pPr lvl="1"/>
            <a:r>
              <a:rPr lang="nb-NO" sz="2400" dirty="0" smtClean="0"/>
              <a:t>Studenthelsetjeneste</a:t>
            </a:r>
            <a:endParaRPr lang="nb-NO" sz="2400" dirty="0"/>
          </a:p>
          <a:p>
            <a:pPr lvl="1"/>
            <a:r>
              <a:rPr lang="nb-NO" sz="2400" dirty="0" smtClean="0"/>
              <a:t>Psykolog</a:t>
            </a:r>
            <a:endParaRPr lang="nb-NO" sz="2400" dirty="0"/>
          </a:p>
          <a:p>
            <a:pPr lvl="1"/>
            <a:r>
              <a:rPr lang="nb-NO" sz="2400" dirty="0" smtClean="0"/>
              <a:t>Rådgivning</a:t>
            </a:r>
            <a:endParaRPr lang="nb-NO" sz="2400" dirty="0"/>
          </a:p>
          <a:p>
            <a:pPr lvl="1"/>
            <a:r>
              <a:rPr lang="nb-NO" sz="2400" dirty="0" smtClean="0"/>
              <a:t>Støttegrupper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24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           Spørsmål?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176" y="1052736"/>
            <a:ext cx="4523624" cy="452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r>
              <a:rPr lang="nb-NO" dirty="0" smtClean="0"/>
              <a:t>Bachelor i klassiske språk</a:t>
            </a:r>
            <a:endParaRPr lang="nb-NO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867" y="2492896"/>
            <a:ext cx="8568953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7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Studietid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altLang="nb-NO" sz="2400" dirty="0" smtClean="0"/>
              <a:t>Bachelorgraden består av emner på til sammen 180 studiepoeng.</a:t>
            </a:r>
          </a:p>
          <a:p>
            <a:pPr eaLnBrk="1" hangingPunct="1">
              <a:defRPr/>
            </a:pPr>
            <a:endParaRPr lang="nb-NO" altLang="nb-NO" sz="2400" dirty="0" smtClean="0"/>
          </a:p>
          <a:p>
            <a:pPr eaLnBrk="1" hangingPunct="1">
              <a:defRPr/>
            </a:pPr>
            <a:r>
              <a:rPr lang="nb-NO" altLang="nb-NO" sz="2400" dirty="0" smtClean="0"/>
              <a:t>30 studiepoeng i semesteret</a:t>
            </a:r>
          </a:p>
          <a:p>
            <a:pPr eaLnBrk="1" hangingPunct="1">
              <a:defRPr/>
            </a:pPr>
            <a:endParaRPr lang="nb-NO" altLang="nb-NO" sz="2400" dirty="0" smtClean="0"/>
          </a:p>
          <a:p>
            <a:pPr eaLnBrk="1" hangingPunct="1">
              <a:defRPr/>
            </a:pPr>
            <a:r>
              <a:rPr lang="nb-NO" altLang="nb-NO" sz="2400" dirty="0" smtClean="0"/>
              <a:t>De fleste emner er på 10 studiepoeng, dvs. at man som regel tar tre emner i semesteret.</a:t>
            </a:r>
          </a:p>
        </p:txBody>
      </p:sp>
    </p:spTree>
    <p:extLst>
      <p:ext uri="{BB962C8B-B14F-4D97-AF65-F5344CB8AC3E}">
        <p14:creationId xmlns:p14="http://schemas.microsoft.com/office/powerpoint/2010/main" val="357777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>
                <a:solidFill>
                  <a:srgbClr val="000000">
                    <a:tint val="75000"/>
                  </a:srgbClr>
                </a:solidFill>
              </a:rPr>
              <a:t> </a:t>
            </a:r>
            <a:endParaRPr lang="nb-NO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title"/>
          </p:nvPr>
        </p:nvSpPr>
        <p:spPr>
          <a:xfrm>
            <a:off x="939788" y="511929"/>
            <a:ext cx="7416824" cy="12096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nb-NO" sz="4400" b="0" dirty="0" smtClean="0">
                <a:latin typeface="Calibri" panose="020F0502020204030204" pitchFamily="34" charset="0"/>
              </a:rPr>
              <a:t>Oppbygging av bachelorgraden uten forkunnskaper i latin/gresk </a:t>
            </a:r>
          </a:p>
        </p:txBody>
      </p:sp>
      <p:graphicFrame>
        <p:nvGraphicFramePr>
          <p:cNvPr id="15364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455169"/>
              </p:ext>
            </p:extLst>
          </p:nvPr>
        </p:nvGraphicFramePr>
        <p:xfrm>
          <a:off x="1908175" y="1686935"/>
          <a:ext cx="6091238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Chart" r:id="rId3" imgW="6096090" imgH="4067243" progId="MSGraph.Chart.8">
                  <p:embed followColorScheme="full"/>
                </p:oleObj>
              </mc:Choice>
              <mc:Fallback>
                <p:oleObj name="Chart" r:id="rId3" imgW="6096090" imgH="40672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686935"/>
                        <a:ext cx="6091238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1"/>
          <p:cNvSpPr>
            <a:spLocks noChangeArrowheads="1"/>
          </p:cNvSpPr>
          <p:nvPr/>
        </p:nvSpPr>
        <p:spPr bwMode="auto">
          <a:xfrm>
            <a:off x="7620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n-NO" altLang="ja-JP" sz="3000">
              <a:solidFill>
                <a:srgbClr val="000000"/>
              </a:solidFill>
              <a:latin typeface="Arial Unicode MS" pitchFamily="34" charset="-128"/>
              <a:ea typeface="MS PGothic" pitchFamily="34" charset="-128"/>
            </a:endParaRPr>
          </a:p>
        </p:txBody>
      </p:sp>
      <p:sp>
        <p:nvSpPr>
          <p:cNvPr id="15366" name="Text Box 17"/>
          <p:cNvSpPr txBox="1">
            <a:spLocks noChangeArrowheads="1"/>
          </p:cNvSpPr>
          <p:nvPr/>
        </p:nvSpPr>
        <p:spPr bwMode="auto">
          <a:xfrm>
            <a:off x="107950" y="5734050"/>
            <a:ext cx="87122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n-NO" altLang="ja-JP" sz="2000" dirty="0">
                <a:solidFill>
                  <a:srgbClr val="000000"/>
                </a:solidFill>
                <a:latin typeface="Arial Unicode MS" pitchFamily="34" charset="-128"/>
                <a:ea typeface="MS PGothic" pitchFamily="34" charset="-128"/>
              </a:rPr>
              <a:t>       </a:t>
            </a:r>
            <a:r>
              <a:rPr lang="nn-NO" altLang="ja-JP" sz="2000" dirty="0" smtClean="0">
                <a:solidFill>
                  <a:srgbClr val="000000"/>
                </a:solidFill>
                <a:latin typeface="Arial Unicode MS" pitchFamily="34" charset="-128"/>
                <a:ea typeface="MS PGothic" pitchFamily="34" charset="-128"/>
              </a:rPr>
              <a:t>   	 </a:t>
            </a:r>
            <a:r>
              <a:rPr lang="nn-NO" altLang="ja-JP" sz="1800" dirty="0" smtClean="0">
                <a:solidFill>
                  <a:srgbClr val="000000"/>
                </a:solidFill>
                <a:ea typeface="MS PGothic" pitchFamily="34" charset="-128"/>
                <a:cs typeface="Arial" panose="020B0604020202020204" pitchFamily="34" charset="0"/>
              </a:rPr>
              <a:t>100 	                    40 		        20                             20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n-NO" altLang="ja-JP" sz="1800" dirty="0">
                <a:solidFill>
                  <a:srgbClr val="000000"/>
                </a:solidFill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nn-NO" altLang="ja-JP" sz="1800" dirty="0" smtClean="0">
                <a:solidFill>
                  <a:srgbClr val="000000"/>
                </a:solidFill>
                <a:ea typeface="MS PGothic" pitchFamily="34" charset="-128"/>
                <a:cs typeface="Arial" panose="020B0604020202020204" pitchFamily="34" charset="0"/>
              </a:rPr>
              <a:t>        studiepoeng             </a:t>
            </a:r>
            <a:r>
              <a:rPr lang="nn-NO" altLang="ja-JP" sz="1800" dirty="0" err="1" smtClean="0">
                <a:solidFill>
                  <a:srgbClr val="000000"/>
                </a:solidFill>
                <a:ea typeface="MS PGothic" pitchFamily="34" charset="-128"/>
                <a:cs typeface="Arial" panose="020B0604020202020204" pitchFamily="34" charset="0"/>
              </a:rPr>
              <a:t>studiepoeng</a:t>
            </a:r>
            <a:r>
              <a:rPr lang="nn-NO" altLang="ja-JP" sz="1800" dirty="0" smtClean="0">
                <a:solidFill>
                  <a:srgbClr val="000000"/>
                </a:solidFill>
                <a:ea typeface="MS PGothic" pitchFamily="34" charset="-128"/>
                <a:cs typeface="Arial" panose="020B0604020202020204" pitchFamily="34" charset="0"/>
              </a:rPr>
              <a:t>           </a:t>
            </a:r>
            <a:r>
              <a:rPr lang="nn-NO" altLang="ja-JP" sz="1800" dirty="0" err="1" smtClean="0">
                <a:solidFill>
                  <a:srgbClr val="000000"/>
                </a:solidFill>
                <a:ea typeface="MS PGothic" pitchFamily="34" charset="-128"/>
                <a:cs typeface="Arial" panose="020B0604020202020204" pitchFamily="34" charset="0"/>
              </a:rPr>
              <a:t>studiepoeng</a:t>
            </a:r>
            <a:r>
              <a:rPr lang="nn-NO" altLang="ja-JP" sz="1800" dirty="0" smtClean="0">
                <a:solidFill>
                  <a:srgbClr val="000000"/>
                </a:solidFill>
                <a:ea typeface="MS PGothic" pitchFamily="34" charset="-128"/>
                <a:cs typeface="Arial" panose="020B0604020202020204" pitchFamily="34" charset="0"/>
              </a:rPr>
              <a:t>              </a:t>
            </a:r>
            <a:r>
              <a:rPr lang="nn-NO" altLang="ja-JP" sz="1800" dirty="0" err="1" smtClean="0">
                <a:solidFill>
                  <a:srgbClr val="000000"/>
                </a:solidFill>
                <a:ea typeface="MS PGothic" pitchFamily="34" charset="-128"/>
                <a:cs typeface="Arial" panose="020B0604020202020204" pitchFamily="34" charset="0"/>
              </a:rPr>
              <a:t>studiepoeng</a:t>
            </a:r>
            <a:endParaRPr lang="nn-NO" altLang="ja-JP" sz="1800" dirty="0">
              <a:solidFill>
                <a:srgbClr val="000000"/>
              </a:solidFill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15367" name="Rectangle 18"/>
          <p:cNvSpPr>
            <a:spLocks noChangeArrowheads="1"/>
          </p:cNvSpPr>
          <p:nvPr/>
        </p:nvSpPr>
        <p:spPr bwMode="auto">
          <a:xfrm>
            <a:off x="684213" y="1916113"/>
            <a:ext cx="1417637" cy="3722687"/>
          </a:xfrm>
          <a:prstGeom prst="rect">
            <a:avLst/>
          </a:prstGeom>
          <a:solidFill>
            <a:srgbClr val="84EE8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2000">
              <a:solidFill>
                <a:srgbClr val="000000"/>
              </a:solidFill>
            </a:endParaRPr>
          </a:p>
        </p:txBody>
      </p:sp>
      <p:sp>
        <p:nvSpPr>
          <p:cNvPr id="15368" name="Rectangle 19"/>
          <p:cNvSpPr>
            <a:spLocks noChangeArrowheads="1"/>
          </p:cNvSpPr>
          <p:nvPr/>
        </p:nvSpPr>
        <p:spPr bwMode="auto">
          <a:xfrm>
            <a:off x="2843213" y="3789363"/>
            <a:ext cx="1295400" cy="18494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2000">
              <a:solidFill>
                <a:srgbClr val="000000"/>
              </a:solidFill>
            </a:endParaRPr>
          </a:p>
        </p:txBody>
      </p:sp>
      <p:sp>
        <p:nvSpPr>
          <p:cNvPr id="15369" name="Rectangle 20"/>
          <p:cNvSpPr>
            <a:spLocks noChangeArrowheads="1"/>
          </p:cNvSpPr>
          <p:nvPr/>
        </p:nvSpPr>
        <p:spPr bwMode="auto">
          <a:xfrm>
            <a:off x="4787900" y="4724400"/>
            <a:ext cx="1295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2000">
              <a:solidFill>
                <a:srgbClr val="000000"/>
              </a:solidFill>
            </a:endParaRPr>
          </a:p>
        </p:txBody>
      </p:sp>
      <p:sp>
        <p:nvSpPr>
          <p:cNvPr id="15370" name="Rectangle 21"/>
          <p:cNvSpPr>
            <a:spLocks noChangeArrowheads="1"/>
          </p:cNvSpPr>
          <p:nvPr/>
        </p:nvSpPr>
        <p:spPr bwMode="auto">
          <a:xfrm>
            <a:off x="6875463" y="4724400"/>
            <a:ext cx="12954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2000">
              <a:solidFill>
                <a:srgbClr val="000000"/>
              </a:solidFill>
            </a:endParaRPr>
          </a:p>
        </p:txBody>
      </p:sp>
      <p:sp>
        <p:nvSpPr>
          <p:cNvPr id="15371" name="Text Box 23"/>
          <p:cNvSpPr txBox="1">
            <a:spLocks noChangeArrowheads="1"/>
          </p:cNvSpPr>
          <p:nvPr/>
        </p:nvSpPr>
        <p:spPr bwMode="auto">
          <a:xfrm>
            <a:off x="1239838" y="33575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2000">
              <a:solidFill>
                <a:srgbClr val="000000"/>
              </a:solidFill>
            </a:endParaRPr>
          </a:p>
        </p:txBody>
      </p:sp>
      <p:sp>
        <p:nvSpPr>
          <p:cNvPr id="15372" name="Text Box 24"/>
          <p:cNvSpPr txBox="1">
            <a:spLocks noChangeArrowheads="1"/>
          </p:cNvSpPr>
          <p:nvPr/>
        </p:nvSpPr>
        <p:spPr bwMode="auto">
          <a:xfrm>
            <a:off x="684213" y="1989138"/>
            <a:ext cx="1439862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Fag-fordypning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(80-gruppe)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+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Innførings-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emner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Gresk eller latin </a:t>
            </a:r>
            <a:endParaRPr lang="nb-NO" altLang="nb-NO" sz="18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nb-NO" altLang="nb-NO" sz="1800" dirty="0">
              <a:solidFill>
                <a:srgbClr val="000000"/>
              </a:solidFill>
            </a:endParaRPr>
          </a:p>
        </p:txBody>
      </p:sp>
      <p:sp>
        <p:nvSpPr>
          <p:cNvPr id="15373" name="Text Box 27"/>
          <p:cNvSpPr txBox="1">
            <a:spLocks noChangeArrowheads="1"/>
          </p:cNvSpPr>
          <p:nvPr/>
        </p:nvSpPr>
        <p:spPr bwMode="auto">
          <a:xfrm>
            <a:off x="2843213" y="3860800"/>
            <a:ext cx="12969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Støttefag</a:t>
            </a:r>
            <a:endParaRPr lang="nb-NO" altLang="nb-NO" sz="1800" dirty="0">
              <a:solidFill>
                <a:srgbClr val="000000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(40-gruppe)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nb-NO" altLang="nb-NO" sz="1800" dirty="0">
              <a:solidFill>
                <a:srgbClr val="000000"/>
              </a:solidFill>
            </a:endParaRPr>
          </a:p>
        </p:txBody>
      </p:sp>
      <p:sp>
        <p:nvSpPr>
          <p:cNvPr id="15374" name="Text Box 29"/>
          <p:cNvSpPr txBox="1">
            <a:spLocks noChangeArrowheads="1"/>
          </p:cNvSpPr>
          <p:nvPr/>
        </p:nvSpPr>
        <p:spPr bwMode="auto">
          <a:xfrm>
            <a:off x="4715284" y="4968796"/>
            <a:ext cx="1439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smtClean="0">
                <a:solidFill>
                  <a:srgbClr val="000000"/>
                </a:solidFill>
              </a:rPr>
              <a:t>Frie </a:t>
            </a:r>
            <a:r>
              <a:rPr lang="nb-NO" altLang="nb-NO" sz="1800" dirty="0">
                <a:solidFill>
                  <a:srgbClr val="000000"/>
                </a:solidFill>
              </a:rPr>
              <a:t>emner</a:t>
            </a:r>
          </a:p>
        </p:txBody>
      </p:sp>
      <p:sp>
        <p:nvSpPr>
          <p:cNvPr id="15375" name="Text Box 30"/>
          <p:cNvSpPr txBox="1">
            <a:spLocks noChangeArrowheads="1"/>
          </p:cNvSpPr>
          <p:nvPr/>
        </p:nvSpPr>
        <p:spPr bwMode="auto">
          <a:xfrm>
            <a:off x="6877050" y="4797425"/>
            <a:ext cx="12954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err="1">
                <a:solidFill>
                  <a:srgbClr val="000000"/>
                </a:solidFill>
              </a:rPr>
              <a:t>Ex.phil</a:t>
            </a:r>
            <a:r>
              <a:rPr lang="nb-NO" altLang="nb-NO" sz="1800" dirty="0">
                <a:solidFill>
                  <a:srgbClr val="000000"/>
                </a:solidFill>
              </a:rPr>
              <a:t>./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nb-NO" altLang="nb-NO" sz="1800" dirty="0" err="1">
                <a:solidFill>
                  <a:srgbClr val="000000"/>
                </a:solidFill>
              </a:rPr>
              <a:t>Ex.fac</a:t>
            </a:r>
            <a:r>
              <a:rPr lang="nb-NO" altLang="nb-NO" sz="18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570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0" name="Rectangle 1"/>
          <p:cNvSpPr>
            <a:spLocks noChangeArrowheads="1"/>
          </p:cNvSpPr>
          <p:nvPr/>
        </p:nvSpPr>
        <p:spPr bwMode="auto">
          <a:xfrm>
            <a:off x="2466975" y="1981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427920" rIns="0" bIns="342792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b-NO" sz="1800" b="1">
              <a:solidFill>
                <a:srgbClr val="444444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nb-NO" sz="2000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204" y="4293096"/>
            <a:ext cx="6685156" cy="1916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b="0" dirty="0" smtClean="0">
                <a:latin typeface="Calibri" panose="020F0502020204030204" pitchFamily="34" charset="0"/>
              </a:rPr>
              <a:t>Emner første semester</a:t>
            </a:r>
            <a:endParaRPr lang="nb-NO" sz="4400" b="0" dirty="0">
              <a:latin typeface="Calibri" panose="020F050202020403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72" y="2046474"/>
            <a:ext cx="6626988" cy="13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56517" y="1627134"/>
            <a:ext cx="4224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Fordypning i gresk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1205302" y="382039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Fordypning i latin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5493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nb-NO" sz="4400" b="0" dirty="0" smtClean="0">
                <a:latin typeface="Calibri" panose="020F0502020204030204" pitchFamily="34" charset="0"/>
              </a:rPr>
              <a:t>Årsenhet i antikkens kultur</a:t>
            </a:r>
            <a:endParaRPr lang="nb-NO" sz="4400" b="0" dirty="0">
              <a:latin typeface="Calibri" panose="020F050202020403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52" y="2708920"/>
            <a:ext cx="705678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09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Studietid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b-NO" altLang="nb-NO" sz="2400" dirty="0" smtClean="0"/>
              <a:t>Årsenheten består av emner på til sammen 60 studiepoeng.</a:t>
            </a:r>
          </a:p>
          <a:p>
            <a:pPr eaLnBrk="1" hangingPunct="1">
              <a:defRPr/>
            </a:pPr>
            <a:endParaRPr lang="nb-NO" altLang="nb-NO" sz="2400" dirty="0" smtClean="0"/>
          </a:p>
          <a:p>
            <a:pPr eaLnBrk="1" hangingPunct="1">
              <a:defRPr/>
            </a:pPr>
            <a:r>
              <a:rPr lang="nb-NO" altLang="nb-NO" sz="2400" dirty="0" smtClean="0"/>
              <a:t>30 studiepoeng i semesteret.</a:t>
            </a:r>
          </a:p>
          <a:p>
            <a:pPr eaLnBrk="1" hangingPunct="1">
              <a:defRPr/>
            </a:pPr>
            <a:endParaRPr lang="nb-NO" altLang="nb-NO" sz="2400" dirty="0"/>
          </a:p>
          <a:p>
            <a:pPr eaLnBrk="1" hangingPunct="1">
              <a:defRPr/>
            </a:pPr>
            <a:r>
              <a:rPr lang="nb-NO" altLang="nb-NO" sz="2400" dirty="0" smtClean="0"/>
              <a:t>Emnene i årsenheten er </a:t>
            </a:r>
            <a:r>
              <a:rPr lang="nb-NO" altLang="nb-NO" sz="2400" dirty="0"/>
              <a:t>på 10 </a:t>
            </a:r>
            <a:r>
              <a:rPr lang="nb-NO" altLang="nb-NO" sz="2400" dirty="0" smtClean="0"/>
              <a:t>studiepoeng, </a:t>
            </a:r>
            <a:r>
              <a:rPr lang="nb-NO" altLang="nb-NO" sz="2400" dirty="0"/>
              <a:t>dvs. at man </a:t>
            </a:r>
            <a:r>
              <a:rPr lang="nb-NO" altLang="nb-NO" sz="2400" dirty="0" smtClean="0"/>
              <a:t>tar </a:t>
            </a:r>
            <a:r>
              <a:rPr lang="nb-NO" altLang="nb-NO" sz="2400" dirty="0"/>
              <a:t>tre emner i </a:t>
            </a:r>
            <a:r>
              <a:rPr lang="nb-NO" altLang="nb-NO" sz="2400" dirty="0" smtClean="0"/>
              <a:t>semesteret.</a:t>
            </a:r>
            <a:endParaRPr lang="nb-NO" altLang="nb-NO" sz="2400" dirty="0"/>
          </a:p>
        </p:txBody>
      </p:sp>
    </p:spTree>
    <p:extLst>
      <p:ext uri="{BB962C8B-B14F-4D97-AF65-F5344CB8AC3E}">
        <p14:creationId xmlns:p14="http://schemas.microsoft.com/office/powerpoint/2010/main" val="273620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b="0" dirty="0" smtClean="0">
                <a:latin typeface="Calibri" panose="020F0502020204030204" pitchFamily="34" charset="0"/>
              </a:rPr>
              <a:t>Oppbygging av årsenheten</a:t>
            </a:r>
            <a:endParaRPr lang="nb-NO" sz="4400" b="0" dirty="0">
              <a:latin typeface="Calibri" panose="020F0502020204030204" pitchFamily="34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313" y="2204864"/>
            <a:ext cx="8485373" cy="3394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0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altLang="nb-NO" dirty="0" smtClean="0"/>
              <a:t>Frist 19. august: emnepåmelding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altLang="nb-NO" sz="2400" dirty="0" smtClean="0"/>
              <a:t>Lenke til </a:t>
            </a:r>
            <a:r>
              <a:rPr lang="nb-NO" altLang="nb-NO" sz="2400" dirty="0" err="1" smtClean="0"/>
              <a:t>Studentweb</a:t>
            </a:r>
            <a:r>
              <a:rPr lang="nb-NO" altLang="nb-NO" sz="2400" dirty="0" smtClean="0"/>
              <a:t>: </a:t>
            </a:r>
            <a:r>
              <a:rPr lang="nb-NO" altLang="nb-NO" sz="2400" dirty="0" smtClean="0">
                <a:hlinkClick r:id="rId2"/>
              </a:rPr>
              <a:t>https</a:t>
            </a:r>
            <a:r>
              <a:rPr lang="nb-NO" altLang="nb-NO" sz="2400" dirty="0">
                <a:hlinkClick r:id="rId2"/>
              </a:rPr>
              <a:t>://www.uio.no/studier/registrering</a:t>
            </a:r>
            <a:r>
              <a:rPr lang="nb-NO" altLang="nb-NO" sz="2400" dirty="0" smtClean="0">
                <a:hlinkClick r:id="rId2"/>
              </a:rPr>
              <a:t>/</a:t>
            </a:r>
          </a:p>
          <a:p>
            <a:endParaRPr lang="nb-NO" altLang="nb-NO" sz="2400" dirty="0">
              <a:hlinkClick r:id="rId2"/>
            </a:endParaRPr>
          </a:p>
          <a:p>
            <a:r>
              <a:rPr lang="nb-NO" altLang="nb-NO" sz="2400" dirty="0" smtClean="0">
                <a:hlinkClick r:id="rId2"/>
              </a:rPr>
              <a:t>Veiledning for emnepåmelding i </a:t>
            </a:r>
            <a:r>
              <a:rPr lang="nb-NO" altLang="nb-NO" sz="2400" dirty="0" err="1" smtClean="0">
                <a:hlinkClick r:id="rId2"/>
              </a:rPr>
              <a:t>Studentweb</a:t>
            </a:r>
            <a:endParaRPr lang="nb-NO" altLang="nb-NO" sz="2400" dirty="0" smtClean="0"/>
          </a:p>
          <a:p>
            <a:endParaRPr lang="nb-NO" altLang="nb-NO" sz="2400" dirty="0" smtClean="0"/>
          </a:p>
          <a:p>
            <a:r>
              <a:rPr lang="nb-NO" altLang="nb-NO" sz="2400" dirty="0" err="1" smtClean="0"/>
              <a:t>Notér</a:t>
            </a:r>
            <a:r>
              <a:rPr lang="nb-NO" altLang="nb-NO" sz="2400" dirty="0" smtClean="0"/>
              <a:t> </a:t>
            </a:r>
            <a:r>
              <a:rPr lang="nb-NO" altLang="nb-NO" sz="2400" dirty="0"/>
              <a:t>emnekodene og undervisningsparti/seminargruppe før du logger deg inn i </a:t>
            </a:r>
            <a:r>
              <a:rPr lang="nb-NO" altLang="nb-NO" sz="2400" dirty="0" err="1"/>
              <a:t>Studentweb</a:t>
            </a:r>
            <a:r>
              <a:rPr lang="nb-NO" altLang="nb-NO" sz="2400" dirty="0"/>
              <a:t>. </a:t>
            </a:r>
          </a:p>
          <a:p>
            <a:pPr marL="0" indent="0" eaLnBrk="1" hangingPunct="1">
              <a:buNone/>
            </a:pPr>
            <a:endParaRPr lang="nb-NO" altLang="nb-NO" sz="2400" dirty="0" smtClean="0"/>
          </a:p>
          <a:p>
            <a:r>
              <a:rPr lang="nb-NO" altLang="nb-NO" sz="2400" dirty="0"/>
              <a:t>Fristen for første runde av emnepåmeldingen er midnatt </a:t>
            </a:r>
            <a:r>
              <a:rPr lang="nb-NO" altLang="nb-NO" sz="2400" b="1" dirty="0"/>
              <a:t>torsdag </a:t>
            </a:r>
            <a:r>
              <a:rPr lang="nb-NO" altLang="nb-NO" sz="2400" b="1" dirty="0" smtClean="0"/>
              <a:t>19. </a:t>
            </a:r>
            <a:r>
              <a:rPr lang="nb-NO" altLang="nb-NO" sz="2400" b="1" dirty="0"/>
              <a:t>august</a:t>
            </a:r>
            <a:r>
              <a:rPr lang="nb-NO" altLang="nb-NO" sz="2400" b="1" dirty="0" smtClean="0"/>
              <a:t>.</a:t>
            </a:r>
            <a:endParaRPr lang="nb-NO" altLang="nb-NO" sz="2400" dirty="0" smtClean="0"/>
          </a:p>
          <a:p>
            <a:pPr marL="0" indent="0" eaLnBrk="1" hangingPunct="1">
              <a:buNone/>
            </a:pPr>
            <a:endParaRPr lang="nb-NO" altLang="nb-NO" sz="2400" dirty="0" smtClean="0"/>
          </a:p>
          <a:p>
            <a:pPr eaLnBrk="1" hangingPunct="1"/>
            <a:r>
              <a:rPr lang="nb-NO" altLang="nb-NO" sz="2400" dirty="0" smtClean="0"/>
              <a:t>Svar på emneopptaket får du i </a:t>
            </a:r>
            <a:r>
              <a:rPr lang="nb-NO" altLang="nb-NO" sz="2400" dirty="0" err="1" smtClean="0"/>
              <a:t>Studentweb</a:t>
            </a:r>
            <a:r>
              <a:rPr lang="nb-NO" altLang="nb-NO" sz="2400" dirty="0" smtClean="0"/>
              <a:t>, enten med én gang eller senest mandag 23. august</a:t>
            </a:r>
            <a:r>
              <a:rPr lang="nb-NO" altLang="nb-NO" dirty="0" smtClean="0"/>
              <a:t>.</a:t>
            </a:r>
          </a:p>
          <a:p>
            <a:pPr eaLnBrk="1" hangingPunct="1"/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283211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21436</TotalTime>
  <Words>503</Words>
  <Application>Microsoft Office PowerPoint</Application>
  <PresentationFormat>On-screen Show (4:3)</PresentationFormat>
  <Paragraphs>102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MS PGothic</vt:lpstr>
      <vt:lpstr>MS PGothic</vt:lpstr>
      <vt:lpstr>Arial</vt:lpstr>
      <vt:lpstr>Arial Unicode MS</vt:lpstr>
      <vt:lpstr>Calibri</vt:lpstr>
      <vt:lpstr>ヒラギノ角ゴ Pro W3</vt:lpstr>
      <vt:lpstr>Office Theme</vt:lpstr>
      <vt:lpstr>Chart</vt:lpstr>
      <vt:lpstr>PowerPoint Presentation</vt:lpstr>
      <vt:lpstr>Bachelor i klassiske språk</vt:lpstr>
      <vt:lpstr>Studietid</vt:lpstr>
      <vt:lpstr>Oppbygging av bachelorgraden uten forkunnskaper i latin/gresk </vt:lpstr>
      <vt:lpstr>Emner første semester</vt:lpstr>
      <vt:lpstr>Årsenhet i antikkens kultur</vt:lpstr>
      <vt:lpstr>Studietid</vt:lpstr>
      <vt:lpstr>Oppbygging av årsenheten</vt:lpstr>
      <vt:lpstr>Frist 19. august: emnepåmelding</vt:lpstr>
      <vt:lpstr>Hjelp til emnepåmeldingen</vt:lpstr>
      <vt:lpstr>Frist 1. september</vt:lpstr>
      <vt:lpstr>Informasjon om studiene</vt:lpstr>
      <vt:lpstr>Informasjon om studiene</vt:lpstr>
      <vt:lpstr>Tilrettelegging / støtte</vt:lpstr>
      <vt:lpstr>PowerPoint Presentation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 Johanne Bordal Hertzenberg</dc:creator>
  <cp:lastModifiedBy>Mari Johanne Bordal Hertzenberg</cp:lastModifiedBy>
  <cp:revision>115</cp:revision>
  <cp:lastPrinted>2018-08-15T09:08:46Z</cp:lastPrinted>
  <dcterms:created xsi:type="dcterms:W3CDTF">2017-06-26T09:28:51Z</dcterms:created>
  <dcterms:modified xsi:type="dcterms:W3CDTF">2021-08-18T06:47:05Z</dcterms:modified>
</cp:coreProperties>
</file>