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27" r:id="rId3"/>
    <p:sldId id="300" r:id="rId4"/>
    <p:sldId id="275" r:id="rId5"/>
    <p:sldId id="279" r:id="rId6"/>
    <p:sldId id="302" r:id="rId7"/>
    <p:sldId id="259" r:id="rId8"/>
    <p:sldId id="260" r:id="rId9"/>
    <p:sldId id="261" r:id="rId10"/>
    <p:sldId id="262" r:id="rId11"/>
    <p:sldId id="263" r:id="rId12"/>
    <p:sldId id="328" r:id="rId13"/>
    <p:sldId id="331" r:id="rId14"/>
    <p:sldId id="332" r:id="rId15"/>
    <p:sldId id="329" r:id="rId16"/>
    <p:sldId id="330" r:id="rId17"/>
    <p:sldId id="268" r:id="rId18"/>
    <p:sldId id="272" r:id="rId19"/>
    <p:sldId id="273" r:id="rId20"/>
    <p:sldId id="33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131" d="100"/>
          <a:sy n="131" d="100"/>
        </p:scale>
        <p:origin x="175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834427C-636D-436E-A04B-EB1B5513AC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7810E-8FE9-447F-A810-D70CF9F07C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82AC9-2C5B-4D59-9B9B-46B7FAE0E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8F92849-41E7-4733-ABC0-E3482A9831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A19972C1-52DE-437B-B008-A705C8ED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16A62-2D82-4D2E-9174-E45121C790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5A161-B980-46E3-BD49-1BADD23B9E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29545A9-1F7B-4406-A9EF-44426E32B1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293D2-955E-423E-A83A-7AAFF2EFE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41A271F-845C-49F9-9197-76366C1A63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49FBF65-A6D3-4F35-8E76-D7CD21A28D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1CB3A1-E063-4E7B-9A0C-0AB1E48B1C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utveksling/avtaler/europa/frankrike/uni-toulouse2/ilo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utveksling/avtaler/europa/storbritannia/unie-leeds/ilos.html" TargetMode="External"/><Relationship Id="rId2" Type="http://schemas.openxmlformats.org/officeDocument/2006/relationships/hyperlink" Target="http://www.uio.no/studier/utveksling/avtaler/europa/storbritannia/unis-aberdeen/ilo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io.no/studier/utveksling/avtaler/nord-amerika/usa/md-maryland/ilos.html" TargetMode="External"/><Relationship Id="rId5" Type="http://schemas.openxmlformats.org/officeDocument/2006/relationships/hyperlink" Target="http://www.uio.no/studier/utveksling/avtaler/europa/storbritannia/unis-edinburgh/ilos.html" TargetMode="External"/><Relationship Id="rId4" Type="http://schemas.openxmlformats.org/officeDocument/2006/relationships/hyperlink" Target="http://www.hf.uio.no/ilos/studier/utland/york-semest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program/euram/studieretninger/spansk/utlandet/" TargetMode="External"/><Relationship Id="rId2" Type="http://schemas.openxmlformats.org/officeDocument/2006/relationships/hyperlink" Target="http://www.uio.no/studier/program/euram/studieretninger/polsk-tsjekkisk-bosnisk-kroatisk-serbisk/utlande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program/euram/studieretninger/tysk/utlandet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utveksling/avtaler/europa/frankrike/uni-toulouse2/ilos.html" TargetMode="External"/><Relationship Id="rId2" Type="http://schemas.openxmlformats.org/officeDocument/2006/relationships/hyperlink" Target="http://www.uio.no/studier/utveksling/avtaler/europa/frankrike/uni-caen/ilo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studier/utveksling/avtaler/nord-amerika/canada/quebec-montreal/ilo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utveksling/avtaler/sor-amerika/colombia/unal/ilos.html" TargetMode="External"/><Relationship Id="rId2" Type="http://schemas.openxmlformats.org/officeDocument/2006/relationships/hyperlink" Target="http://www.uio.no/studier/utveksling/avtaler/nord-amerika/mexico/puebla-americas/ilo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utveksling/sommerskole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emner/hf/ilos/ITA1110R/index.html" TargetMode="External"/><Relationship Id="rId2" Type="http://schemas.openxmlformats.org/officeDocument/2006/relationships/hyperlink" Target="http://www.uio.no/studier/emner/hf/ilos/ITA1110R/index.x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rk.ac.uk/nsc/yorkcourse/" TargetMode="External"/><Relationship Id="rId2" Type="http://schemas.openxmlformats.org/officeDocument/2006/relationships/hyperlink" Target="http://www.york.ac.uk/inst/nsc/nsc-fordypning-intr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rk.ac.uk/inst/nsc/masters.htm" TargetMode="External"/><Relationship Id="rId4" Type="http://schemas.openxmlformats.org/officeDocument/2006/relationships/hyperlink" Target="http://www.york.ac.uk/inst/nsc/nsc-master-intr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f.uio.no/studier/utveksling/intervju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program/euram/studieretninger/engelsk/oppbygg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utlan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studier/utland/om/soknad/index.html" TargetMode="External"/><Relationship Id="rId2" Type="http://schemas.openxmlformats.org/officeDocument/2006/relationships/hyperlink" Target="https://studweb.uio.no/as/WebObjects/studentweb2.woa/wa/sokweb?inst=Ui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457200"/>
            <a:ext cx="6248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nb-NO" sz="3200" dirty="0" smtClean="0"/>
              <a:t>UTENLANDSOPPHOLD</a:t>
            </a:r>
            <a:br>
              <a:rPr lang="nb-NO" sz="3200" dirty="0" smtClean="0"/>
            </a:br>
            <a:r>
              <a:rPr lang="nb-NO" sz="3200" dirty="0" smtClean="0"/>
              <a:t>i løpet av studiet</a:t>
            </a:r>
            <a:endParaRPr lang="en-US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895600"/>
            <a:ext cx="6400800" cy="1752600"/>
          </a:xfrm>
        </p:spPr>
        <p:txBody>
          <a:bodyPr/>
          <a:lstStyle/>
          <a:p>
            <a:pPr algn="ctr" eaLnBrk="1" hangingPunct="1"/>
            <a:r>
              <a:rPr lang="nb-NO" dirty="0" smtClean="0"/>
              <a:t>FOR STUDENTER INNEN SPRÅK, LITTERATUR OG KULTUR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STIPEND</a:t>
            </a:r>
            <a:r>
              <a:rPr lang="en-US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b-NO" dirty="0" smtClean="0"/>
              <a:t>Som Erasmus-student blir du tildelt Erasmus-stipend i tillegg til støtte fra Lånekassen.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Stipendsats </a:t>
            </a:r>
            <a:r>
              <a:rPr lang="nb-NO" dirty="0"/>
              <a:t>i studieåret </a:t>
            </a:r>
            <a:r>
              <a:rPr lang="nb-NO" dirty="0" smtClean="0"/>
              <a:t>2021-22:</a:t>
            </a:r>
            <a:endParaRPr lang="nb-NO" dirty="0"/>
          </a:p>
          <a:p>
            <a:r>
              <a:rPr lang="nb-NO" dirty="0"/>
              <a:t>€ 460 per måned til Danmark, Finland, Island, Irland, Liechtenstein, Luxembourg, Sverige og UK</a:t>
            </a:r>
          </a:p>
          <a:p>
            <a:r>
              <a:rPr lang="nb-NO" dirty="0"/>
              <a:t>€ 410 per måned i de andre programlandene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r>
              <a:rPr lang="nb-NO" dirty="0"/>
              <a:t>Studenter kan benytte Erasmus-utveksling i inntil 12 mnd. per grad, det vil si 12 </a:t>
            </a:r>
            <a:r>
              <a:rPr lang="nb-NO" dirty="0" err="1"/>
              <a:t>mnd</a:t>
            </a:r>
            <a:r>
              <a:rPr lang="nb-NO" dirty="0"/>
              <a:t> på BA + 12 </a:t>
            </a:r>
            <a:r>
              <a:rPr lang="nb-NO" dirty="0" err="1"/>
              <a:t>mnd</a:t>
            </a:r>
            <a:r>
              <a:rPr lang="nb-NO" dirty="0"/>
              <a:t> på MA + 12 </a:t>
            </a:r>
            <a:r>
              <a:rPr lang="nb-NO" dirty="0" err="1"/>
              <a:t>mnd</a:t>
            </a:r>
            <a:r>
              <a:rPr lang="nb-NO" dirty="0"/>
              <a:t> på PHD.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smtClean="0"/>
              <a:t>Språkkrav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dirty="0" smtClean="0"/>
              <a:t>Emnene undervises som oftest på originalspråket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dirty="0" smtClean="0"/>
              <a:t>(få engelskspråklige emner).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b-NO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dirty="0" smtClean="0"/>
              <a:t>Forkunnskaper i språket før dere reiser ut er nødvendig: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b-NO" sz="2000" dirty="0" smtClean="0"/>
          </a:p>
          <a:p>
            <a:pPr>
              <a:lnSpc>
                <a:spcPct val="80000"/>
              </a:lnSpc>
              <a:buNone/>
            </a:pPr>
            <a:r>
              <a:rPr lang="nb-NO" sz="2000" dirty="0" smtClean="0">
                <a:hlinkClick r:id="rId2"/>
              </a:rPr>
              <a:t>https</a:t>
            </a:r>
            <a:r>
              <a:rPr lang="nb-NO" sz="2000" dirty="0">
                <a:hlinkClick r:id="rId2"/>
              </a:rPr>
              <a:t>://</a:t>
            </a:r>
            <a:r>
              <a:rPr lang="nb-NO" sz="2000" dirty="0" smtClean="0">
                <a:hlinkClick r:id="rId2"/>
              </a:rPr>
              <a:t>www.uio.no/studier/utveksling/avtaler/europa/frankrike/uni-toulouse2/ilos.html</a:t>
            </a:r>
            <a:endParaRPr lang="nb-NO" sz="2000" dirty="0" smtClean="0"/>
          </a:p>
          <a:p>
            <a:pPr>
              <a:lnSpc>
                <a:spcPct val="80000"/>
              </a:lnSpc>
              <a:buNone/>
            </a:pPr>
            <a:endParaRPr lang="nb-NO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dirty="0" smtClean="0"/>
              <a:t>Husk at dere følger undervisning sammen med ordinære studenter ved det aktuelle universitet.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b-NO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sz="2000" dirty="0" smtClean="0"/>
              <a:t> Det er sjelden det tilbys egne kurs for Erasmus-studenter.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Anbefalte studiesteder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Engelsk:</a:t>
            </a:r>
          </a:p>
          <a:p>
            <a:endParaRPr lang="nb-NO" dirty="0" smtClean="0"/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www.uio.no/studier/utveksling/avtaler/europa/storbritannia/unis-aberdeen/ilos.html</a:t>
            </a:r>
            <a:endParaRPr lang="nb-NO" dirty="0" smtClean="0"/>
          </a:p>
          <a:p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www.uio.no/studier/utveksling/avtaler/europa/storbritannia/unie-leeds/ilos.html</a:t>
            </a:r>
            <a:endParaRPr lang="nb-NO" dirty="0" smtClean="0"/>
          </a:p>
          <a:p>
            <a:r>
              <a:rPr lang="nb-NO" dirty="0">
                <a:hlinkClick r:id="rId4"/>
              </a:rPr>
              <a:t>http://www.hf.uio.no/ilos/studier/utland/york-semester</a:t>
            </a:r>
            <a:r>
              <a:rPr lang="nb-NO" dirty="0" smtClean="0">
                <a:hlinkClick r:id="rId4"/>
              </a:rPr>
              <a:t>/</a:t>
            </a:r>
            <a:endParaRPr lang="nb-NO" dirty="0" smtClean="0"/>
          </a:p>
          <a:p>
            <a:r>
              <a:rPr lang="nb-NO" dirty="0">
                <a:hlinkClick r:id="rId5"/>
              </a:rPr>
              <a:t>http://</a:t>
            </a:r>
            <a:r>
              <a:rPr lang="nb-NO" dirty="0" smtClean="0">
                <a:hlinkClick r:id="rId5"/>
              </a:rPr>
              <a:t>www.uio.no/studier/utveksling/avtaler/europa/storbritannia/unis-edinburgh/ilos.html</a:t>
            </a:r>
            <a:endParaRPr lang="nb-NO" dirty="0" smtClean="0"/>
          </a:p>
          <a:p>
            <a:r>
              <a:rPr lang="nb-NO" dirty="0">
                <a:hlinkClick r:id="rId6"/>
              </a:rPr>
              <a:t>http://www.uio.no/studier/utveksling/avtaler/nord-amerika/usa/md-maryland/ilos.html</a:t>
            </a: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Sentral-Europa / Balkan:</a:t>
            </a:r>
          </a:p>
          <a:p>
            <a:r>
              <a:rPr lang="nb-NO" dirty="0">
                <a:hlinkClick r:id="rId2"/>
              </a:rPr>
              <a:t>http://www.uio.no/studier/program/euram/studieretninger/polsk-tsjekkisk-bosnisk-kroatisk-serbisk/utlandet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Spansk:</a:t>
            </a:r>
          </a:p>
          <a:p>
            <a:r>
              <a:rPr lang="nb-NO" dirty="0">
                <a:hlinkClick r:id="rId3"/>
              </a:rPr>
              <a:t>http://www.uio.no/studier/program/euram/studieretninger/spansk/utlandet</a:t>
            </a:r>
            <a:r>
              <a:rPr lang="nb-NO" dirty="0" smtClean="0">
                <a:hlinkClick r:id="rId3"/>
              </a:rPr>
              <a:t>/</a:t>
            </a:r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Tysk:</a:t>
            </a:r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www.uio.no/studier/program/euram/studieretninger/tysk/utlandet/index.html</a:t>
            </a:r>
            <a:endParaRPr lang="nb-NO" dirty="0" smtClean="0"/>
          </a:p>
          <a:p>
            <a:endParaRPr lang="nb-NO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Fransk:</a:t>
            </a:r>
          </a:p>
          <a:p>
            <a:endParaRPr lang="nb-NO" dirty="0" smtClean="0"/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www.uio.no/studier/utveksling/avtaler/europa/frankrike/uni-caen/ilos.html</a:t>
            </a:r>
            <a:endParaRPr lang="nb-NO" dirty="0" smtClean="0"/>
          </a:p>
          <a:p>
            <a:r>
              <a:rPr lang="nb-NO" smtClean="0">
                <a:hlinkClick r:id="rId3"/>
              </a:rPr>
              <a:t>http</a:t>
            </a:r>
            <a:r>
              <a:rPr lang="nb-NO" dirty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www.uio.no/studier/utveksling/avtaler/europa/frankrike/uni-toulouse2/ilos.html</a:t>
            </a:r>
            <a:endParaRPr lang="nb-NO" dirty="0" smtClean="0"/>
          </a:p>
          <a:p>
            <a:r>
              <a:rPr lang="nb-NO" dirty="0">
                <a:hlinkClick r:id="rId4"/>
              </a:rPr>
              <a:t>https://www.uio.no/studier/utveksling/avtaler/nord-amerika/canada/quebec-montreal/ilos.html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Latin-Amerika:</a:t>
            </a:r>
          </a:p>
          <a:p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</a:t>
            </a:r>
            <a:r>
              <a:rPr lang="nb-NO" dirty="0" smtClean="0">
                <a:hlinkClick r:id="rId2"/>
              </a:rPr>
              <a:t>www.uio.no/studier/utveksling/avtaler/nord-amerika/mexico/puebla-americas/ilos.html</a:t>
            </a:r>
            <a:endParaRPr lang="nb-NO" dirty="0" smtClean="0"/>
          </a:p>
          <a:p>
            <a:r>
              <a:rPr lang="nb-NO" dirty="0" smtClean="0">
                <a:hlinkClick r:id="rId3"/>
              </a:rPr>
              <a:t>http</a:t>
            </a:r>
            <a:r>
              <a:rPr lang="nb-NO" dirty="0">
                <a:hlinkClick r:id="rId3"/>
              </a:rPr>
              <a:t>://</a:t>
            </a:r>
            <a:r>
              <a:rPr lang="nb-NO" dirty="0" smtClean="0">
                <a:hlinkClick r:id="rId3"/>
              </a:rPr>
              <a:t>www.uio.no/studier/utveksling/avtaler/sor-amerika/colombia/unal/ilos.html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 </a:t>
            </a:r>
            <a:r>
              <a:rPr lang="nb-NO" b="1" smtClean="0"/>
              <a:t>Andre utvekslingsmuligheter</a:t>
            </a:r>
            <a:r>
              <a:rPr lang="en-US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Studiesentrene:</a:t>
            </a:r>
          </a:p>
          <a:p>
            <a:pPr marL="0" indent="0" eaLnBrk="1" hangingPunct="1">
              <a:buNone/>
            </a:pPr>
            <a:endParaRPr lang="nb-NO" dirty="0" smtClean="0"/>
          </a:p>
          <a:p>
            <a:pPr eaLnBrk="1" hangingPunct="1"/>
            <a:r>
              <a:rPr lang="nb-NO" dirty="0" smtClean="0"/>
              <a:t>Emner som inngår som en del av studietilbudet ved UiO tilbys ved studiesenteret i Roma.</a:t>
            </a:r>
          </a:p>
          <a:p>
            <a:pPr eaLnBrk="1" hangingPunct="1"/>
            <a:endParaRPr lang="nb-NO" dirty="0" smtClean="0"/>
          </a:p>
          <a:p>
            <a:r>
              <a:rPr lang="nb-NO" dirty="0"/>
              <a:t>Eget skreddersydd semesteropphold </a:t>
            </a:r>
            <a:r>
              <a:rPr lang="nb-NO" dirty="0" smtClean="0"/>
              <a:t>i York.</a:t>
            </a:r>
          </a:p>
          <a:p>
            <a:endParaRPr lang="nb-NO" dirty="0"/>
          </a:p>
          <a:p>
            <a:r>
              <a:rPr lang="nb-NO" dirty="0" smtClean="0">
                <a:hlinkClick r:id="rId2"/>
              </a:rPr>
              <a:t>Sommerskoler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smtClean="0"/>
              <a:t>Roma</a:t>
            </a:r>
            <a:r>
              <a:rPr lang="en-US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20 sp i italiensk språk og kultur (sommerkurs):</a:t>
            </a:r>
            <a:endParaRPr lang="nb-NO" dirty="0" smtClean="0">
              <a:hlinkClick r:id="rId2"/>
            </a:endParaRPr>
          </a:p>
          <a:p>
            <a:pPr eaLnBrk="1" hangingPunct="1"/>
            <a:r>
              <a:rPr lang="nb-NO" smtClean="0">
                <a:hlinkClick r:id="rId3"/>
              </a:rPr>
              <a:t>http://www.uio.no/studier/emner/hf/ilos/ITA1110R/index.html</a:t>
            </a:r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smtClean="0"/>
              <a:t>York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b-NO" sz="2800" dirty="0" smtClean="0"/>
              <a:t>Korte studieopphold</a:t>
            </a:r>
          </a:p>
          <a:p>
            <a:pPr eaLnBrk="1" hangingPunct="1"/>
            <a:r>
              <a:rPr lang="nb-NO" sz="2800" dirty="0" smtClean="0"/>
              <a:t>Semesteropphold på </a:t>
            </a:r>
            <a:r>
              <a:rPr lang="nb-NO" sz="2800" dirty="0" err="1" smtClean="0"/>
              <a:t>BA-nivå</a:t>
            </a:r>
            <a:endParaRPr lang="nb-NO" sz="2800" b="1" dirty="0" smtClean="0">
              <a:hlinkClick r:id="rId2"/>
            </a:endParaRPr>
          </a:p>
          <a:p>
            <a:r>
              <a:rPr lang="nb-NO" sz="2800" b="1" dirty="0">
                <a:hlinkClick r:id="rId3"/>
              </a:rPr>
              <a:t>http://www.york.ac.uk/nsc/yorkcourse</a:t>
            </a:r>
            <a:r>
              <a:rPr lang="nb-NO" sz="2800" b="1" dirty="0" smtClean="0">
                <a:hlinkClick r:id="rId3"/>
              </a:rPr>
              <a:t>/</a:t>
            </a:r>
            <a:r>
              <a:rPr lang="nb-NO" sz="2800" b="1" dirty="0" smtClean="0"/>
              <a:t> </a:t>
            </a:r>
          </a:p>
          <a:p>
            <a:pPr eaLnBrk="1" hangingPunct="1"/>
            <a:r>
              <a:rPr lang="nb-NO" sz="2800" dirty="0" smtClean="0"/>
              <a:t>Semesteropphold på MA-nivå</a:t>
            </a:r>
            <a:endParaRPr lang="nb-NO" sz="2800" dirty="0" smtClean="0">
              <a:hlinkClick r:id="rId4"/>
            </a:endParaRPr>
          </a:p>
          <a:p>
            <a:pPr eaLnBrk="1" hangingPunct="1"/>
            <a:r>
              <a:rPr lang="nb-NO" sz="2800" dirty="0" smtClean="0">
                <a:hlinkClick r:id="rId5"/>
              </a:rPr>
              <a:t>http://www.york.ac.uk/inst/nsc/masters.htm</a:t>
            </a:r>
            <a:endParaRPr lang="nb-NO" sz="2800" dirty="0" smtClean="0"/>
          </a:p>
          <a:p>
            <a:pPr eaLnBrk="1" hangingPunct="1"/>
            <a:endParaRPr lang="nb-NO" sz="2800" dirty="0" smtClean="0"/>
          </a:p>
          <a:p>
            <a:pPr eaLnBrk="1" hangingPunct="1"/>
            <a:r>
              <a:rPr lang="nb-NO" sz="2800" dirty="0" smtClean="0"/>
              <a:t>Søkning på søknadsweb og direkte til Studiesenteret i York.</a:t>
            </a:r>
          </a:p>
          <a:p>
            <a:pPr eaLnBrk="1" hangingPunct="1"/>
            <a:endParaRPr lang="nb-NO" sz="2800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Andre emner og en ny tilnærming til ditt fagfelt </a:t>
            </a:r>
          </a:p>
          <a:p>
            <a:r>
              <a:rPr lang="nb-NO" dirty="0" smtClean="0"/>
              <a:t>Språkkunnskaper </a:t>
            </a:r>
          </a:p>
          <a:p>
            <a:r>
              <a:rPr lang="nb-NO" dirty="0" smtClean="0"/>
              <a:t>Verdifullt nettverk </a:t>
            </a:r>
          </a:p>
          <a:p>
            <a:r>
              <a:rPr lang="nb-NO" dirty="0" smtClean="0"/>
              <a:t>Personlig vekst – bli bedre kjent med deg selv</a:t>
            </a:r>
          </a:p>
          <a:p>
            <a:r>
              <a:rPr lang="nb-NO" dirty="0" smtClean="0"/>
              <a:t>Vennskap og opplevelser </a:t>
            </a:r>
          </a:p>
          <a:p>
            <a:r>
              <a:rPr lang="nb-NO" dirty="0" smtClean="0"/>
              <a:t>Bli ettertraktet i arbeidslivet</a:t>
            </a:r>
          </a:p>
          <a:p>
            <a:endParaRPr lang="nb-NO" dirty="0" smtClean="0"/>
          </a:p>
          <a:p>
            <a:endParaRPr lang="nb-NO" dirty="0" smtClean="0"/>
          </a:p>
          <a:p>
            <a:pPr>
              <a:buNone/>
            </a:pPr>
            <a:r>
              <a:rPr lang="nb-NO" dirty="0" smtClean="0">
                <a:solidFill>
                  <a:srgbClr val="FF0000"/>
                </a:solidFill>
              </a:rPr>
              <a:t>	</a:t>
            </a:r>
            <a:endParaRPr lang="nb-NO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</a:t>
            </a:r>
            <a:r>
              <a:rPr lang="nb-NO" dirty="0" smtClean="0">
                <a:latin typeface="+mn-lt"/>
              </a:rPr>
              <a:t>ER INFORMASJON?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sz="1800" dirty="0"/>
          </a:p>
          <a:p>
            <a:r>
              <a:rPr lang="nb-NO" sz="1800" dirty="0" smtClean="0"/>
              <a:t>Les om andre studenters opplevelser i løpet av utvekslingsoppholdet på </a:t>
            </a:r>
            <a:endParaRPr lang="nb-NO" sz="1800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>
                <a:hlinkClick r:id="rId2"/>
              </a:rPr>
              <a:t>https://www.hf.uio.no/studier/utveksling/intervjuer</a:t>
            </a:r>
            <a:r>
              <a:rPr lang="nb-NO" sz="1800" smtClean="0">
                <a:hlinkClick r:id="rId2"/>
              </a:rPr>
              <a:t>/</a:t>
            </a:r>
            <a:endParaRPr lang="nb-NO" sz="1800" smtClean="0"/>
          </a:p>
          <a:p>
            <a:pPr marL="0" indent="0">
              <a:buNone/>
            </a:pPr>
            <a:endParaRPr lang="nb-NO" sz="1800" dirty="0"/>
          </a:p>
          <a:p>
            <a:r>
              <a:rPr lang="nb-NO" sz="1800" dirty="0"/>
              <a:t>o</a:t>
            </a:r>
            <a:r>
              <a:rPr lang="nb-NO" sz="1800" dirty="0" smtClean="0"/>
              <a:t>g meld deg på </a:t>
            </a:r>
            <a:r>
              <a:rPr lang="nb-NO" sz="1800" dirty="0" err="1" smtClean="0"/>
              <a:t>facebookgruppa</a:t>
            </a:r>
            <a:r>
              <a:rPr lang="nb-NO" sz="1800" dirty="0" smtClean="0"/>
              <a:t> UiO: utveksling</a:t>
            </a:r>
            <a:endParaRPr lang="nb-NO" sz="18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2371995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b="1" dirty="0" smtClean="0"/>
              <a:t/>
            </a:r>
            <a:br>
              <a:rPr lang="nb-NO" sz="4000" b="1" dirty="0" smtClean="0"/>
            </a:br>
            <a:r>
              <a:rPr lang="nb-NO" sz="3200" b="1" dirty="0" smtClean="0"/>
              <a:t/>
            </a:r>
            <a:br>
              <a:rPr lang="nb-NO" sz="3200" b="1" dirty="0" smtClean="0"/>
            </a:br>
            <a:r>
              <a:rPr lang="nb-NO" sz="3200" b="1" dirty="0" smtClean="0"/>
              <a:t> HVA? </a:t>
            </a:r>
            <a:br>
              <a:rPr lang="nb-NO" sz="3200" b="1" dirty="0" smtClean="0"/>
            </a:br>
            <a:endParaRPr lang="en-US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nb-NO" sz="2000" dirty="0" smtClean="0"/>
          </a:p>
          <a:p>
            <a:pPr eaLnBrk="1" hangingPunct="1"/>
            <a:r>
              <a:rPr lang="nb-NO" b="1" dirty="0" smtClean="0"/>
              <a:t>Studere språk, </a:t>
            </a:r>
          </a:p>
          <a:p>
            <a:pPr eaLnBrk="1" hangingPunct="1"/>
            <a:r>
              <a:rPr lang="nb-NO" b="1" dirty="0" smtClean="0"/>
              <a:t>Litteratur, </a:t>
            </a:r>
          </a:p>
          <a:p>
            <a:pPr eaLnBrk="1" hangingPunct="1"/>
            <a:r>
              <a:rPr lang="nb-NO" b="1" dirty="0" smtClean="0"/>
              <a:t>Kultur</a:t>
            </a:r>
            <a:br>
              <a:rPr lang="nb-NO" b="1" dirty="0" smtClean="0"/>
            </a:br>
            <a:endParaRPr lang="nb-NO" b="1" dirty="0" smtClean="0"/>
          </a:p>
          <a:p>
            <a:pPr eaLnBrk="1" hangingPunct="1">
              <a:buFontTx/>
              <a:buNone/>
            </a:pPr>
            <a:r>
              <a:rPr lang="nb-NO" b="1" dirty="0" smtClean="0"/>
              <a:t> og/eller </a:t>
            </a:r>
          </a:p>
          <a:p>
            <a:pPr eaLnBrk="1" hangingPunct="1">
              <a:buFontTx/>
              <a:buNone/>
            </a:pPr>
            <a:endParaRPr lang="nb-NO" b="1" dirty="0" smtClean="0"/>
          </a:p>
          <a:p>
            <a:r>
              <a:rPr lang="nb-NO" b="1" dirty="0" smtClean="0"/>
              <a:t>Valgfrie emner i 80-gruppa</a:t>
            </a:r>
          </a:p>
          <a:p>
            <a:pPr eaLnBrk="1" hangingPunct="1"/>
            <a:r>
              <a:rPr lang="nb-NO" b="1" dirty="0" smtClean="0"/>
              <a:t>Frie emner i utlandet</a:t>
            </a:r>
          </a:p>
          <a:p>
            <a:pPr eaLnBrk="1" hangingPunct="1"/>
            <a:r>
              <a:rPr lang="nb-NO" b="1" dirty="0" smtClean="0"/>
              <a:t>Deler av 40-gruppe eller hele 40-gruppa</a:t>
            </a:r>
          </a:p>
          <a:p>
            <a:pPr eaLnBrk="1" hangingPunct="1"/>
            <a:endParaRPr lang="nb-NO" b="1" dirty="0" smtClean="0"/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NÅR I STUDIELØPET?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nb-NO" dirty="0" smtClean="0"/>
              <a:t>Vil variere noe fra en studieretning til en annen – alt fra 3. til 6. semester (helst ikke siste semester av BA-studiet)</a:t>
            </a:r>
          </a:p>
          <a:p>
            <a:pPr eaLnBrk="1" hangingPunct="1">
              <a:buFontTx/>
              <a:buNone/>
            </a:pPr>
            <a:endParaRPr lang="nb-NO" dirty="0" smtClean="0"/>
          </a:p>
          <a:p>
            <a:pPr eaLnBrk="1" hangingPunct="1">
              <a:buFontTx/>
              <a:buNone/>
            </a:pPr>
            <a:r>
              <a:rPr lang="nb-NO" dirty="0" smtClean="0"/>
              <a:t>Eksempel:</a:t>
            </a:r>
          </a:p>
          <a:p>
            <a:pPr eaLnBrk="1" hangingPunct="1"/>
            <a:r>
              <a:rPr lang="nb-NO" dirty="0" smtClean="0">
                <a:hlinkClick r:id="rId2"/>
              </a:rPr>
              <a:t>Engelsk</a:t>
            </a:r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Hvis mulig, legg gjerne opp til å være ute et helt studieår!</a:t>
            </a:r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Kontaktpunkt for avtalene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b-NO" sz="2800" smtClean="0"/>
              <a:t>Avtalene er administrert på ulike nivåer på UiO.</a:t>
            </a:r>
          </a:p>
          <a:p>
            <a:pPr eaLnBrk="1" hangingPunct="1">
              <a:buFontTx/>
              <a:buNone/>
            </a:pPr>
            <a:r>
              <a:rPr lang="nb-NO" sz="2800" smtClean="0">
                <a:hlinkClick r:id="rId2"/>
              </a:rPr>
              <a:t>http://www.uio.no/studier/utland/</a:t>
            </a:r>
            <a:endParaRPr lang="nb-NO" sz="2800" smtClean="0"/>
          </a:p>
          <a:p>
            <a:pPr eaLnBrk="1" hangingPunct="1">
              <a:buFontTx/>
              <a:buNone/>
            </a:pPr>
            <a:endParaRPr lang="nb-NO" sz="2800" smtClean="0"/>
          </a:p>
          <a:p>
            <a:pPr eaLnBrk="1" hangingPunct="1">
              <a:buFontTx/>
              <a:buChar char="-"/>
            </a:pPr>
            <a:r>
              <a:rPr lang="nb-NO" sz="2800" smtClean="0"/>
              <a:t>UiO sentralt</a:t>
            </a:r>
          </a:p>
          <a:p>
            <a:pPr eaLnBrk="1" hangingPunct="1">
              <a:buFontTx/>
              <a:buChar char="-"/>
            </a:pPr>
            <a:r>
              <a:rPr lang="nb-NO" sz="2800" smtClean="0"/>
              <a:t>Fakultet</a:t>
            </a:r>
          </a:p>
          <a:p>
            <a:pPr eaLnBrk="1" hangingPunct="1">
              <a:buFontTx/>
              <a:buChar char="-"/>
            </a:pPr>
            <a:r>
              <a:rPr lang="nb-NO" sz="2800" smtClean="0"/>
              <a:t>Institutt</a:t>
            </a:r>
          </a:p>
          <a:p>
            <a:pPr eaLnBrk="1" hangingPunct="1">
              <a:buFontTx/>
              <a:buChar char="-"/>
            </a:pPr>
            <a:r>
              <a:rPr lang="nb-NO" sz="2800" smtClean="0"/>
              <a:t>På websiden for hver avtale finner du kontaktpunkt for avtalen.</a:t>
            </a:r>
          </a:p>
          <a:p>
            <a:pPr eaLnBrk="1" hangingPunct="1">
              <a:buFontTx/>
              <a:buNone/>
            </a:pPr>
            <a:endParaRPr lang="nb-NO" sz="2800" smtClean="0"/>
          </a:p>
          <a:p>
            <a:pPr eaLnBrk="1" hangingPunct="1"/>
            <a:endParaRPr lang="nb-NO" sz="280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smtClean="0"/>
              <a:t>HVORDAN SØKE?</a:t>
            </a:r>
            <a:endParaRPr lang="en-US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Du søker på </a:t>
            </a:r>
            <a:r>
              <a:rPr lang="nb-NO" dirty="0" err="1" smtClean="0">
                <a:hlinkClick r:id="rId2"/>
              </a:rPr>
              <a:t>Søknadsweb</a:t>
            </a:r>
            <a:r>
              <a:rPr lang="nb-NO" dirty="0" smtClean="0"/>
              <a:t> innen 15. september / 15.februar.</a:t>
            </a:r>
          </a:p>
          <a:p>
            <a:pPr eaLnBrk="1" hangingPunct="1"/>
            <a:endParaRPr lang="nb-NO" dirty="0" smtClean="0"/>
          </a:p>
          <a:p>
            <a:r>
              <a:rPr lang="nb-NO" dirty="0" smtClean="0"/>
              <a:t>Du kan føre opp tre studiesteder blant </a:t>
            </a:r>
            <a:r>
              <a:rPr lang="nb-NO" dirty="0" err="1" smtClean="0"/>
              <a:t>HFs</a:t>
            </a:r>
            <a:r>
              <a:rPr lang="nb-NO" dirty="0" smtClean="0"/>
              <a:t> utvekslingsavtaler.</a:t>
            </a:r>
          </a:p>
          <a:p>
            <a:r>
              <a:rPr lang="nb-NO" dirty="0" smtClean="0"/>
              <a:t>Du kan også søke på utvekslingsavtaler ved andre fakulteter og ved UiO sentralt.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Les mer her: </a:t>
            </a:r>
            <a:r>
              <a:rPr lang="nb-NO" dirty="0">
                <a:hlinkClick r:id="rId3"/>
              </a:rPr>
              <a:t>http://</a:t>
            </a:r>
            <a:r>
              <a:rPr lang="nb-NO" dirty="0" smtClean="0">
                <a:hlinkClick r:id="rId3"/>
              </a:rPr>
              <a:t>www.uio.no/studier/utland/om/soknad/index.html</a:t>
            </a:r>
            <a:endParaRPr lang="nb-NO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dirty="0" smtClean="0"/>
              <a:t>Ulike utvekslingsmuligheter</a:t>
            </a:r>
            <a:endParaRPr lang="en-US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dirty="0" smtClean="0"/>
              <a:t>ERASMUS OG BILATERALE AVTALER</a:t>
            </a:r>
          </a:p>
          <a:p>
            <a:pPr eaLnBrk="1" hangingPunct="1">
              <a:lnSpc>
                <a:spcPct val="90000"/>
              </a:lnSpc>
            </a:pPr>
            <a:r>
              <a:rPr lang="nb-NO" dirty="0" smtClean="0"/>
              <a:t>Andre utvekslingsmuligheter (studiesentre, sommerkurs)</a:t>
            </a:r>
          </a:p>
          <a:p>
            <a:pPr eaLnBrk="1" hangingPunct="1">
              <a:lnSpc>
                <a:spcPct val="90000"/>
              </a:lnSpc>
            </a:pPr>
            <a:endParaRPr lang="nb-NO" dirty="0" smtClean="0"/>
          </a:p>
          <a:p>
            <a:pPr eaLnBrk="1" hangingPunct="1">
              <a:lnSpc>
                <a:spcPct val="90000"/>
              </a:lnSpc>
            </a:pPr>
            <a:r>
              <a:rPr lang="nb-NO" dirty="0" smtClean="0"/>
              <a:t>Bilaterale avtaler - mer generelle og er gode alternativer for studenter som ønsker å kombinere flere fag i utlandet</a:t>
            </a:r>
          </a:p>
          <a:p>
            <a:pPr eaLnBrk="1" hangingPunct="1">
              <a:lnSpc>
                <a:spcPct val="90000"/>
              </a:lnSpc>
            </a:pPr>
            <a:endParaRPr lang="nb-NO" dirty="0" smtClean="0"/>
          </a:p>
          <a:p>
            <a:pPr eaLnBrk="1" hangingPunct="1">
              <a:lnSpc>
                <a:spcPct val="90000"/>
              </a:lnSpc>
            </a:pPr>
            <a:r>
              <a:rPr lang="nb-NO" dirty="0" smtClean="0"/>
              <a:t>Erasmus-avtaler - inngått på fagnivå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Du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også</a:t>
            </a:r>
            <a:r>
              <a:rPr lang="en-US" dirty="0" smtClean="0"/>
              <a:t>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utveksling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et </a:t>
            </a:r>
            <a:r>
              <a:rPr lang="en-US" dirty="0" err="1" smtClean="0"/>
              <a:t>universitet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/>
              <a:t>UiO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 smtClean="0"/>
              <a:t>avtale</a:t>
            </a:r>
            <a:r>
              <a:rPr lang="en-US" dirty="0" smtClean="0"/>
              <a:t> med, men </a:t>
            </a:r>
            <a:r>
              <a:rPr lang="en-US" dirty="0" err="1" smtClean="0"/>
              <a:t>må</a:t>
            </a:r>
            <a:r>
              <a:rPr lang="en-US" dirty="0" smtClean="0"/>
              <a:t> da </a:t>
            </a:r>
            <a:r>
              <a:rPr lang="en-US" dirty="0" err="1" smtClean="0"/>
              <a:t>ordne</a:t>
            </a:r>
            <a:r>
              <a:rPr lang="en-US" dirty="0" smtClean="0"/>
              <a:t> </a:t>
            </a:r>
            <a:r>
              <a:rPr lang="en-US" dirty="0" err="1" smtClean="0"/>
              <a:t>oppholdet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egen</a:t>
            </a:r>
            <a:r>
              <a:rPr lang="en-US" dirty="0" smtClean="0"/>
              <a:t> </a:t>
            </a:r>
            <a:r>
              <a:rPr lang="en-US" dirty="0" err="1" smtClean="0"/>
              <a:t>hånd</a:t>
            </a:r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dirty="0" smtClean="0"/>
              <a:t>Valg av emner</a:t>
            </a:r>
            <a:endParaRPr lang="en-US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b-NO" sz="2800" dirty="0" smtClean="0"/>
          </a:p>
          <a:p>
            <a:pPr>
              <a:buNone/>
            </a:pPr>
            <a:r>
              <a:rPr lang="nb-NO" sz="2800" dirty="0" smtClean="0"/>
              <a:t> - velge emner </a:t>
            </a:r>
            <a:r>
              <a:rPr lang="nb-NO" sz="2800" dirty="0"/>
              <a:t>selv </a:t>
            </a:r>
            <a:r>
              <a:rPr lang="nb-NO" sz="2800" dirty="0" smtClean="0"/>
              <a:t>(du </a:t>
            </a:r>
            <a:r>
              <a:rPr lang="nb-NO" sz="2800" dirty="0"/>
              <a:t>vil finne emner som ikke tilbys ved </a:t>
            </a:r>
            <a:r>
              <a:rPr lang="nb-NO" sz="2800" dirty="0" smtClean="0"/>
              <a:t>UiO)</a:t>
            </a:r>
            <a:endParaRPr lang="en-US" sz="2800" dirty="0"/>
          </a:p>
          <a:p>
            <a:pPr eaLnBrk="1" hangingPunct="1">
              <a:buFontTx/>
              <a:buNone/>
            </a:pPr>
            <a:endParaRPr lang="nb-NO" sz="2800" dirty="0" smtClean="0"/>
          </a:p>
          <a:p>
            <a:pPr eaLnBrk="1" hangingPunct="1">
              <a:buFontTx/>
              <a:buNone/>
            </a:pPr>
            <a:endParaRPr lang="nb-NO" sz="2800" dirty="0" smtClean="0"/>
          </a:p>
          <a:p>
            <a:pPr eaLnBrk="1" hangingPunct="1">
              <a:buFontTx/>
              <a:buChar char="-"/>
            </a:pPr>
            <a:r>
              <a:rPr lang="nb-NO" sz="2800" dirty="0" smtClean="0"/>
              <a:t>krevende å finne fram på nettsidene til utenlandske universiteter. Sjekk lenkene på våre avtalesider!</a:t>
            </a:r>
          </a:p>
          <a:p>
            <a:pPr eaLnBrk="1" hangingPunct="1">
              <a:buFontTx/>
              <a:buChar char="-"/>
            </a:pPr>
            <a:endParaRPr lang="nb-NO" sz="2800" dirty="0" smtClean="0"/>
          </a:p>
          <a:p>
            <a:pPr eaLnBrk="1" hangingPunct="1">
              <a:buFontTx/>
              <a:buChar char="-"/>
            </a:pPr>
            <a:r>
              <a:rPr lang="nb-NO" sz="2800" dirty="0" smtClean="0"/>
              <a:t>Trenger du hjelp, kan vi hjelpe deg!</a:t>
            </a:r>
          </a:p>
          <a:p>
            <a:pPr eaLnBrk="1" hangingPunct="1">
              <a:buFontTx/>
              <a:buChar char="-"/>
            </a:pPr>
            <a:endParaRPr lang="en-US" sz="2800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Innpasning / godkjenning av emnene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</a:pPr>
            <a:r>
              <a:rPr lang="nb-NO" sz="2400" dirty="0" smtClean="0"/>
              <a:t>Følg våre anbefalinger om anbefalt studiesemester i utlandet og universitet tilpasset ditt studieprogram og din studieretning.</a:t>
            </a:r>
          </a:p>
          <a:p>
            <a:pPr eaLnBrk="1" hangingPunct="1">
              <a:lnSpc>
                <a:spcPct val="80000"/>
              </a:lnSpc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</a:pPr>
            <a:endParaRPr lang="nb-NO" sz="2400" dirty="0" smtClean="0"/>
          </a:p>
          <a:p>
            <a:pPr eaLnBrk="1" hangingPunct="1">
              <a:lnSpc>
                <a:spcPct val="80000"/>
              </a:lnSpc>
            </a:pPr>
            <a:r>
              <a:rPr lang="nb-NO" sz="2400" dirty="0" smtClean="0"/>
              <a:t>Da vil du være garantert å finne emner som kan innpasses i ditt </a:t>
            </a:r>
            <a:r>
              <a:rPr lang="nb-NO" sz="2400" dirty="0" err="1" smtClean="0"/>
              <a:t>studieløp</a:t>
            </a:r>
            <a:r>
              <a:rPr lang="nb-NO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nb-NO" sz="2400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2266</TotalTime>
  <Words>621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Oriel</vt:lpstr>
      <vt:lpstr>UTENLANDSOPPHOLD i løpet av studiet</vt:lpstr>
      <vt:lpstr>HVORFOR?</vt:lpstr>
      <vt:lpstr>   HVA?  </vt:lpstr>
      <vt:lpstr>NÅR I STUDIELØPET?</vt:lpstr>
      <vt:lpstr>Kontaktpunkt for avtalene</vt:lpstr>
      <vt:lpstr>HVORDAN SØKE?</vt:lpstr>
      <vt:lpstr>Ulike utvekslingsmuligheter</vt:lpstr>
      <vt:lpstr>Valg av emner</vt:lpstr>
      <vt:lpstr>Innpasning / godkjenning av emnene</vt:lpstr>
      <vt:lpstr>STIPEND </vt:lpstr>
      <vt:lpstr>Språkkrav</vt:lpstr>
      <vt:lpstr>Anbefalte studiesteder</vt:lpstr>
      <vt:lpstr>PowerPoint Presentation</vt:lpstr>
      <vt:lpstr>PowerPoint Presentation</vt:lpstr>
      <vt:lpstr>PowerPoint Presentation</vt:lpstr>
      <vt:lpstr>PowerPoint Presentation</vt:lpstr>
      <vt:lpstr> Andre utvekslingsmuligheter </vt:lpstr>
      <vt:lpstr>Roma </vt:lpstr>
      <vt:lpstr>York </vt:lpstr>
      <vt:lpstr>MER INFORMASJON?</vt:lpstr>
    </vt:vector>
  </TitlesOfParts>
  <Company>UiO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UTENLANDSOPPHOLD FOR STUDENTER PÅ LITTERATURPROGRAMMET</dc:title>
  <dc:creator>lilarsen</dc:creator>
  <cp:lastModifiedBy>Maria Øderud Danielsen</cp:lastModifiedBy>
  <cp:revision>220</cp:revision>
  <dcterms:created xsi:type="dcterms:W3CDTF">2008-08-21T18:23:32Z</dcterms:created>
  <dcterms:modified xsi:type="dcterms:W3CDTF">2021-08-31T11:12:35Z</dcterms:modified>
</cp:coreProperties>
</file>