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2" r:id="rId5"/>
    <p:sldId id="263" r:id="rId6"/>
    <p:sldId id="264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D72CD-2520-4FC8-AA8D-43BCED521D50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817C6-2EC5-4728-A9EC-2173C326A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666">
              <a:defRPr/>
            </a:pPr>
            <a:endParaRPr lang="nb-NO" sz="1400" b="1" baseline="0" dirty="0" smtClean="0"/>
          </a:p>
          <a:p>
            <a:pPr marL="285750" indent="-285750" defTabSz="955666">
              <a:buFontTx/>
              <a:buChar char="-"/>
              <a:defRPr/>
            </a:pPr>
            <a:endParaRPr lang="nb-NO" sz="1400" b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0C788-C390-4EC0-8EEB-A2BAA27F393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13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Jemima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E955C-AF76-470E-80B3-A83C606EA5A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4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E955C-AF76-470E-80B3-A83C606EA5A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1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Jemima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E955C-AF76-470E-80B3-A83C606EA5A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6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Jemima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E955C-AF76-470E-80B3-A83C606EA5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19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Jemima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E955C-AF76-470E-80B3-A83C606EA5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03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Jemima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E955C-AF76-470E-80B3-A83C606EA5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1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Jemima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E955C-AF76-470E-80B3-A83C606EA5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4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A28A-CE89-4C24-BA9A-BB1CA2444981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74A-E026-496F-B5F2-03244741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3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A28A-CE89-4C24-BA9A-BB1CA2444981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74A-E026-496F-B5F2-03244741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6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A28A-CE89-4C24-BA9A-BB1CA2444981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74A-E026-496F-B5F2-03244741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62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117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A28A-CE89-4C24-BA9A-BB1CA2444981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74A-E026-496F-B5F2-03244741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A28A-CE89-4C24-BA9A-BB1CA2444981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74A-E026-496F-B5F2-03244741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4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A28A-CE89-4C24-BA9A-BB1CA2444981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74A-E026-496F-B5F2-03244741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A28A-CE89-4C24-BA9A-BB1CA2444981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74A-E026-496F-B5F2-03244741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A28A-CE89-4C24-BA9A-BB1CA2444981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74A-E026-496F-B5F2-03244741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A28A-CE89-4C24-BA9A-BB1CA2444981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74A-E026-496F-B5F2-03244741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2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A28A-CE89-4C24-BA9A-BB1CA2444981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74A-E026-496F-B5F2-03244741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A28A-CE89-4C24-BA9A-BB1CA2444981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574A-E026-496F-B5F2-03244741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7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A28A-CE89-4C24-BA9A-BB1CA2444981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574A-E026-496F-B5F2-032447416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uio.no/english/studies/programmes/human-geography-master/structur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576" r="7576"/>
          <a:stretch>
            <a:fillRect/>
          </a:stretch>
        </p:blipFill>
        <p:spPr>
          <a:xfrm>
            <a:off x="2135560" y="329269"/>
            <a:ext cx="8136904" cy="6102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2840" y="332657"/>
            <a:ext cx="7434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samfunnsgeografi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9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noProof="0" dirty="0" err="1" smtClean="0">
                <a:latin typeface="+mn-lt"/>
                <a:cs typeface="Times New Roman" panose="02020603050405020304" pitchFamily="18" charset="0"/>
              </a:rPr>
              <a:t>Samfunnsgeografisk</a:t>
            </a:r>
            <a:r>
              <a:rPr lang="en-GB" noProof="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noProof="0" dirty="0" err="1" smtClean="0">
                <a:latin typeface="+mn-lt"/>
                <a:cs typeface="Times New Roman" panose="02020603050405020304" pitchFamily="18" charset="0"/>
              </a:rPr>
              <a:t>tilnærming</a:t>
            </a:r>
            <a:endParaRPr lang="en-GB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320"/>
            <a:ext cx="10693400" cy="47650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2000" dirty="0"/>
              <a:t>Samfunnsgeografiske tilnærming betyr fokus på…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000" dirty="0" smtClean="0"/>
              <a:t>steder og forskjeller mellom ulike steder – geografisk ulikhet.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000" dirty="0" smtClean="0"/>
              <a:t>mennesker </a:t>
            </a:r>
            <a:r>
              <a:rPr lang="nb-NO" sz="2000" dirty="0"/>
              <a:t>og samfunnsrelasjoner i forhold til sine omgivelser, både fysiske og strukturelle</a:t>
            </a:r>
            <a:r>
              <a:rPr lang="nb-NO" sz="2000" dirty="0" smtClean="0"/>
              <a:t>.</a:t>
            </a:r>
            <a:endParaRPr lang="nb-NO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2000" dirty="0" smtClean="0"/>
              <a:t>å se sammenhengen mellom menneskers handlinger og levekår på ulike nivåer, fra lokalt til  globalt.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000" dirty="0" smtClean="0"/>
              <a:t>å forstå innvirkning av endringer og prosesser på ulike nivåer.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Spesielt aktuelt for studier av…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000" dirty="0"/>
              <a:t>Klimaendringer og det grønne </a:t>
            </a:r>
            <a:r>
              <a:rPr lang="nb-NO" sz="2000" dirty="0" smtClean="0"/>
              <a:t>skiftet</a:t>
            </a:r>
            <a:endParaRPr lang="nb-NO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2000" dirty="0"/>
              <a:t>By- og regional 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000" dirty="0"/>
              <a:t>Globalisering, produksjonsnettverk og verdikjeder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000" dirty="0"/>
              <a:t>Sør i et globalt perspektiv: demokrati, produksjon, bærekraft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sz="2000" dirty="0"/>
          </a:p>
          <a:p>
            <a:pPr>
              <a:buFont typeface="Wingdings" panose="05000000000000000000" pitchFamily="2" charset="2"/>
              <a:buChar char="§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178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350" y="794296"/>
            <a:ext cx="7696200" cy="1626592"/>
          </a:xfrm>
        </p:spPr>
        <p:txBody>
          <a:bodyPr/>
          <a:lstStyle/>
          <a:p>
            <a:pPr algn="l"/>
            <a:r>
              <a:rPr lang="nb-NO" dirty="0" smtClean="0">
                <a:latin typeface="+mn-lt"/>
                <a:cs typeface="Times New Roman" panose="02020603050405020304" pitchFamily="18" charset="0"/>
              </a:rPr>
              <a:t>HGO in </a:t>
            </a:r>
            <a:r>
              <a:rPr lang="nb-NO" dirty="0" err="1" smtClean="0">
                <a:latin typeface="+mn-lt"/>
                <a:cs typeface="Times New Roman" panose="02020603050405020304" pitchFamily="18" charset="0"/>
              </a:rPr>
              <a:t>brief</a:t>
            </a:r>
            <a:endParaRPr lang="nb-NO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3" y="548680"/>
            <a:ext cx="2503741" cy="1626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7068" y="2420888"/>
            <a:ext cx="10657840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cs typeface="Times New Roman" panose="02020603050405020304" pitchFamily="18" charset="0"/>
              </a:rPr>
              <a:t>New MA </a:t>
            </a:r>
            <a:r>
              <a:rPr lang="nb-NO" sz="2400" dirty="0" err="1">
                <a:cs typeface="Times New Roman" panose="02020603050405020304" pitchFamily="18" charset="0"/>
              </a:rPr>
              <a:t>programme</a:t>
            </a:r>
            <a:r>
              <a:rPr lang="nb-NO" sz="2400" dirty="0">
                <a:cs typeface="Times New Roman" panose="02020603050405020304" pitchFamily="18" charset="0"/>
              </a:rPr>
              <a:t> from Autumn 2017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 err="1">
                <a:cs typeface="Times New Roman" panose="02020603050405020304" pitchFamily="18" charset="0"/>
              </a:rPr>
              <a:t>Both</a:t>
            </a:r>
            <a:r>
              <a:rPr lang="nb-NO" sz="2400" dirty="0">
                <a:cs typeface="Times New Roman" panose="02020603050405020304" pitchFamily="18" charset="0"/>
              </a:rPr>
              <a:t> Norwegian and </a:t>
            </a:r>
            <a:r>
              <a:rPr lang="nb-NO" sz="2400" dirty="0" err="1">
                <a:cs typeface="Times New Roman" panose="02020603050405020304" pitchFamily="18" charset="0"/>
              </a:rPr>
              <a:t>international</a:t>
            </a:r>
            <a:r>
              <a:rPr lang="nb-NO" sz="2400" dirty="0">
                <a:cs typeface="Times New Roman" panose="02020603050405020304" pitchFamily="18" charset="0"/>
              </a:rPr>
              <a:t> </a:t>
            </a:r>
            <a:r>
              <a:rPr lang="nb-NO" sz="2400" dirty="0" smtClean="0">
                <a:cs typeface="Times New Roman" panose="02020603050405020304" pitchFamily="18" charset="0"/>
              </a:rPr>
              <a:t>students; English </a:t>
            </a:r>
            <a:r>
              <a:rPr lang="nb-NO" sz="2400" dirty="0">
                <a:cs typeface="Times New Roman" panose="02020603050405020304" pitchFamily="18" charset="0"/>
              </a:rPr>
              <a:t>as </a:t>
            </a:r>
            <a:r>
              <a:rPr lang="nb-NO" sz="2400" dirty="0" err="1">
                <a:cs typeface="Times New Roman" panose="02020603050405020304" pitchFamily="18" charset="0"/>
              </a:rPr>
              <a:t>working</a:t>
            </a:r>
            <a:r>
              <a:rPr lang="nb-NO" sz="2400" dirty="0">
                <a:cs typeface="Times New Roman" panose="02020603050405020304" pitchFamily="18" charset="0"/>
              </a:rPr>
              <a:t> </a:t>
            </a:r>
            <a:r>
              <a:rPr lang="nb-NO" sz="2400" dirty="0" err="1">
                <a:cs typeface="Times New Roman" panose="02020603050405020304" pitchFamily="18" charset="0"/>
              </a:rPr>
              <a:t>language</a:t>
            </a:r>
            <a:endParaRPr lang="nb-NO" sz="2400" dirty="0"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 smtClean="0">
                <a:cs typeface="Times New Roman" panose="02020603050405020304" pitchFamily="18" charset="0"/>
              </a:rPr>
              <a:t>Students </a:t>
            </a:r>
            <a:r>
              <a:rPr lang="nb-NO" sz="2400" dirty="0" err="1" smtClean="0">
                <a:cs typeface="Times New Roman" panose="02020603050405020304" pitchFamily="18" charset="0"/>
              </a:rPr>
              <a:t>can</a:t>
            </a:r>
            <a:r>
              <a:rPr lang="nb-NO" sz="2400" dirty="0" smtClean="0">
                <a:cs typeface="Times New Roman" panose="02020603050405020304" pitchFamily="18" charset="0"/>
              </a:rPr>
              <a:t> </a:t>
            </a:r>
            <a:r>
              <a:rPr lang="nb-NO" sz="2400" dirty="0" err="1" smtClean="0">
                <a:cs typeface="Times New Roman" panose="02020603050405020304" pitchFamily="18" charset="0"/>
              </a:rPr>
              <a:t>choose</a:t>
            </a:r>
            <a:r>
              <a:rPr lang="nb-NO" sz="2400" dirty="0" smtClean="0">
                <a:cs typeface="Times New Roman" panose="02020603050405020304" pitchFamily="18" charset="0"/>
              </a:rPr>
              <a:t> </a:t>
            </a:r>
            <a:r>
              <a:rPr lang="nb-NO" sz="2400" dirty="0" err="1">
                <a:cs typeface="Times New Roman" panose="02020603050405020304" pitchFamily="18" charset="0"/>
              </a:rPr>
              <a:t>between</a:t>
            </a:r>
            <a:r>
              <a:rPr lang="nb-NO" sz="2400" dirty="0">
                <a:cs typeface="Times New Roman" panose="02020603050405020304" pitchFamily="18" charset="0"/>
              </a:rPr>
              <a:t> </a:t>
            </a:r>
            <a:r>
              <a:rPr lang="nb-NO" sz="2400" b="1" dirty="0">
                <a:cs typeface="Times New Roman" panose="02020603050405020304" pitchFamily="18" charset="0"/>
                <a:hlinkClick r:id="rId4"/>
              </a:rPr>
              <a:t>General Human </a:t>
            </a:r>
            <a:r>
              <a:rPr lang="nb-NO" sz="2400" b="1" dirty="0" err="1">
                <a:cs typeface="Times New Roman" panose="02020603050405020304" pitchFamily="18" charset="0"/>
                <a:hlinkClick r:id="rId4"/>
              </a:rPr>
              <a:t>Geography</a:t>
            </a:r>
            <a:r>
              <a:rPr lang="nb-NO" sz="2400" b="1" dirty="0"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or one of four thematic </a:t>
            </a:r>
            <a:r>
              <a:rPr lang="en-US" sz="2400" dirty="0" smtClean="0">
                <a:cs typeface="Times New Roman" panose="02020603050405020304" pitchFamily="18" charset="0"/>
              </a:rPr>
              <a:t>specializations: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Urban Studies and Planning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Climate Change Adaptation and Social Transformations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Development and Politics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Economic and </a:t>
            </a:r>
            <a:r>
              <a:rPr lang="en-US" sz="2400" dirty="0" err="1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Labour</a:t>
            </a:r>
            <a:r>
              <a:rPr lang="en-US" sz="2400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Geography</a:t>
            </a:r>
          </a:p>
          <a:p>
            <a:endParaRPr lang="en-US" sz="2000" b="1" dirty="0" smtClean="0"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61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noProof="0" dirty="0" smtClean="0">
                <a:latin typeface="+mn-lt"/>
                <a:cs typeface="Times New Roman" panose="02020603050405020304" pitchFamily="18" charset="0"/>
              </a:rPr>
              <a:t>Method &amp; methodology courses</a:t>
            </a:r>
            <a:endParaRPr lang="en-GB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16" y="1772816"/>
            <a:ext cx="7696200" cy="425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year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HGO4011 – Philosophy and methodology of human geography</a:t>
            </a:r>
          </a:p>
          <a:p>
            <a:pPr marL="0" indent="0">
              <a:buNone/>
            </a:pPr>
            <a:r>
              <a:rPr lang="en-US" dirty="0"/>
              <a:t>HGO4010 – Qualitative method </a:t>
            </a:r>
          </a:p>
          <a:p>
            <a:pPr marL="0" indent="0">
              <a:buNone/>
            </a:pPr>
            <a:r>
              <a:rPr lang="en-US" dirty="0"/>
              <a:t>HGO4940 – Geographic Information Systems </a:t>
            </a:r>
            <a:r>
              <a:rPr lang="en-US" dirty="0" smtClean="0"/>
              <a:t>- 	   		Advanced </a:t>
            </a:r>
            <a:r>
              <a:rPr lang="en-US" dirty="0"/>
              <a:t>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8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noProof="0" dirty="0" smtClean="0">
                <a:latin typeface="+mn-lt"/>
                <a:cs typeface="Times New Roman" panose="02020603050405020304" pitchFamily="18" charset="0"/>
              </a:rPr>
              <a:t>Specialisation courses</a:t>
            </a:r>
            <a:endParaRPr lang="en-GB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484784"/>
            <a:ext cx="8147248" cy="4611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Urban studies and Planning</a:t>
            </a:r>
          </a:p>
          <a:p>
            <a:pPr marL="0" indent="0">
              <a:buNone/>
            </a:pPr>
            <a:r>
              <a:rPr lang="en-US" sz="2000" dirty="0"/>
              <a:t>HGO4201 – Urban geographical theory</a:t>
            </a:r>
          </a:p>
          <a:p>
            <a:pPr marL="0" indent="0">
              <a:buNone/>
            </a:pPr>
            <a:r>
              <a:rPr lang="en-US" sz="2000" dirty="0"/>
              <a:t>HGO4202 – Urbanism - urban policies and planning</a:t>
            </a:r>
          </a:p>
          <a:p>
            <a:pPr marL="0" indent="0">
              <a:buNone/>
            </a:pPr>
            <a:r>
              <a:rPr lang="en-US" sz="2000" dirty="0"/>
              <a:t>HGO4203 – Sustainable urban transformations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</a:rPr>
              <a:t>Climate Change Adaptation and Social Transformations</a:t>
            </a:r>
          </a:p>
          <a:p>
            <a:pPr marL="0" indent="0">
              <a:buNone/>
            </a:pPr>
            <a:r>
              <a:rPr lang="en-US" sz="2000" dirty="0"/>
              <a:t>HGO4301 – The social dimensions of climate change</a:t>
            </a:r>
          </a:p>
          <a:p>
            <a:pPr marL="0" indent="0">
              <a:buNone/>
            </a:pPr>
            <a:r>
              <a:rPr lang="en-US" sz="2000" dirty="0"/>
              <a:t>HGO4302 – Transformations to Sustainability </a:t>
            </a:r>
          </a:p>
          <a:p>
            <a:pPr marL="0" indent="0">
              <a:buNone/>
            </a:pPr>
            <a:r>
              <a:rPr lang="en-US" sz="2000" dirty="0"/>
              <a:t>HGO4601 – Economic geography: Institutions, evolution and sustainability transitions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78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noProof="0" dirty="0" smtClean="0">
                <a:latin typeface="+mn-lt"/>
                <a:cs typeface="Times New Roman" panose="02020603050405020304" pitchFamily="18" charset="0"/>
              </a:rPr>
              <a:t>Specialisation courses</a:t>
            </a:r>
            <a:endParaRPr lang="en-GB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1484784"/>
            <a:ext cx="7931224" cy="4611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Development and Politics</a:t>
            </a:r>
          </a:p>
          <a:p>
            <a:pPr marL="0" indent="0">
              <a:buNone/>
            </a:pPr>
            <a:r>
              <a:rPr lang="en-US" sz="2000" dirty="0"/>
              <a:t>HGO4401 – Democratization and civil society in developing countries</a:t>
            </a:r>
          </a:p>
          <a:p>
            <a:pPr marL="0" indent="0">
              <a:buNone/>
            </a:pPr>
            <a:r>
              <a:rPr lang="en-US" sz="2000" dirty="0"/>
              <a:t>HGO4501 – Development</a:t>
            </a:r>
          </a:p>
          <a:p>
            <a:pPr marL="0" indent="0">
              <a:buNone/>
            </a:pPr>
            <a:r>
              <a:rPr lang="en-US" sz="2000" dirty="0"/>
              <a:t>HGO4605 – Transformations in the global economy: value chains and production networks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Economic and </a:t>
            </a:r>
            <a:r>
              <a:rPr lang="en-US" sz="2000" b="1" dirty="0" err="1">
                <a:solidFill>
                  <a:srgbClr val="7030A0"/>
                </a:solidFill>
              </a:rPr>
              <a:t>Labour</a:t>
            </a:r>
            <a:r>
              <a:rPr lang="en-US" sz="2000" b="1" dirty="0">
                <a:solidFill>
                  <a:srgbClr val="7030A0"/>
                </a:solidFill>
              </a:rPr>
              <a:t> Geography</a:t>
            </a:r>
          </a:p>
          <a:p>
            <a:pPr marL="0" indent="0">
              <a:buNone/>
            </a:pPr>
            <a:r>
              <a:rPr lang="en-US" sz="2000" dirty="0"/>
              <a:t>HGO4601 – Economic geography: Institutions, evolution and sustainability transitions</a:t>
            </a:r>
          </a:p>
          <a:p>
            <a:pPr marL="0" indent="0">
              <a:buNone/>
            </a:pPr>
            <a:r>
              <a:rPr lang="en-US" sz="2000" dirty="0"/>
              <a:t>HGO4604 – </a:t>
            </a:r>
            <a:r>
              <a:rPr lang="en-US" sz="2000" dirty="0" err="1"/>
              <a:t>Labour</a:t>
            </a:r>
            <a:r>
              <a:rPr lang="en-US" sz="2000" dirty="0"/>
              <a:t> geographies (new title: “The futures of work”)</a:t>
            </a:r>
          </a:p>
          <a:p>
            <a:pPr marL="0" indent="0">
              <a:buNone/>
            </a:pPr>
            <a:r>
              <a:rPr lang="en-US" sz="2000" dirty="0"/>
              <a:t>HGO4605 – Transformations in the global economy: value chains and production networks</a:t>
            </a:r>
            <a:endParaRPr lang="en-GB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09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latin typeface="+mn-lt"/>
                <a:cs typeface="Times New Roman" panose="02020603050405020304" pitchFamily="18" charset="0"/>
              </a:rPr>
              <a:t>Planned courses spring 2021</a:t>
            </a:r>
            <a:endParaRPr lang="en-GB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981200"/>
            <a:ext cx="8638674" cy="3968080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cs typeface="Times New Roman" panose="02020603050405020304" pitchFamily="18" charset="0"/>
              </a:rPr>
              <a:t>HGO4010 - Qualitative method </a:t>
            </a:r>
            <a:r>
              <a:rPr lang="en-GB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endParaRPr lang="en-GB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cs typeface="Times New Roman" panose="02020603050405020304" pitchFamily="18" charset="0"/>
              </a:rPr>
              <a:t>HGO4940 </a:t>
            </a:r>
            <a:r>
              <a:rPr lang="en-GB" sz="2400" dirty="0">
                <a:cs typeface="Times New Roman" panose="02020603050405020304" pitchFamily="18" charset="0"/>
              </a:rPr>
              <a:t>- Geographic Information Systems </a:t>
            </a:r>
            <a:r>
              <a:rPr lang="en-GB" sz="2400" dirty="0" smtClean="0">
                <a:cs typeface="Times New Roman" panose="02020603050405020304" pitchFamily="18" charset="0"/>
              </a:rPr>
              <a:t>- Advanced course </a:t>
            </a:r>
            <a:r>
              <a:rPr lang="en-GB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endParaRPr lang="en-GB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cs typeface="Times New Roman" panose="02020603050405020304" pitchFamily="18" charset="0"/>
              </a:rPr>
              <a:t>HGO4203 </a:t>
            </a:r>
            <a:r>
              <a:rPr lang="nb-NO" sz="2400" dirty="0">
                <a:cs typeface="Times New Roman" panose="02020603050405020304" pitchFamily="18" charset="0"/>
              </a:rPr>
              <a:t>– </a:t>
            </a:r>
            <a:r>
              <a:rPr lang="nb-NO" sz="2400" dirty="0" err="1" smtClean="0">
                <a:cs typeface="Times New Roman" panose="02020603050405020304" pitchFamily="18" charset="0"/>
              </a:rPr>
              <a:t>Sustainable</a:t>
            </a:r>
            <a:r>
              <a:rPr lang="nb-NO" sz="2400" dirty="0" smtClean="0">
                <a:cs typeface="Times New Roman" panose="02020603050405020304" pitchFamily="18" charset="0"/>
              </a:rPr>
              <a:t> urban </a:t>
            </a:r>
            <a:r>
              <a:rPr lang="nb-NO" sz="2400" dirty="0" err="1" smtClean="0">
                <a:cs typeface="Times New Roman" panose="02020603050405020304" pitchFamily="18" charset="0"/>
              </a:rPr>
              <a:t>transformations</a:t>
            </a:r>
            <a:r>
              <a:rPr lang="nb-NO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GB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(internship kun HGO)</a:t>
            </a:r>
            <a:endParaRPr lang="nb-NO" sz="2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cs typeface="Times New Roman" panose="02020603050405020304" pitchFamily="18" charset="0"/>
              </a:rPr>
              <a:t>HGO4501 – Development</a:t>
            </a:r>
            <a:endParaRPr lang="nb-NO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noProof="0" dirty="0" smtClean="0">
              <a:latin typeface="+mn-lt"/>
            </a:endParaRPr>
          </a:p>
          <a:p>
            <a:pPr marL="0" indent="0">
              <a:buNone/>
            </a:pPr>
            <a:endParaRPr lang="en-GB" sz="3200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 New Roman" panose="02020603050405020304" pitchFamily="18" charset="0"/>
              </a:rPr>
              <a:t>Planned courses autumn 2021</a:t>
            </a:r>
            <a:endParaRPr lang="en-GB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844824"/>
            <a:ext cx="7696200" cy="4251176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 smtClean="0">
                <a:latin typeface="+mn-lt"/>
                <a:cs typeface="Times New Roman" panose="02020603050405020304" pitchFamily="18" charset="0"/>
              </a:rPr>
              <a:t>Mandatory course: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HGO4011 - Philosophy and methodology of human </a:t>
            </a:r>
            <a:r>
              <a:rPr lang="en-GB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geography</a:t>
            </a:r>
            <a:endParaRPr lang="en-GB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noProof="0" dirty="0" smtClean="0">
                <a:latin typeface="+mn-lt"/>
                <a:cs typeface="Times New Roman" panose="02020603050405020304" pitchFamily="18" charset="0"/>
              </a:rPr>
              <a:t>Elective or specialization courses: </a:t>
            </a:r>
          </a:p>
          <a:p>
            <a:pPr marL="0" indent="0">
              <a:buNone/>
            </a:pPr>
            <a:r>
              <a:rPr lang="en-GB" sz="2000" dirty="0">
                <a:cs typeface="Times New Roman" panose="02020603050405020304" pitchFamily="18" charset="0"/>
              </a:rPr>
              <a:t>HGO4201 – Urban geographical theory</a:t>
            </a:r>
          </a:p>
          <a:p>
            <a:pPr marL="0" indent="0">
              <a:buNone/>
            </a:pPr>
            <a:r>
              <a:rPr lang="en-US" sz="2000" dirty="0">
                <a:cs typeface="Times New Roman" panose="02020603050405020304" pitchFamily="18" charset="0"/>
              </a:rPr>
              <a:t>HGO4301 – The social dimensions of climate change</a:t>
            </a:r>
          </a:p>
          <a:p>
            <a:pPr marL="0" indent="0">
              <a:buNone/>
            </a:pPr>
            <a:r>
              <a:rPr lang="en-US" sz="2000" dirty="0">
                <a:cs typeface="Times New Roman" panose="02020603050405020304" pitchFamily="18" charset="0"/>
              </a:rPr>
              <a:t>HGO4401 – Democratization and civil society in developing </a:t>
            </a:r>
            <a:r>
              <a:rPr lang="en-US" sz="2000" dirty="0" smtClean="0">
                <a:cs typeface="Times New Roman" panose="02020603050405020304" pitchFamily="18" charset="0"/>
              </a:rPr>
              <a:t>countries</a:t>
            </a:r>
            <a:r>
              <a:rPr lang="en-GB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*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cs typeface="Times New Roman" panose="02020603050405020304" pitchFamily="18" charset="0"/>
              </a:rPr>
              <a:t>HGO4601 – Economic geography: Institutions, evolution and sustainability transitions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824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Fremgangsmåte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For </a:t>
            </a:r>
            <a:r>
              <a:rPr lang="nb-NO" dirty="0"/>
              <a:t>å få plass på HGO-emner må studentene søke om </a:t>
            </a:r>
            <a:r>
              <a:rPr lang="nb-NO" dirty="0" smtClean="0"/>
              <a:t>plass, fremgangsmåte finnes på emnesidene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pPr lvl="1"/>
            <a:r>
              <a:rPr lang="nb-NO" dirty="0" smtClean="0"/>
              <a:t>Mao: ingen tilgang </a:t>
            </a:r>
            <a:r>
              <a:rPr lang="nb-NO" dirty="0"/>
              <a:t>gjennom </a:t>
            </a:r>
            <a:r>
              <a:rPr lang="nb-NO" dirty="0" err="1"/>
              <a:t>studentweb</a:t>
            </a:r>
            <a:r>
              <a:rPr lang="nb-NO" dirty="0" smtClean="0"/>
              <a:t>.</a:t>
            </a:r>
            <a:r>
              <a:rPr lang="nb-NO" dirty="0"/>
              <a:t> </a:t>
            </a:r>
            <a:endParaRPr lang="nb-NO" dirty="0" smtClean="0"/>
          </a:p>
          <a:p>
            <a:pPr lvl="1"/>
            <a:r>
              <a:rPr lang="nb-NO" dirty="0" smtClean="0"/>
              <a:t>Sjekk forkunnskapskrav.</a:t>
            </a:r>
          </a:p>
          <a:p>
            <a:pPr lvl="1"/>
            <a:r>
              <a:rPr lang="nb-NO" dirty="0" smtClean="0"/>
              <a:t>Noen emner fylles opp veldig raskt.</a:t>
            </a:r>
            <a:endParaRPr lang="nb-NO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438</Words>
  <Application>Microsoft Office PowerPoint</Application>
  <PresentationFormat>Widescreen</PresentationFormat>
  <Paragraphs>87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Samfunnsgeografisk tilnærming</vt:lpstr>
      <vt:lpstr>HGO in brief</vt:lpstr>
      <vt:lpstr>Method &amp; methodology courses</vt:lpstr>
      <vt:lpstr>Specialisation courses</vt:lpstr>
      <vt:lpstr>Specialisation courses</vt:lpstr>
      <vt:lpstr>Planned courses spring 2021</vt:lpstr>
      <vt:lpstr>Planned courses autumn 2021</vt:lpstr>
      <vt:lpstr>Fremgangsmåte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Jemima Garcia-Godos</dc:creator>
  <cp:lastModifiedBy>Jemima Garcia-Godos</cp:lastModifiedBy>
  <cp:revision>7</cp:revision>
  <dcterms:created xsi:type="dcterms:W3CDTF">2020-08-26T09:27:05Z</dcterms:created>
  <dcterms:modified xsi:type="dcterms:W3CDTF">2020-08-28T07:53:44Z</dcterms:modified>
</cp:coreProperties>
</file>